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9" r:id="rId3"/>
    <p:sldMasterId id="2147483662" r:id="rId4"/>
    <p:sldMasterId id="2147483666" r:id="rId5"/>
  </p:sldMasterIdLst>
  <p:notesMasterIdLst>
    <p:notesMasterId r:id="rId9"/>
  </p:notesMasterIdLst>
  <p:sldIdLst>
    <p:sldId id="400" r:id="rId6"/>
    <p:sldId id="256" r:id="rId7"/>
    <p:sldId id="262" r:id="rId8"/>
    <p:sldId id="376" r:id="rId10"/>
    <p:sldId id="374" r:id="rId11"/>
    <p:sldId id="375" r:id="rId12"/>
    <p:sldId id="377" r:id="rId13"/>
    <p:sldId id="314" r:id="rId14"/>
    <p:sldId id="315" r:id="rId15"/>
    <p:sldId id="316" r:id="rId16"/>
    <p:sldId id="378" r:id="rId17"/>
    <p:sldId id="379" r:id="rId18"/>
    <p:sldId id="354" r:id="rId19"/>
    <p:sldId id="380" r:id="rId20"/>
    <p:sldId id="381" r:id="rId21"/>
    <p:sldId id="386" r:id="rId22"/>
    <p:sldId id="383" r:id="rId23"/>
    <p:sldId id="385" r:id="rId24"/>
    <p:sldId id="344" r:id="rId25"/>
    <p:sldId id="346" r:id="rId26"/>
    <p:sldId id="371" r:id="rId27"/>
    <p:sldId id="372" r:id="rId28"/>
    <p:sldId id="387" r:id="rId29"/>
    <p:sldId id="401" r:id="rId30"/>
    <p:sldId id="424" r:id="rId31"/>
  </p:sldIdLst>
  <p:sldSz cx="9144000" cy="5147945"/>
  <p:notesSz cx="6858000" cy="9144000"/>
  <p:embeddedFontLst>
    <p:embeddedFont>
      <p:font typeface="楷体" panose="02010609060101010101" pitchFamily="49" charset="-122"/>
      <p:regular r:id="rId36"/>
    </p:embeddedFont>
    <p:embeddedFont>
      <p:font typeface="黑体" panose="02010609060101010101" pitchFamily="49" charset="-122"/>
      <p:regular r:id="rId37"/>
    </p:embeddedFont>
    <p:embeddedFont>
      <p:font typeface="微软雅黑" panose="020B0503020204020204" pitchFamily="34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  <p:embeddedFont>
      <p:font typeface="华文仿宋" panose="02010600040101010101" pitchFamily="2" charset="-122"/>
      <p:regular r:id="rId43"/>
    </p:embeddedFont>
    <p:embeddedFont>
      <p:font typeface="楷体_GB2312" panose="02010609030101010101" charset="-122"/>
      <p:regular r:id="rId44"/>
    </p:embeddedFont>
  </p:embeddedFontLst>
  <p:custDataLst>
    <p:tags r:id="rId4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CCA6"/>
    <a:srgbClr val="CAF6E8"/>
    <a:srgbClr val="6CBA3F"/>
    <a:srgbClr val="FF5151"/>
    <a:srgbClr val="FF6767"/>
    <a:srgbClr val="A9D18E"/>
    <a:srgbClr val="0000FF"/>
    <a:srgbClr val="FFB19F"/>
    <a:srgbClr val="74B230"/>
    <a:srgbClr val="2B7E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23" autoAdjust="0"/>
    <p:restoredTop sz="89713" autoAdjust="0"/>
  </p:normalViewPr>
  <p:slideViewPr>
    <p:cSldViewPr snapToGrid="0">
      <p:cViewPr varScale="1">
        <p:scale>
          <a:sx n="135" d="100"/>
          <a:sy n="135" d="100"/>
        </p:scale>
        <p:origin x="-924" y="-90"/>
      </p:cViewPr>
      <p:guideLst>
        <p:guide orient="horz" pos="162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5" Type="http://schemas.openxmlformats.org/officeDocument/2006/relationships/tags" Target="tags/tag13.xml"/><Relationship Id="rId44" Type="http://schemas.openxmlformats.org/officeDocument/2006/relationships/font" Target="fonts/font9.fntdata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86F9C-793B-4177-85EF-316E0CE0EC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D2828-9F57-4C8B-ACC5-59F74C643E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D2828-9F57-4C8B-ACC5-59F74C643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eaLnBrk="0" hangingPunct="0">
              <a:defRPr/>
            </a:pPr>
            <a:endParaRPr lang="zh-CN" altLang="en-US" sz="9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eaLnBrk="0" hangingPunct="0">
              <a:defRPr/>
            </a:pPr>
            <a:endParaRPr lang="zh-CN" altLang="en-US" sz="9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D16FA71-E5A1-4B22-877B-790B2D8CCF13}" type="slidenum">
              <a:rPr lang="en-US" altLang="zh-CN" sz="900" noProof="1" smtClean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900" noProof="1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7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401775"/>
            <a:ext cx="9156700" cy="17461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7908"/>
            <a:ext cx="882650" cy="680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7908"/>
            <a:ext cx="882650" cy="68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527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8" name="副标题 2"/>
          <p:cNvSpPr>
            <a:spLocks noGrp="1"/>
          </p:cNvSpPr>
          <p:nvPr userDrawn="1">
            <p:ph type="subTitle" idx="10" hasCustomPrompt="1"/>
          </p:nvPr>
        </p:nvSpPr>
        <p:spPr>
          <a:xfrm>
            <a:off x="430686" y="7718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学习目标</a:t>
            </a:r>
            <a:endParaRPr lang="zh-CN" altLang="en-US" dirty="0" smtClean="0"/>
          </a:p>
        </p:txBody>
      </p:sp>
      <p:sp>
        <p:nvSpPr>
          <p:cNvPr id="9" name="椭圆 8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回顾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1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430686" y="42426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知识回顾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导入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57450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2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430686" y="7718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课堂导入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究新知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2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430686" y="7718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探究新知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1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430686" y="10058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课堂练习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提升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1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430686" y="7718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拓展提升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6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430686" y="7718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课堂小结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2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425341" y="7718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课后作业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6300" y="456694"/>
            <a:ext cx="8226900" cy="52965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6300" y="1118766"/>
            <a:ext cx="8226900" cy="357248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459000" y="4739893"/>
            <a:ext cx="2025000" cy="2378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3087000" y="4739893"/>
            <a:ext cx="2970000" cy="2378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6658200" y="4739893"/>
            <a:ext cx="2025000" cy="2378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5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xStyles>
    <p:titleStyle>
      <a:lvl1pPr algn="l" defTabSz="514985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905" algn="l" defTabSz="51498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01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905" algn="l" defTabSz="51498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905" algn="l" defTabSz="51498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1065" indent="-128905" algn="l" defTabSz="51498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8240" indent="-128905" algn="l" defTabSz="51498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5415" indent="-128905" algn="l" defTabSz="514985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3225" indent="-128905" algn="l" defTabSz="514985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30400" indent="-128905" algn="l" defTabSz="514985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7575" indent="-128905" algn="l" defTabSz="514985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985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985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985" algn="l" defTabSz="514985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2160" algn="l" defTabSz="514985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9335" algn="l" defTabSz="514985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7145" algn="l" defTabSz="514985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4320" algn="l" defTabSz="514985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1495" algn="l" defTabSz="514985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9305" algn="l" defTabSz="514985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456694"/>
            <a:ext cx="8226900" cy="52965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118766"/>
            <a:ext cx="8226900" cy="357248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4739893"/>
            <a:ext cx="2025000" cy="2378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4739893"/>
            <a:ext cx="2970000" cy="2378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4739893"/>
            <a:ext cx="2025000" cy="2378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7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52.png"/><Relationship Id="rId2" Type="http://schemas.openxmlformats.org/officeDocument/2006/relationships/image" Target="../media/image39.png"/><Relationship Id="rId1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1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9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6790" y="303633"/>
            <a:ext cx="1038169" cy="1017196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0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5" b="1" dirty="0">
                  <a:solidFill>
                    <a:schemeClr val="bg1"/>
                  </a:solidFill>
                </a:rPr>
                <a:t>2</a:t>
              </a:r>
              <a:endParaRPr lang="en-US" altLang="zh-CN" sz="450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798" y="223554"/>
            <a:ext cx="1123968" cy="1097275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0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5" b="1" dirty="0">
                  <a:solidFill>
                    <a:schemeClr val="bg1"/>
                  </a:solidFill>
                </a:rPr>
                <a:t>0</a:t>
              </a:r>
              <a:endParaRPr lang="en-US" altLang="zh-CN" sz="450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892" y="256921"/>
            <a:ext cx="889927" cy="891415"/>
            <a:chOff x="6480295" y="1041329"/>
            <a:chExt cx="768163" cy="886900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5" b="1" dirty="0">
                  <a:solidFill>
                    <a:schemeClr val="bg1"/>
                  </a:solidFill>
                </a:rPr>
                <a:t>2</a:t>
              </a:r>
              <a:endParaRPr lang="en-US" altLang="zh-CN" sz="405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4605" y="104866"/>
            <a:ext cx="889927" cy="894694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0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5" b="1" dirty="0">
                  <a:solidFill>
                    <a:schemeClr val="bg1"/>
                  </a:solidFill>
                </a:rPr>
                <a:t>2</a:t>
              </a:r>
              <a:endParaRPr lang="en-US" sz="4505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661" y="1276500"/>
            <a:ext cx="3126900" cy="36412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5686" y="1199281"/>
            <a:ext cx="6032629" cy="600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2022</a:t>
            </a:r>
            <a:r>
              <a:rPr lang="zh-CN" altLang="en-US" sz="330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秋人教版数学二年级上册</a:t>
            </a:r>
            <a:endParaRPr lang="zh-CN" altLang="en-US" sz="3305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7798" y="1763171"/>
            <a:ext cx="2322295" cy="3079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 bwMode="auto">
          <a:xfrm>
            <a:off x="1319063" y="3136333"/>
            <a:ext cx="3029598" cy="1371600"/>
          </a:xfrm>
          <a:prstGeom prst="wedgeRoundRectCallout">
            <a:avLst>
              <a:gd name="adj1" fmla="val -61757"/>
              <a:gd name="adj2" fmla="val -2634"/>
              <a:gd name="adj3" fmla="val 16667"/>
            </a:avLst>
          </a:prstGeom>
          <a:noFill/>
          <a:ln w="190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的都是课桌的长，为什么量得结果却不一样呢？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4" name="Picture 3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0882" y="1216803"/>
            <a:ext cx="1906356" cy="174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8360" y="1014417"/>
            <a:ext cx="247850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AutoShape 27"/>
          <p:cNvSpPr>
            <a:spLocks noChangeArrowheads="1"/>
          </p:cNvSpPr>
          <p:nvPr/>
        </p:nvSpPr>
        <p:spPr bwMode="auto">
          <a:xfrm flipH="1">
            <a:off x="6248905" y="1133071"/>
            <a:ext cx="1622388" cy="568294"/>
          </a:xfrm>
          <a:prstGeom prst="wedgeRoundRectCallout">
            <a:avLst>
              <a:gd name="adj1" fmla="val 62821"/>
              <a:gd name="adj2" fmla="val -7862"/>
              <a:gd name="adj3" fmla="val 16667"/>
            </a:avLst>
          </a:prstGeom>
          <a:noFill/>
          <a:ln w="19050">
            <a:solidFill>
              <a:srgbClr val="00B0F0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拃长。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 flipH="1">
            <a:off x="716240" y="1229885"/>
            <a:ext cx="1591682" cy="568294"/>
          </a:xfrm>
          <a:prstGeom prst="wedgeRoundRectCallout">
            <a:avLst>
              <a:gd name="adj1" fmla="val -69526"/>
              <a:gd name="adj2" fmla="val 36754"/>
              <a:gd name="adj3" fmla="val 16667"/>
            </a:avLst>
          </a:prstGeom>
          <a:noFill/>
          <a:ln w="19050">
            <a:solidFill>
              <a:srgbClr val="00B0F0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dirty="0">
                <a:ln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dirty="0">
                <a:ln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dirty="0">
                <a:ln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拃长。</a:t>
            </a:r>
            <a:endParaRPr lang="zh-CN" altLang="en-US" dirty="0">
              <a:ln>
                <a:noFill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标注 58"/>
          <p:cNvSpPr/>
          <p:nvPr/>
        </p:nvSpPr>
        <p:spPr bwMode="auto">
          <a:xfrm>
            <a:off x="4573780" y="3124489"/>
            <a:ext cx="3156791" cy="1371599"/>
          </a:xfrm>
          <a:prstGeom prst="wedgeRoundRectCallout">
            <a:avLst>
              <a:gd name="adj1" fmla="val 62040"/>
              <a:gd name="adj2" fmla="val -3782"/>
              <a:gd name="adj3" fmla="val 16667"/>
            </a:avLst>
          </a:prstGeom>
          <a:noFill/>
          <a:ln w="190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不同的人拃的长度可能不同，测量的结果也就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不同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3" name="圆角矩形标注 112"/>
          <p:cNvSpPr/>
          <p:nvPr/>
        </p:nvSpPr>
        <p:spPr>
          <a:xfrm>
            <a:off x="1374874" y="3232699"/>
            <a:ext cx="6397811" cy="1143402"/>
          </a:xfrm>
          <a:prstGeom prst="wedgeRoundRectCallout">
            <a:avLst>
              <a:gd name="adj1" fmla="val -39828"/>
              <a:gd name="adj2" fmla="val -38210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63500" sx="103000" sy="103000" algn="ctr" rotWithShape="0">
              <a:prstClr val="black">
                <a:alpha val="6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要想得到同样的测量结果就需要</a:t>
            </a:r>
            <a:r>
              <a:rPr lang="zh-CN" altLang="en-US" sz="32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统一长度单位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4" name="图片 1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24" y="3708406"/>
            <a:ext cx="1187787" cy="976528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96" y="3804400"/>
            <a:ext cx="1108105" cy="882525"/>
          </a:xfrm>
          <a:prstGeom prst="rect">
            <a:avLst/>
          </a:prstGeom>
        </p:spPr>
      </p:pic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345819" y="380754"/>
            <a:ext cx="55402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拃作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单位量一量课桌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28" grpId="0" bldLvl="0" animBg="1"/>
      <p:bldP spid="29" grpId="0" bldLvl="0" animBg="1"/>
      <p:bldP spid="59" grpId="0" bldLvl="0" animBg="1"/>
      <p:bldP spid="59" grpId="1" animBg="1"/>
      <p:bldP spid="1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0600" y="338264"/>
            <a:ext cx="7940039" cy="1719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尺子是测量长度</a:t>
            </a:r>
            <a:r>
              <a:rPr lang="zh-CN" altLang="en-US" sz="3200" b="1" ker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3200" b="1" kern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工具</a:t>
            </a:r>
            <a:r>
              <a:rPr lang="en-US" altLang="zh-CN" sz="3200" b="1" kern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kern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尺子</a:t>
            </a:r>
            <a:r>
              <a:rPr lang="zh-CN" altLang="en-US" sz="3200" b="1" ker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上的“厘米”就是一个统一的长度单位。厘米可以用“</a:t>
            </a:r>
            <a:r>
              <a:rPr lang="en-US" altLang="zh-CN" sz="3200" b="1" ker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3200" b="1" ker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ker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</a:t>
            </a:r>
            <a:r>
              <a:rPr lang="zh-CN" altLang="en-US" sz="3200" b="1" kern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6EA"/>
              </a:clrFrom>
              <a:clrTo>
                <a:srgbClr val="FFF6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771" y="2611305"/>
            <a:ext cx="8324879" cy="9472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17" y="269806"/>
            <a:ext cx="731583" cy="859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矩形 217"/>
          <p:cNvSpPr/>
          <p:nvPr/>
        </p:nvSpPr>
        <p:spPr>
          <a:xfrm>
            <a:off x="867601" y="2248120"/>
            <a:ext cx="385042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ea typeface="华文仿宋" panose="02010600040101010101" pitchFamily="2" charset="-122"/>
                <a:cs typeface="Arial" panose="020B0604020202020204" pitchFamily="34" charset="0"/>
              </a:rPr>
              <a:t>0</a:t>
            </a:r>
            <a:endParaRPr lang="zh-CN" altLang="en-US" sz="2800" dirty="0"/>
          </a:p>
        </p:txBody>
      </p:sp>
      <p:pic>
        <p:nvPicPr>
          <p:cNvPr id="211" name="图片 210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6EA"/>
              </a:clrFrom>
              <a:clrTo>
                <a:srgbClr val="FFF6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544" y="1934349"/>
            <a:ext cx="8079822" cy="919352"/>
          </a:xfrm>
          <a:prstGeom prst="rect">
            <a:avLst/>
          </a:prstGeom>
        </p:spPr>
      </p:pic>
      <p:sp>
        <p:nvSpPr>
          <p:cNvPr id="14" name="圆角矩形标注 13"/>
          <p:cNvSpPr/>
          <p:nvPr/>
        </p:nvSpPr>
        <p:spPr bwMode="auto">
          <a:xfrm>
            <a:off x="1092298" y="563953"/>
            <a:ext cx="5594412" cy="563126"/>
          </a:xfrm>
          <a:prstGeom prst="wedgeRoundRectCallout">
            <a:avLst>
              <a:gd name="adj1" fmla="val 53706"/>
              <a:gd name="adj2" fmla="val 37277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defTabSz="914400" eaLnBrk="0" hangingPunct="0"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认真观察，看看尺子上都有什么？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63439" y="2240472"/>
            <a:ext cx="7181545" cy="543176"/>
            <a:chOff x="1040744" y="2954025"/>
            <a:chExt cx="6595634" cy="348495"/>
          </a:xfrm>
        </p:grpSpPr>
        <p:sp>
          <p:nvSpPr>
            <p:cNvPr id="3" name="矩形 2"/>
            <p:cNvSpPr/>
            <p:nvPr/>
          </p:nvSpPr>
          <p:spPr>
            <a:xfrm>
              <a:off x="1040744" y="2958932"/>
              <a:ext cx="353628" cy="3356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0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772760" y="2954025"/>
              <a:ext cx="444906" cy="3356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1 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620243" y="2961187"/>
              <a:ext cx="353628" cy="3356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2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358283" y="2959541"/>
              <a:ext cx="353628" cy="3356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3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181619" y="2955546"/>
              <a:ext cx="353628" cy="3356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4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909723" y="2966767"/>
              <a:ext cx="353628" cy="3356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5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36137" y="2966828"/>
              <a:ext cx="444906" cy="3356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6 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542316" y="2966828"/>
              <a:ext cx="353628" cy="3356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7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282750" y="2961187"/>
              <a:ext cx="353628" cy="3356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8</a:t>
              </a:r>
              <a:endParaRPr lang="zh-CN" altLang="en-US" sz="2800" dirty="0">
                <a:solidFill>
                  <a:srgbClr val="FF5151"/>
                </a:solidFill>
                <a:latin typeface="Arial" panose="020B0604020202020204" pitchFamily="34" charset="0"/>
                <a:ea typeface="华文仿宋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37130" y="1943455"/>
            <a:ext cx="6771104" cy="376314"/>
            <a:chOff x="1223645" y="2626267"/>
            <a:chExt cx="6471025" cy="336799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2844323" y="2635725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3251517" y="2635727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2925615" y="2635727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3005730" y="2635727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3093561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>
              <a:off x="3172417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3336650" y="263810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3413125" y="263810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3490172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3569029" y="2637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2033745" y="2638898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2438558" y="2636519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2123092" y="2645113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2202433" y="264200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2281861" y="264415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2366738" y="264415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2516548" y="264438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2601425" y="264438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2689256" y="2638662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2763350" y="2636281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1223645" y="2637711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1638120" y="2640094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1308720" y="264009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1394714" y="264009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1479038" y="263985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1549495" y="263985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1713728" y="264009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1791325" y="264009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1875653" y="263985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1954510" y="263985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3658234" y="2633740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4067809" y="2633742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3741907" y="2631361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3826784" y="2633742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3905091" y="263350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3988709" y="263350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4138519" y="2633742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4223396" y="2633742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4310105" y="2631123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4379299" y="263350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5272702" y="2632314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5679896" y="2634697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5361275" y="2629935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>
              <a:off x="5438871" y="2629935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5525580" y="263445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>
              <a:off x="5602055" y="263445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>
              <a:off x="5749483" y="263707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5835482" y="263707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5922192" y="263684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5998667" y="264232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>
              <a:off x="4467024" y="2633106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4868196" y="2633108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>
              <a:off x="4551955" y="263310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>
              <a:off x="4637954" y="263310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>
              <a:off x="4713880" y="2632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>
              <a:off x="4783075" y="2632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>
              <a:off x="4948567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>
              <a:off x="5034565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>
              <a:off x="5112873" y="2632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>
              <a:off x="5188089" y="2632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>
              <a:off x="6884409" y="2633344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>
              <a:off x="7293983" y="2641215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>
              <a:off x="6968082" y="2635727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>
              <a:off x="7058981" y="2635727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>
              <a:off x="7140790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>
              <a:off x="7208862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>
              <a:off x="7364694" y="264359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7449571" y="264359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7530759" y="263703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7619899" y="2637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6079853" y="2626267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>
              <a:off x="6481025" y="2634138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>
              <a:off x="6164785" y="263413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>
              <a:off x="6243641" y="263413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>
              <a:off x="6320688" y="263390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>
              <a:off x="6399544" y="263390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>
              <a:off x="6563777" y="263413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>
              <a:off x="6646274" y="263413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>
              <a:off x="6725703" y="263390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>
              <a:off x="6804558" y="264176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>
              <a:off x="7694670" y="2634932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343661" y="27781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数字</a:t>
            </a:r>
            <a:endParaRPr lang="zh-CN" altLang="en-US" sz="2800" b="1" dirty="0">
              <a:solidFill>
                <a:srgbClr val="FF515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364442" y="1417617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刻度线</a:t>
            </a:r>
            <a:endParaRPr lang="zh-CN" altLang="en-US" sz="2800" b="1" dirty="0">
              <a:solidFill>
                <a:srgbClr val="FF515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468145" y="2946190"/>
            <a:ext cx="6121940" cy="95313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defTabSz="914400" eaLnBrk="0" hangingPunct="0">
              <a:defRPr/>
            </a:pP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一个统一的长度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单位，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可以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用“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cm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”表示。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94630" y="1940837"/>
            <a:ext cx="329773" cy="368641"/>
            <a:chOff x="7894630" y="1940837"/>
            <a:chExt cx="329773" cy="368641"/>
          </a:xfrm>
        </p:grpSpPr>
        <p:cxnSp>
          <p:nvCxnSpPr>
            <p:cNvPr id="212" name="直接连接符 211"/>
            <p:cNvCxnSpPr/>
            <p:nvPr/>
          </p:nvCxnSpPr>
          <p:spPr>
            <a:xfrm>
              <a:off x="7894630" y="1956685"/>
              <a:ext cx="0" cy="170457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>
              <a:off x="7982553" y="1949631"/>
              <a:ext cx="0" cy="170457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>
              <a:off x="8070481" y="1940837"/>
              <a:ext cx="0" cy="170457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>
              <a:off x="8149602" y="1949627"/>
              <a:ext cx="0" cy="170457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>
              <a:off x="8224403" y="1947277"/>
              <a:ext cx="0" cy="362201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7" name="云形标注 216"/>
          <p:cNvSpPr/>
          <p:nvPr/>
        </p:nvSpPr>
        <p:spPr>
          <a:xfrm>
            <a:off x="1900205" y="2369308"/>
            <a:ext cx="597876" cy="341733"/>
          </a:xfrm>
          <a:prstGeom prst="cloudCallout">
            <a:avLst>
              <a:gd name="adj1" fmla="val 82107"/>
              <a:gd name="adj2" fmla="val 139686"/>
            </a:avLst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过程 1"/>
          <p:cNvSpPr/>
          <p:nvPr/>
        </p:nvSpPr>
        <p:spPr>
          <a:xfrm>
            <a:off x="460320" y="4059504"/>
            <a:ext cx="4615792" cy="46853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在尺子上表示起点。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56337E-6 L 0.00139 0.3441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7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/>
      <p:bldP spid="14" grpId="0" bldLvl="0" animBg="1"/>
      <p:bldP spid="43" grpId="0"/>
      <p:bldP spid="43" grpId="1"/>
      <p:bldP spid="43" grpId="2"/>
      <p:bldP spid="210" grpId="0"/>
      <p:bldP spid="210" grpId="1"/>
      <p:bldP spid="210" grpId="2"/>
      <p:bldP spid="45" grpId="0"/>
      <p:bldP spid="217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210" y="904245"/>
            <a:ext cx="1009853" cy="100475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476" y="321044"/>
            <a:ext cx="3115150" cy="2834787"/>
          </a:xfrm>
          <a:prstGeom prst="rect">
            <a:avLst/>
          </a:prstGeom>
        </p:spPr>
      </p:pic>
      <p:pic>
        <p:nvPicPr>
          <p:cNvPr id="12290" name="Picture 15" descr="尺子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6507" y="2879650"/>
            <a:ext cx="7921625" cy="925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" name="圆角矩形标注 58"/>
          <p:cNvSpPr/>
          <p:nvPr/>
        </p:nvSpPr>
        <p:spPr bwMode="auto">
          <a:xfrm>
            <a:off x="1334026" y="894814"/>
            <a:ext cx="5682663" cy="1014184"/>
          </a:xfrm>
          <a:prstGeom prst="wedgeRoundRectCallout">
            <a:avLst>
              <a:gd name="adj1" fmla="val 55405"/>
              <a:gd name="adj2" fmla="val -11253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厘米，像这样比画一下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厘米的长度。</a:t>
            </a:r>
            <a:endParaRPr lang="en-US" altLang="zh-CN" sz="2800" b="1" kern="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23645" y="2839962"/>
            <a:ext cx="822960" cy="109855"/>
            <a:chOff x="1979712" y="2067693"/>
            <a:chExt cx="302976" cy="10985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1979712" y="2067694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277545" y="2067693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 flipV="1">
              <a:off x="1979712" y="2176275"/>
              <a:ext cx="302976" cy="12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2036879" y="2831755"/>
            <a:ext cx="822960" cy="109855"/>
            <a:chOff x="1979712" y="2067693"/>
            <a:chExt cx="302976" cy="109852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979712" y="2067694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2277545" y="2067693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979712" y="2176275"/>
              <a:ext cx="302976" cy="12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2852224" y="2838690"/>
            <a:ext cx="822960" cy="109855"/>
            <a:chOff x="1979712" y="2067693"/>
            <a:chExt cx="302976" cy="10985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1979712" y="2067694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2277545" y="2067693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 flipV="1">
              <a:off x="1979712" y="2176275"/>
              <a:ext cx="302976" cy="12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3657844" y="2839861"/>
            <a:ext cx="833511" cy="107413"/>
            <a:chOff x="1979712" y="2067693"/>
            <a:chExt cx="302976" cy="109852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979712" y="2067694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2277545" y="2067693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 flipV="1">
              <a:off x="1979712" y="2176275"/>
              <a:ext cx="302976" cy="12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4484386" y="2838690"/>
            <a:ext cx="822960" cy="109855"/>
            <a:chOff x="1979712" y="2067693"/>
            <a:chExt cx="302976" cy="109852"/>
          </a:xfrm>
        </p:grpSpPr>
        <p:cxnSp>
          <p:nvCxnSpPr>
            <p:cNvPr id="113" name="直接连接符 112"/>
            <p:cNvCxnSpPr/>
            <p:nvPr/>
          </p:nvCxnSpPr>
          <p:spPr>
            <a:xfrm>
              <a:off x="1979712" y="2067694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2277545" y="2067693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H="1" flipV="1">
              <a:off x="1979712" y="2176275"/>
              <a:ext cx="302976" cy="12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组合 115"/>
          <p:cNvGrpSpPr/>
          <p:nvPr/>
        </p:nvGrpSpPr>
        <p:grpSpPr>
          <a:xfrm>
            <a:off x="5307345" y="2839326"/>
            <a:ext cx="822960" cy="109855"/>
            <a:chOff x="1979712" y="2067693"/>
            <a:chExt cx="302976" cy="109852"/>
          </a:xfrm>
        </p:grpSpPr>
        <p:cxnSp>
          <p:nvCxnSpPr>
            <p:cNvPr id="117" name="直接连接符 116"/>
            <p:cNvCxnSpPr/>
            <p:nvPr/>
          </p:nvCxnSpPr>
          <p:spPr>
            <a:xfrm>
              <a:off x="1979712" y="2067694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>
              <a:off x="2277545" y="2067693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H="1" flipV="1">
              <a:off x="1979712" y="2176275"/>
              <a:ext cx="302976" cy="12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6116335" y="2836176"/>
            <a:ext cx="822960" cy="109855"/>
            <a:chOff x="1979712" y="2067693"/>
            <a:chExt cx="302976" cy="109852"/>
          </a:xfrm>
        </p:grpSpPr>
        <p:cxnSp>
          <p:nvCxnSpPr>
            <p:cNvPr id="121" name="直接连接符 120"/>
            <p:cNvCxnSpPr/>
            <p:nvPr/>
          </p:nvCxnSpPr>
          <p:spPr>
            <a:xfrm>
              <a:off x="1979712" y="2067694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>
              <a:off x="2277545" y="2067693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H="1" flipV="1">
              <a:off x="1979712" y="2176275"/>
              <a:ext cx="302976" cy="12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组合 123"/>
          <p:cNvGrpSpPr/>
          <p:nvPr/>
        </p:nvGrpSpPr>
        <p:grpSpPr>
          <a:xfrm>
            <a:off x="6925945" y="2836176"/>
            <a:ext cx="822960" cy="109855"/>
            <a:chOff x="1979712" y="2067693"/>
            <a:chExt cx="302976" cy="109852"/>
          </a:xfrm>
        </p:grpSpPr>
        <p:cxnSp>
          <p:nvCxnSpPr>
            <p:cNvPr id="125" name="直接连接符 124"/>
            <p:cNvCxnSpPr/>
            <p:nvPr/>
          </p:nvCxnSpPr>
          <p:spPr>
            <a:xfrm>
              <a:off x="1979712" y="2067694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>
              <a:off x="2277545" y="2067693"/>
              <a:ext cx="0" cy="1085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H="1" flipV="1">
              <a:off x="1979712" y="2176275"/>
              <a:ext cx="302976" cy="12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圆角矩形标注 106"/>
          <p:cNvSpPr/>
          <p:nvPr/>
        </p:nvSpPr>
        <p:spPr bwMode="auto">
          <a:xfrm>
            <a:off x="1379390" y="992552"/>
            <a:ext cx="5591934" cy="745885"/>
          </a:xfrm>
          <a:prstGeom prst="wedgeRoundRectCallout">
            <a:avLst>
              <a:gd name="adj1" fmla="val 55405"/>
              <a:gd name="adj2" fmla="val -11253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在直尺上找出其他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厘米的长度。</a:t>
            </a:r>
            <a:endParaRPr lang="en-US" altLang="zh-CN" sz="2800" b="1" kern="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693922" y="3947139"/>
            <a:ext cx="8004209" cy="800707"/>
          </a:xfrm>
          <a:prstGeom prst="flowChartAlternateProcess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尺子上每相邻两个数字之间的长度是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  <p:bldP spid="59" grpId="1" animBg="1"/>
      <p:bldP spid="107" grpId="0" bldLvl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标注 13"/>
          <p:cNvSpPr/>
          <p:nvPr/>
        </p:nvSpPr>
        <p:spPr bwMode="auto">
          <a:xfrm>
            <a:off x="2339340" y="423840"/>
            <a:ext cx="5091678" cy="588661"/>
          </a:xfrm>
          <a:prstGeom prst="wedgeRoundRectCallout">
            <a:avLst>
              <a:gd name="adj1" fmla="val 52959"/>
              <a:gd name="adj2" fmla="val -8333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defTabSz="914400" eaLnBrk="0" hangingPunct="0">
              <a:defRPr/>
            </a:pPr>
            <a:r>
              <a:rPr lang="zh-CN" altLang="en-US" sz="2800" b="1" kern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哪些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物体的长度大约是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 bwMode="auto">
          <a:xfrm>
            <a:off x="952415" y="4066488"/>
            <a:ext cx="7009445" cy="583611"/>
          </a:xfrm>
          <a:prstGeom prst="wedgeRoundRectCallout">
            <a:avLst>
              <a:gd name="adj1" fmla="val -46699"/>
              <a:gd name="adj2" fmla="val 27412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量比较短的物体，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用厘米作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单位。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598988" y="1858352"/>
            <a:ext cx="13811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>
              <a:defRPr/>
            </a:pPr>
            <a:endParaRPr lang="zh-CN" altLang="zh-CN" sz="2400" dirty="0">
              <a:solidFill>
                <a:prstClr val="black"/>
              </a:solidFill>
              <a:cs typeface="楷体_GB2312" panose="02010609030101010101" charset="-122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4725988" y="1985352"/>
            <a:ext cx="13811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>
              <a:defRPr/>
            </a:pPr>
            <a:endParaRPr lang="zh-CN" altLang="zh-CN" sz="2400" dirty="0">
              <a:solidFill>
                <a:prstClr val="black"/>
              </a:solidFill>
              <a:cs typeface="楷体_GB2312" panose="02010609030101010101" charset="-122"/>
            </a:endParaRPr>
          </a:p>
        </p:txBody>
      </p:sp>
      <p:sp>
        <p:nvSpPr>
          <p:cNvPr id="5" name="文本框 21"/>
          <p:cNvSpPr txBox="1">
            <a:spLocks noChangeArrowheads="1"/>
          </p:cNvSpPr>
          <p:nvPr/>
        </p:nvSpPr>
        <p:spPr bwMode="auto">
          <a:xfrm>
            <a:off x="1438968" y="2973990"/>
            <a:ext cx="2136775" cy="9310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 defTabSz="91440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食指宽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 defTabSz="91440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大约1厘米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79438" y="2787650"/>
            <a:ext cx="2157413" cy="828675"/>
          </a:xfrm>
          <a:prstGeom prst="roundRect">
            <a:avLst/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914400">
              <a:defRPr/>
            </a:pPr>
            <a:endParaRPr lang="zh-CN" altLang="en-US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21"/>
          <p:cNvSpPr txBox="1">
            <a:spLocks noChangeArrowheads="1"/>
          </p:cNvSpPr>
          <p:nvPr/>
        </p:nvSpPr>
        <p:spPr bwMode="auto">
          <a:xfrm>
            <a:off x="5016161" y="2932822"/>
            <a:ext cx="2136775" cy="9310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 defTabSz="914400">
              <a:defRPr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便利贴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宽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 defTabSz="91440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大约1厘米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DEA"/>
              </a:clrFrom>
              <a:clrTo>
                <a:srgbClr val="FFFD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8431" y="1698140"/>
            <a:ext cx="1447380" cy="12346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30" y="1336219"/>
            <a:ext cx="1417731" cy="1683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5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Box 7"/>
          <p:cNvSpPr txBox="1">
            <a:spLocks noChangeArrowheads="1"/>
          </p:cNvSpPr>
          <p:nvPr/>
        </p:nvSpPr>
        <p:spPr bwMode="auto">
          <a:xfrm>
            <a:off x="861763" y="381493"/>
            <a:ext cx="51299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量一量下面纸条的长度。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1E0"/>
              </a:clrFrom>
              <a:clrTo>
                <a:srgbClr val="FEF1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184" y="1949481"/>
            <a:ext cx="6759723" cy="8090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01" y="300286"/>
            <a:ext cx="731583" cy="859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093329" y="4065158"/>
            <a:ext cx="3549690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纸条的长度是</a:t>
            </a:r>
            <a:r>
              <a:rPr lang="en-US" altLang="zh-CN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>
              <a:solidFill>
                <a:srgbClr val="FF515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TextBox 7"/>
          <p:cNvSpPr txBox="1">
            <a:spLocks noChangeArrowheads="1"/>
          </p:cNvSpPr>
          <p:nvPr/>
        </p:nvSpPr>
        <p:spPr bwMode="auto">
          <a:xfrm>
            <a:off x="861763" y="381493"/>
            <a:ext cx="51299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量一量下面纸条的长度。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097805" y="2595744"/>
            <a:ext cx="1465" cy="421234"/>
          </a:xfrm>
          <a:prstGeom prst="line">
            <a:avLst/>
          </a:prstGeom>
          <a:ln w="38100">
            <a:solidFill>
              <a:srgbClr val="FF676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5134708" y="2638305"/>
            <a:ext cx="0" cy="559504"/>
          </a:xfrm>
          <a:prstGeom prst="line">
            <a:avLst/>
          </a:prstGeom>
          <a:ln w="38100">
            <a:solidFill>
              <a:srgbClr val="FF676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标注 19"/>
          <p:cNvSpPr/>
          <p:nvPr/>
        </p:nvSpPr>
        <p:spPr bwMode="auto">
          <a:xfrm>
            <a:off x="4518759" y="1355495"/>
            <a:ext cx="2497504" cy="1251824"/>
          </a:xfrm>
          <a:prstGeom prst="wedgeRoundRectCallout">
            <a:avLst>
              <a:gd name="adj1" fmla="val -47415"/>
              <a:gd name="adj2" fmla="val 12857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纸条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的右端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对着刻度几，就是几厘米。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3" name="圆角矩形标注 112"/>
          <p:cNvSpPr/>
          <p:nvPr/>
        </p:nvSpPr>
        <p:spPr bwMode="auto">
          <a:xfrm>
            <a:off x="1852086" y="1265679"/>
            <a:ext cx="2285205" cy="1293980"/>
          </a:xfrm>
          <a:prstGeom prst="wedgeRoundRectCallout">
            <a:avLst>
              <a:gd name="adj1" fmla="val -10212"/>
              <a:gd name="adj2" fmla="val -38572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把尺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子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刻度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对准纸条的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左端。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6" name="TextBox 7"/>
          <p:cNvSpPr txBox="1">
            <a:spLocks noChangeArrowheads="1"/>
          </p:cNvSpPr>
          <p:nvPr/>
        </p:nvSpPr>
        <p:spPr bwMode="auto">
          <a:xfrm>
            <a:off x="328730" y="119715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1E0"/>
              </a:clrFrom>
              <a:clrTo>
                <a:srgbClr val="FEF1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0488" y="2898959"/>
            <a:ext cx="3090596" cy="4212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7821" y="3259781"/>
            <a:ext cx="5742203" cy="164592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01" y="300286"/>
            <a:ext cx="731583" cy="859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 bldLvl="0" animBg="1"/>
      <p:bldP spid="113" grpId="0" animBg="1"/>
      <p:bldP spid="1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79438" y="2787650"/>
            <a:ext cx="2157413" cy="828675"/>
          </a:xfrm>
          <a:prstGeom prst="roundRect">
            <a:avLst/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914400">
              <a:defRPr/>
            </a:pPr>
            <a:endParaRPr lang="zh-CN" altLang="en-US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3520" y="4201810"/>
            <a:ext cx="3565720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纸条的长度是</a:t>
            </a:r>
            <a:r>
              <a:rPr lang="en-US" altLang="zh-CN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>
              <a:solidFill>
                <a:srgbClr val="FF515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568812" y="2439553"/>
            <a:ext cx="0" cy="476391"/>
          </a:xfrm>
          <a:prstGeom prst="line">
            <a:avLst/>
          </a:prstGeom>
          <a:ln w="38100">
            <a:solidFill>
              <a:srgbClr val="FF676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5935784" y="2412571"/>
            <a:ext cx="5079" cy="488685"/>
          </a:xfrm>
          <a:prstGeom prst="line">
            <a:avLst/>
          </a:prstGeom>
          <a:ln w="38100">
            <a:solidFill>
              <a:srgbClr val="FF676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标注 19"/>
          <p:cNvSpPr/>
          <p:nvPr/>
        </p:nvSpPr>
        <p:spPr bwMode="auto">
          <a:xfrm>
            <a:off x="4795865" y="1276282"/>
            <a:ext cx="2156565" cy="1142552"/>
          </a:xfrm>
          <a:prstGeom prst="wedgeRoundRectCallout">
            <a:avLst>
              <a:gd name="adj1" fmla="val -47415"/>
              <a:gd name="adj2" fmla="val 12857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纸条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的右端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对着刻度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3" name="圆角矩形标注 112"/>
          <p:cNvSpPr/>
          <p:nvPr/>
        </p:nvSpPr>
        <p:spPr bwMode="auto">
          <a:xfrm>
            <a:off x="1967742" y="1107088"/>
            <a:ext cx="2555778" cy="1338181"/>
          </a:xfrm>
          <a:prstGeom prst="wedgeRoundRectCallout">
            <a:avLst>
              <a:gd name="adj1" fmla="val -10212"/>
              <a:gd name="adj2" fmla="val -38572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纸条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左端对准的不是刻度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，而是刻度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379812" y="1056895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4"/>
          <p:cNvSpPr txBox="1"/>
          <p:nvPr/>
        </p:nvSpPr>
        <p:spPr>
          <a:xfrm>
            <a:off x="4660388" y="3654131"/>
            <a:ext cx="2831544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800" b="1" dirty="0" smtClean="0">
              <a:solidFill>
                <a:srgbClr val="FF515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861763" y="381493"/>
            <a:ext cx="51299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量一量下面纸条的长度。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1E0"/>
              </a:clrFrom>
              <a:clrTo>
                <a:srgbClr val="FEF1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6147" y="2505775"/>
            <a:ext cx="3427200" cy="48403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3981" y="2915944"/>
            <a:ext cx="6395847" cy="18332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01" y="300286"/>
            <a:ext cx="731583" cy="859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 bldLvl="0" animBg="1"/>
      <p:bldP spid="113" grpId="0" animBg="1"/>
      <p:bldP spid="18" grpId="0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2" descr="尺子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11985" y="1932305"/>
            <a:ext cx="5364480" cy="584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 Box 22"/>
          <p:cNvSpPr txBox="1"/>
          <p:nvPr/>
        </p:nvSpPr>
        <p:spPr>
          <a:xfrm>
            <a:off x="5609809" y="449116"/>
            <a:ext cx="64008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charset="-122"/>
            </a:endParaRPr>
          </a:p>
        </p:txBody>
      </p:sp>
      <p:pic>
        <p:nvPicPr>
          <p:cNvPr id="1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845" y="1529591"/>
            <a:ext cx="4686935" cy="4484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2079625" y="417937"/>
            <a:ext cx="57486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看一看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，铅笔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长（   ）厘米。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椭圆形标注 18"/>
          <p:cNvSpPr/>
          <p:nvPr/>
        </p:nvSpPr>
        <p:spPr>
          <a:xfrm>
            <a:off x="388309" y="2329424"/>
            <a:ext cx="2154750" cy="1171623"/>
          </a:xfrm>
          <a:prstGeom prst="wedgeEllipseCallout">
            <a:avLst>
              <a:gd name="adj1" fmla="val 34221"/>
              <a:gd name="adj2" fmla="val -82918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左端对着刻度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形标注 19"/>
          <p:cNvSpPr/>
          <p:nvPr/>
        </p:nvSpPr>
        <p:spPr>
          <a:xfrm>
            <a:off x="6199090" y="2423282"/>
            <a:ext cx="2154750" cy="1171623"/>
          </a:xfrm>
          <a:prstGeom prst="wedgeEllipseCallout">
            <a:avLst>
              <a:gd name="adj1" fmla="val -29433"/>
              <a:gd name="adj2" fmla="val -96426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右端对着刻度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130"/>
          <p:cNvSpPr txBox="1"/>
          <p:nvPr/>
        </p:nvSpPr>
        <p:spPr>
          <a:xfrm>
            <a:off x="6799360" y="4867387"/>
            <a:ext cx="2036822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rgbClr val="3FB1D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教材第</a:t>
            </a:r>
            <a:r>
              <a:rPr lang="en-US" altLang="zh-CN" sz="1600" b="1" dirty="0">
                <a:solidFill>
                  <a:srgbClr val="3FB1D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b="1" dirty="0" smtClean="0">
                <a:solidFill>
                  <a:srgbClr val="3FB1D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页“做一做”</a:t>
            </a:r>
            <a:endParaRPr lang="zh-CN" altLang="en-US" sz="1600" b="1" dirty="0">
              <a:solidFill>
                <a:srgbClr val="3FB1D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" y="332342"/>
            <a:ext cx="1911985" cy="702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>
          <a:xfrm>
            <a:off x="388309" y="14027"/>
            <a:ext cx="1782756" cy="507831"/>
          </a:xfrm>
        </p:spPr>
        <p:txBody>
          <a:bodyPr/>
          <a:lstStyle/>
          <a:p>
            <a:r>
              <a:rPr lang="zh-CN" altLang="en-US" dirty="0" smtClean="0"/>
              <a:t>课堂练习</a:t>
            </a:r>
            <a:endParaRPr lang="zh-CN" altLang="en-US" dirty="0"/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481053" y="566841"/>
            <a:ext cx="82237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长度大约是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厘米的物体是（    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44263" y="613034"/>
            <a:ext cx="608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cs typeface="楷体" panose="02010609060101010101" pitchFamily="49" charset="-122"/>
                <a:sym typeface="Wingdings" panose="05000000000000000000" charset="0"/>
              </a:rPr>
              <a:t></a:t>
            </a:r>
            <a:endParaRPr lang="en-US" altLang="zh-CN" sz="3200" b="1" dirty="0">
              <a:solidFill>
                <a:srgbClr val="FF0000"/>
              </a:solidFill>
              <a:cs typeface="楷体" panose="02010609060101010101" pitchFamily="49" charset="-122"/>
              <a:sym typeface="Wingdings" panose="05000000000000000000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35119" y="3224735"/>
            <a:ext cx="3689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1227" y="3224735"/>
            <a:ext cx="652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65608" y="3224735"/>
            <a:ext cx="510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④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1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7920" y="2567510"/>
            <a:ext cx="666750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1404186" y="3224735"/>
            <a:ext cx="716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aphicFrame>
        <p:nvGraphicFramePr>
          <p:cNvPr id="19" name="对象 18"/>
          <p:cNvGraphicFramePr/>
          <p:nvPr/>
        </p:nvGraphicFramePr>
        <p:xfrm>
          <a:off x="3185361" y="2025021"/>
          <a:ext cx="848995" cy="1231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4953000" imgH="7181850" progId="PBrush">
                  <p:embed/>
                </p:oleObj>
              </mc:Choice>
              <mc:Fallback>
                <p:oleObj name="" r:id="rId2" imgW="4953000" imgH="7181850" progId="PBrush">
                  <p:embed/>
                  <p:pic>
                    <p:nvPicPr>
                      <p:cNvPr id="0" name="图片 2058" descr="image5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85361" y="2025021"/>
                        <a:ext cx="848995" cy="12312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7516" y="3026555"/>
            <a:ext cx="742950" cy="229870"/>
          </a:xfrm>
          <a:prstGeom prst="rect">
            <a:avLst/>
          </a:prstGeom>
        </p:spPr>
      </p:pic>
      <p:pic>
        <p:nvPicPr>
          <p:cNvPr id="21" name="图片 20" descr="图片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1741" y="1971509"/>
            <a:ext cx="22860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>
            <a:spLocks noGrp="1"/>
          </p:cNvSpPr>
          <p:nvPr>
            <p:ph type="ctrTitle"/>
          </p:nvPr>
        </p:nvSpPr>
        <p:spPr>
          <a:xfrm>
            <a:off x="2175510" y="1217930"/>
            <a:ext cx="4306570" cy="899795"/>
          </a:xfrm>
        </p:spPr>
        <p:txBody>
          <a:bodyPr/>
          <a:lstStyle/>
          <a:p>
            <a:r>
              <a:rPr lang="zh-CN" altLang="en-US" dirty="0" smtClean="0"/>
              <a:t> </a:t>
            </a:r>
            <a:r>
              <a:rPr lang="en-US" altLang="zh-CN" dirty="0" smtClean="0"/>
              <a:t>1 </a:t>
            </a:r>
            <a:r>
              <a:rPr lang="zh-CN" altLang="en-US" dirty="0" smtClean="0"/>
              <a:t>长度单位</a:t>
            </a:r>
            <a:endParaRPr lang="zh-CN" altLang="en-US" dirty="0"/>
          </a:p>
        </p:txBody>
      </p:sp>
      <p:sp>
        <p:nvSpPr>
          <p:cNvPr id="6" name="副标题 4"/>
          <p:cNvSpPr>
            <a:spLocks noGrp="1"/>
          </p:cNvSpPr>
          <p:nvPr>
            <p:ph type="subTitle" idx="1"/>
          </p:nvPr>
        </p:nvSpPr>
        <p:spPr>
          <a:xfrm>
            <a:off x="2552700" y="2631440"/>
            <a:ext cx="5351145" cy="535305"/>
          </a:xfrm>
        </p:spPr>
        <p:txBody>
          <a:bodyPr/>
          <a:lstStyle/>
          <a:p>
            <a:r>
              <a:rPr lang="zh-CN" altLang="en-US" sz="3600" dirty="0">
                <a:cs typeface="微软雅黑" panose="020B0503020204020204" pitchFamily="34" charset="-122"/>
              </a:rPr>
              <a:t>第</a:t>
            </a:r>
            <a:r>
              <a:rPr lang="en-US" altLang="zh-CN" sz="3600" dirty="0">
                <a:cs typeface="微软雅黑" panose="020B0503020204020204" pitchFamily="34" charset="-122"/>
              </a:rPr>
              <a:t>1</a:t>
            </a:r>
            <a:r>
              <a:rPr lang="zh-CN" altLang="en-US" sz="3600" dirty="0">
                <a:cs typeface="微软雅黑" panose="020B0503020204020204" pitchFamily="34" charset="-122"/>
              </a:rPr>
              <a:t>课时 </a:t>
            </a:r>
            <a:r>
              <a:rPr lang="zh-CN" altLang="en-US" sz="3600" dirty="0" smtClean="0">
                <a:cs typeface="微软雅黑" panose="020B0503020204020204" pitchFamily="34" charset="-122"/>
              </a:rPr>
              <a:t>认识厘米</a:t>
            </a:r>
            <a:endParaRPr lang="zh-CN" altLang="en-US" sz="3600" dirty="0" smtClean="0"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/>
          <a:srcRect l="13333" t="30033" r="10900" b="39667"/>
          <a:stretch>
            <a:fillRect/>
          </a:stretch>
        </p:blipFill>
        <p:spPr>
          <a:xfrm>
            <a:off x="5055579" y="2825902"/>
            <a:ext cx="1758462" cy="577215"/>
          </a:xfrm>
          <a:prstGeom prst="rect">
            <a:avLst/>
          </a:prstGeom>
        </p:spPr>
      </p:pic>
      <p:pic>
        <p:nvPicPr>
          <p:cNvPr id="17410" name="Picture 42" descr="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16884" y="1505980"/>
            <a:ext cx="5616575" cy="594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19"/>
          <p:cNvSpPr txBox="1"/>
          <p:nvPr/>
        </p:nvSpPr>
        <p:spPr>
          <a:xfrm>
            <a:off x="1870859" y="2071448"/>
            <a:ext cx="4125497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charset="-122"/>
              </a:rPr>
              <a:t>水彩笔长（   ）厘米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楷体_GB2312" panose="02010609030101010101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楷体_GB2312" panose="02010609030101010101" charset="-122"/>
            </a:endParaRPr>
          </a:p>
        </p:txBody>
      </p:sp>
      <p:sp>
        <p:nvSpPr>
          <p:cNvPr id="11" name="Text Box 22"/>
          <p:cNvSpPr txBox="1"/>
          <p:nvPr/>
        </p:nvSpPr>
        <p:spPr>
          <a:xfrm>
            <a:off x="3824778" y="2040670"/>
            <a:ext cx="1135063" cy="56169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charset="-122"/>
            </a:endParaRPr>
          </a:p>
        </p:txBody>
      </p:sp>
      <p:pic>
        <p:nvPicPr>
          <p:cNvPr id="12" name="Picture 14" descr="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1809" y="3361450"/>
            <a:ext cx="5618480" cy="616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19"/>
          <p:cNvSpPr txBox="1"/>
          <p:nvPr/>
        </p:nvSpPr>
        <p:spPr>
          <a:xfrm>
            <a:off x="1897016" y="4138057"/>
            <a:ext cx="3452813" cy="5001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charset="-122"/>
              </a:rPr>
              <a:t>橡皮长（   ）厘米。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charset="-122"/>
            </a:endParaRPr>
          </a:p>
        </p:txBody>
      </p:sp>
      <p:sp>
        <p:nvSpPr>
          <p:cNvPr id="14" name="Text Box 22"/>
          <p:cNvSpPr txBox="1"/>
          <p:nvPr/>
        </p:nvSpPr>
        <p:spPr>
          <a:xfrm>
            <a:off x="3541495" y="4138057"/>
            <a:ext cx="392112" cy="5001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568" t="44023" r="11367" b="44710"/>
          <a:stretch>
            <a:fillRect/>
          </a:stretch>
        </p:blipFill>
        <p:spPr>
          <a:xfrm>
            <a:off x="3303126" y="1266572"/>
            <a:ext cx="2894965" cy="245110"/>
          </a:xfrm>
          <a:prstGeom prst="rect">
            <a:avLst/>
          </a:prstGeom>
        </p:spPr>
      </p:pic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582841" y="330547"/>
            <a:ext cx="2246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65438" y="3454815"/>
            <a:ext cx="103157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8005" y="1551867"/>
            <a:ext cx="126188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391492" y="321218"/>
            <a:ext cx="59538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纸条和蓝色纸条谁更长？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3736" y="2625988"/>
            <a:ext cx="2083777" cy="49247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51949" y="2144246"/>
            <a:ext cx="2083777" cy="48174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031683" y="4156616"/>
            <a:ext cx="4924310" cy="501497"/>
          </a:xfrm>
          <a:prstGeom prst="wedgeRoundRectCallout">
            <a:avLst>
              <a:gd name="adj1" fmla="val 21417"/>
              <a:gd name="adj2" fmla="val -32218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黄色纸条和蓝色纸条一样长。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6EA"/>
              </a:clrFrom>
              <a:clrTo>
                <a:srgbClr val="FFF6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9608" y="3110889"/>
            <a:ext cx="6632695" cy="754692"/>
          </a:xfrm>
          <a:prstGeom prst="rect">
            <a:avLst/>
          </a:prstGeom>
        </p:spPr>
      </p:pic>
      <p:cxnSp>
        <p:nvCxnSpPr>
          <p:cNvPr id="66" name="直接连接符 65"/>
          <p:cNvCxnSpPr/>
          <p:nvPr/>
        </p:nvCxnSpPr>
        <p:spPr>
          <a:xfrm>
            <a:off x="3460741" y="2144246"/>
            <a:ext cx="0" cy="974216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5544027" y="2138880"/>
            <a:ext cx="0" cy="974216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2780023" y="2509551"/>
            <a:ext cx="3713" cy="61877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4859310" y="2499692"/>
            <a:ext cx="3713" cy="61877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323104" y="941778"/>
            <a:ext cx="3045325" cy="1930448"/>
            <a:chOff x="323104" y="941778"/>
            <a:chExt cx="3045325" cy="1930448"/>
          </a:xfrm>
        </p:grpSpPr>
        <p:sp>
          <p:nvSpPr>
            <p:cNvPr id="4" name="流程图: 可选过程 3"/>
            <p:cNvSpPr/>
            <p:nvPr/>
          </p:nvSpPr>
          <p:spPr>
            <a:xfrm>
              <a:off x="323104" y="941778"/>
              <a:ext cx="3045325" cy="1588034"/>
            </a:xfrm>
            <a:prstGeom prst="flowChartAlternateProcess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一端对着刻度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，一端对着刻度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，蓝色纸条的长度是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4-1=3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（厘米）。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dirty="0"/>
            </a:p>
          </p:txBody>
        </p:sp>
        <p:cxnSp>
          <p:nvCxnSpPr>
            <p:cNvPr id="6" name="肘形连接符 5"/>
            <p:cNvCxnSpPr>
              <a:stCxn id="9" idx="1"/>
              <a:endCxn id="4" idx="2"/>
            </p:cNvCxnSpPr>
            <p:nvPr/>
          </p:nvCxnSpPr>
          <p:spPr>
            <a:xfrm rot="10800000">
              <a:off x="1845768" y="2529813"/>
              <a:ext cx="937969" cy="342413"/>
            </a:xfrm>
            <a:prstGeom prst="bentConnector2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4493839" y="914173"/>
            <a:ext cx="4311142" cy="1654932"/>
            <a:chOff x="4493839" y="914173"/>
            <a:chExt cx="4311142" cy="1654932"/>
          </a:xfrm>
        </p:grpSpPr>
        <p:sp>
          <p:nvSpPr>
            <p:cNvPr id="67" name="流程图: 可选过程 66"/>
            <p:cNvSpPr/>
            <p:nvPr/>
          </p:nvSpPr>
          <p:spPr>
            <a:xfrm>
              <a:off x="5655420" y="914173"/>
              <a:ext cx="3149561" cy="1654932"/>
            </a:xfrm>
            <a:prstGeom prst="flowChartAlternateProcess">
              <a:avLst/>
            </a:prstGeom>
            <a:noFill/>
            <a:ln w="190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一端对着刻度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，一端对着刻度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，黄色纸条的长度是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5-2=3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（厘米）。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dirty="0"/>
            </a:p>
          </p:txBody>
        </p:sp>
        <p:cxnSp>
          <p:nvCxnSpPr>
            <p:cNvPr id="65" name="肘形连接符 64"/>
            <p:cNvCxnSpPr>
              <a:stCxn id="15" idx="0"/>
              <a:endCxn id="67" idx="1"/>
            </p:cNvCxnSpPr>
            <p:nvPr/>
          </p:nvCxnSpPr>
          <p:spPr>
            <a:xfrm rot="5400000" flipH="1" flipV="1">
              <a:off x="4873326" y="1362152"/>
              <a:ext cx="402607" cy="1161582"/>
            </a:xfrm>
            <a:prstGeom prst="bentConnector2">
              <a:avLst/>
            </a:prstGeom>
            <a:ln w="19050">
              <a:solidFill>
                <a:schemeClr val="accent4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0"/>
          </p:nvPr>
        </p:nvSpPr>
        <p:spPr>
          <a:xfrm>
            <a:off x="330102" y="0"/>
            <a:ext cx="1782756" cy="507831"/>
          </a:xfrm>
        </p:spPr>
        <p:txBody>
          <a:bodyPr/>
          <a:lstStyle/>
          <a:p>
            <a:r>
              <a:rPr lang="zh-CN" altLang="en-US" dirty="0" smtClean="0"/>
              <a:t>课堂小结</a:t>
            </a:r>
            <a:endParaRPr lang="zh-CN" altLang="en-US" dirty="0"/>
          </a:p>
        </p:txBody>
      </p:sp>
      <p:sp>
        <p:nvSpPr>
          <p:cNvPr id="56" name="圆角矩形标注 55"/>
          <p:cNvSpPr/>
          <p:nvPr/>
        </p:nvSpPr>
        <p:spPr bwMode="auto">
          <a:xfrm>
            <a:off x="442955" y="1528812"/>
            <a:ext cx="8306530" cy="3253366"/>
          </a:xfrm>
          <a:prstGeom prst="wedgeRoundRectCallout">
            <a:avLst>
              <a:gd name="adj1" fmla="val 46475"/>
              <a:gd name="adj2" fmla="val 415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3200" b="1" kern="0" noProof="0" dirty="0" smtClean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514350" marR="0" lvl="0" indent="-51435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lang="zh-CN" altLang="en-US" sz="3200" b="1" kern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在测量物体</a:t>
            </a:r>
            <a:r>
              <a:rPr lang="zh-CN" altLang="en-US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altLang="en-US" sz="3200" b="1" kern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长度时，要</a:t>
            </a:r>
            <a:r>
              <a:rPr lang="zh-CN" altLang="en-US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</a:t>
            </a:r>
            <a:r>
              <a:rPr lang="zh-CN" altLang="en-US" sz="3200" b="1" kern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统一的长度</a:t>
            </a:r>
            <a:r>
              <a:rPr lang="zh-CN" altLang="en-US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单位。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514350" marR="0" lvl="0" indent="-51435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lang="zh-CN" altLang="en-US" sz="3200" b="1" kern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测量</a:t>
            </a:r>
            <a:r>
              <a:rPr lang="zh-CN" altLang="en-US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比较短的物体，可以用</a:t>
            </a:r>
            <a:r>
              <a:rPr lang="en-US" altLang="zh-CN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厘米</a:t>
            </a:r>
            <a:r>
              <a:rPr lang="en-US" altLang="zh-CN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</a:t>
            </a:r>
            <a:r>
              <a:rPr lang="zh-CN" altLang="en-US" sz="3200" b="1" kern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单位</a:t>
            </a:r>
            <a:r>
              <a:rPr lang="zh-CN" altLang="en-US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en-US" altLang="zh-CN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厘米</a:t>
            </a:r>
            <a:r>
              <a:rPr lang="en-US" altLang="zh-CN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还可以写作</a:t>
            </a:r>
            <a:r>
              <a:rPr lang="en-US" altLang="zh-CN" sz="3200" b="1" kern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“cm”</a:t>
            </a:r>
            <a:r>
              <a:rPr lang="zh-CN" altLang="en-US" sz="3200" b="1" kern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3200" b="1" kern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514350" indent="-514350" defTabSz="914400" eaLnBrk="0" hangingPunct="0">
              <a:buFont typeface="+mj-lt"/>
              <a:buAutoNum type="arabicPeriod"/>
              <a:defRPr/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厘米尺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相邻两个刻度之间的长度都是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厘米。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013895" y="702572"/>
            <a:ext cx="3791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这节课你有什么收获？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 bwMode="auto">
          <a:xfrm>
            <a:off x="378797" y="1309036"/>
            <a:ext cx="8352692" cy="3541695"/>
          </a:xfrm>
          <a:prstGeom prst="wedgeRoundRectCallout">
            <a:avLst>
              <a:gd name="adj1" fmla="val 46475"/>
              <a:gd name="adj2" fmla="val 415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eaLnBrk="1" hangingPunct="1">
              <a:lnSpc>
                <a:spcPct val="11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用直尺测量物体的长度：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直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尺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刻度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对准物体的左端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，物体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的右端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对着刻度几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，它的长度就是几厘米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）如果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物体的左端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对准的是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之外的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 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刻度，那么右端刻度减去左端刻度就是物体的长度。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0"/>
          </p:nvPr>
        </p:nvSpPr>
        <p:spPr>
          <a:xfrm>
            <a:off x="330102" y="0"/>
            <a:ext cx="1782756" cy="507831"/>
          </a:xfrm>
        </p:spPr>
        <p:txBody>
          <a:bodyPr/>
          <a:lstStyle/>
          <a:p>
            <a:r>
              <a:rPr lang="zh-CN" altLang="en-US" dirty="0" smtClean="0"/>
              <a:t>课堂小结</a:t>
            </a:r>
            <a:endParaRPr lang="zh-CN" altLang="en-US" dirty="0"/>
          </a:p>
        </p:txBody>
      </p:sp>
      <p:sp>
        <p:nvSpPr>
          <p:cNvPr id="60" name="矩形 59"/>
          <p:cNvSpPr/>
          <p:nvPr/>
        </p:nvSpPr>
        <p:spPr>
          <a:xfrm>
            <a:off x="3013895" y="702572"/>
            <a:ext cx="3791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这节课你有什么收获？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2892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8507"/>
            <a:ext cx="7970825" cy="2648689"/>
          </a:xfrm>
          <a:prstGeom prst="rect">
            <a:avLst/>
          </a:prstGeom>
          <a:noFill/>
        </p:spPr>
        <p:txBody>
          <a:bodyPr wrap="none" lIns="67609" tIns="35232" rIns="67609" bIns="35232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Thank you for listening</a:t>
            </a:r>
            <a:endParaRPr lang="en-US" altLang="zh-CN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6000" b="1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感谢聆听</a:t>
            </a:r>
            <a:endParaRPr lang="zh-CN" altLang="en-US" sz="6000" b="1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10666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7348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90253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zh-CN" altLang="en-US" dirty="0" smtClean="0"/>
              <a:t>探究新知</a:t>
            </a:r>
            <a:endParaRPr lang="zh-CN" altLang="en-US" dirty="0"/>
          </a:p>
        </p:txBody>
      </p:sp>
      <p:sp>
        <p:nvSpPr>
          <p:cNvPr id="2" name="流程图: 过程 1"/>
          <p:cNvSpPr/>
          <p:nvPr/>
        </p:nvSpPr>
        <p:spPr>
          <a:xfrm>
            <a:off x="1027964" y="552050"/>
            <a:ext cx="7899733" cy="68652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很久以前，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人们用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庹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tuǒ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拃（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zhǎ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）等作为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测量长度的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单位。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2E6"/>
              </a:clrFrom>
              <a:clrTo>
                <a:srgbClr val="FFF2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18" y="3759241"/>
            <a:ext cx="2753056" cy="10050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2E5"/>
              </a:clrFrom>
              <a:clrTo>
                <a:srgbClr val="FFF2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252" y="1322489"/>
            <a:ext cx="3752699" cy="2125018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4591503" y="3949613"/>
            <a:ext cx="3765254" cy="876230"/>
            <a:chOff x="4591503" y="3883778"/>
            <a:chExt cx="3765254" cy="876230"/>
          </a:xfrm>
        </p:grpSpPr>
        <p:pic>
          <p:nvPicPr>
            <p:cNvPr id="42" name="Picture 12" descr="E:\R二数上\resource\U01\doc\竹子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503" y="3883778"/>
              <a:ext cx="3764896" cy="249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" descr="E:\R二数上\resource\U01\doc\脚掌长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1503" y="4169431"/>
              <a:ext cx="973451" cy="515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2" descr="E:\R二数上\resource\U01\doc\脚掌长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349394">
              <a:off x="5534514" y="4195569"/>
              <a:ext cx="973451" cy="515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" descr="E:\R二数上\resource\U01\doc\脚掌长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295457">
              <a:off x="6465082" y="4207030"/>
              <a:ext cx="973451" cy="515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2" descr="E:\R二数上\resource\U01\doc\脚掌长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295457">
              <a:off x="7383306" y="4244765"/>
              <a:ext cx="973451" cy="515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8" name="直接连接符 27"/>
          <p:cNvCxnSpPr/>
          <p:nvPr/>
        </p:nvCxnSpPr>
        <p:spPr>
          <a:xfrm>
            <a:off x="4622800" y="2834640"/>
            <a:ext cx="0" cy="7410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H="1">
            <a:off x="2877820" y="3510280"/>
            <a:ext cx="57658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485697" y="3362140"/>
            <a:ext cx="61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庹</a:t>
            </a:r>
            <a:endParaRPr lang="zh-CN" altLang="en-US" sz="2000"/>
          </a:p>
        </p:txBody>
      </p:sp>
      <p:cxnSp>
        <p:nvCxnSpPr>
          <p:cNvPr id="38" name="直接箭头连接符 37"/>
          <p:cNvCxnSpPr/>
          <p:nvPr/>
        </p:nvCxnSpPr>
        <p:spPr>
          <a:xfrm>
            <a:off x="3959449" y="3509645"/>
            <a:ext cx="632054" cy="254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858135" y="2836545"/>
            <a:ext cx="0" cy="7410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26" y="493358"/>
            <a:ext cx="731583" cy="859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33060" y="851517"/>
            <a:ext cx="5029220" cy="1766282"/>
            <a:chOff x="505279" y="1107831"/>
            <a:chExt cx="5381087" cy="1766282"/>
          </a:xfrm>
        </p:grpSpPr>
        <p:cxnSp>
          <p:nvCxnSpPr>
            <p:cNvPr id="17" name="直接连接符 16"/>
            <p:cNvCxnSpPr/>
            <p:nvPr/>
          </p:nvCxnSpPr>
          <p:spPr bwMode="auto">
            <a:xfrm>
              <a:off x="505279" y="1107831"/>
              <a:ext cx="0" cy="1766282"/>
            </a:xfrm>
            <a:prstGeom prst="line">
              <a:avLst/>
            </a:prstGeom>
            <a:ln w="317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 bwMode="auto">
            <a:xfrm>
              <a:off x="5886366" y="1107831"/>
              <a:ext cx="0" cy="1766282"/>
            </a:xfrm>
            <a:prstGeom prst="line">
              <a:avLst/>
            </a:prstGeom>
            <a:ln w="317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直接连接符 18"/>
          <p:cNvCxnSpPr/>
          <p:nvPr/>
        </p:nvCxnSpPr>
        <p:spPr>
          <a:xfrm>
            <a:off x="933059" y="1155339"/>
            <a:ext cx="5029220" cy="0"/>
          </a:xfrm>
          <a:prstGeom prst="line">
            <a:avLst/>
          </a:prstGeom>
          <a:ln w="31750">
            <a:solidFill>
              <a:srgbClr val="FF6767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2493105" y="511561"/>
            <a:ext cx="24529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庹（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tuǒ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884545" y="2082165"/>
            <a:ext cx="2986405" cy="2022475"/>
            <a:chOff x="4095748" y="1489285"/>
            <a:chExt cx="4285227" cy="275507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5748" y="1489285"/>
              <a:ext cx="4285227" cy="275507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517022" y="2074057"/>
              <a:ext cx="3749688" cy="19178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把两臂水平伸开，两手之间的最大长度为“一庹” 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85" y="1096336"/>
            <a:ext cx="5027444" cy="350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E:\R二数上\resource\U01\doc\一拃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068" y="417079"/>
            <a:ext cx="4322716" cy="345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组合 23"/>
          <p:cNvGrpSpPr/>
          <p:nvPr/>
        </p:nvGrpSpPr>
        <p:grpSpPr bwMode="auto">
          <a:xfrm>
            <a:off x="1221208" y="3599195"/>
            <a:ext cx="4254408" cy="460993"/>
            <a:chOff x="2007238" y="666262"/>
            <a:chExt cx="5001054" cy="216000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007238" y="666262"/>
              <a:ext cx="0" cy="2160000"/>
            </a:xfrm>
            <a:prstGeom prst="line">
              <a:avLst/>
            </a:prstGeom>
            <a:ln w="317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008292" y="666262"/>
              <a:ext cx="0" cy="2160000"/>
            </a:xfrm>
            <a:prstGeom prst="line">
              <a:avLst/>
            </a:prstGeom>
            <a:ln w="317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直接连接符 26"/>
          <p:cNvCxnSpPr/>
          <p:nvPr/>
        </p:nvCxnSpPr>
        <p:spPr>
          <a:xfrm>
            <a:off x="1221208" y="3910724"/>
            <a:ext cx="4254408" cy="1"/>
          </a:xfrm>
          <a:prstGeom prst="line">
            <a:avLst/>
          </a:prstGeom>
          <a:ln w="31750">
            <a:solidFill>
              <a:srgbClr val="FF6767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7"/>
          <p:cNvSpPr txBox="1">
            <a:spLocks noChangeArrowheads="1"/>
          </p:cNvSpPr>
          <p:nvPr/>
        </p:nvSpPr>
        <p:spPr bwMode="auto">
          <a:xfrm>
            <a:off x="2443216" y="3873123"/>
            <a:ext cx="24513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拃（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zhǎ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64810" y="1864995"/>
            <a:ext cx="3470910" cy="2195195"/>
            <a:chOff x="3703006" y="827576"/>
            <a:chExt cx="4731268" cy="326926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3006" y="827576"/>
              <a:ext cx="4731268" cy="326926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186071" y="1351565"/>
              <a:ext cx="4092776" cy="2647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张开大拇指和中指，中指指尖和大拇指指尖之间的长度为“一拃”。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E:\R二数上\resource\U01\doc\脚掌长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567" y="1693507"/>
            <a:ext cx="4945009" cy="261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 bwMode="auto">
          <a:xfrm>
            <a:off x="1566250" y="1459026"/>
            <a:ext cx="4718307" cy="795723"/>
            <a:chOff x="2007238" y="666262"/>
            <a:chExt cx="5034397" cy="216000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2007238" y="666262"/>
              <a:ext cx="0" cy="2160000"/>
            </a:xfrm>
            <a:prstGeom prst="line">
              <a:avLst/>
            </a:prstGeom>
            <a:ln w="317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7041635" y="666262"/>
              <a:ext cx="0" cy="2160000"/>
            </a:xfrm>
            <a:prstGeom prst="line">
              <a:avLst/>
            </a:prstGeom>
            <a:ln w="317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直接连接符 37"/>
          <p:cNvCxnSpPr/>
          <p:nvPr/>
        </p:nvCxnSpPr>
        <p:spPr>
          <a:xfrm>
            <a:off x="1566250" y="1598197"/>
            <a:ext cx="4718307" cy="25456"/>
          </a:xfrm>
          <a:prstGeom prst="line">
            <a:avLst/>
          </a:prstGeom>
          <a:ln w="31750">
            <a:solidFill>
              <a:srgbClr val="FF6767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"/>
          <p:cNvSpPr txBox="1">
            <a:spLocks noChangeArrowheads="1"/>
          </p:cNvSpPr>
          <p:nvPr/>
        </p:nvSpPr>
        <p:spPr bwMode="auto">
          <a:xfrm>
            <a:off x="3306672" y="1005392"/>
            <a:ext cx="16273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个脚长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95695" y="1891665"/>
            <a:ext cx="2745105" cy="2195195"/>
            <a:chOff x="4719868" y="827576"/>
            <a:chExt cx="3714405" cy="326926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9868" y="827576"/>
              <a:ext cx="3714405" cy="3269261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5090621" y="1449734"/>
              <a:ext cx="3256891" cy="2647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用脚的长度作单位，一只脚的长度为“一个脚长”。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346328" y="250771"/>
            <a:ext cx="3892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0" hangingPunct="0"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这块石头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有几庹宽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30" y="1557610"/>
            <a:ext cx="5082766" cy="29110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85" y="3126329"/>
            <a:ext cx="2419768" cy="1396477"/>
          </a:xfrm>
          <a:prstGeom prst="rect">
            <a:avLst/>
          </a:prstGeom>
        </p:spPr>
      </p:pic>
      <p:sp>
        <p:nvSpPr>
          <p:cNvPr id="10" name="圆角矩形标注 9"/>
          <p:cNvSpPr/>
          <p:nvPr/>
        </p:nvSpPr>
        <p:spPr bwMode="auto">
          <a:xfrm>
            <a:off x="5908966" y="1727027"/>
            <a:ext cx="2960336" cy="1345695"/>
          </a:xfrm>
          <a:prstGeom prst="wedgeRoundRectCallout">
            <a:avLst>
              <a:gd name="adj1" fmla="val 32873"/>
              <a:gd name="adj2" fmla="val 79801"/>
              <a:gd name="adj3" fmla="val 16667"/>
            </a:avLst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defTabSz="914400" eaLnBrk="0" hangingPunct="0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块石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头有</a:t>
            </a:r>
            <a:r>
              <a:rPr lang="en-US" altLang="zh-CN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庹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tuǒ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）宽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18 -0.00432 L 0.25226 0.001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63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1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" y="2721291"/>
            <a:ext cx="7587291" cy="1371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9" descr="E:\R二数上\resource\U01\doc\一拃（浅）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700" y="1761215"/>
            <a:ext cx="1264128" cy="101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0" descr="E:\R二数上\resource\U01\doc\一拃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217" y="1698345"/>
            <a:ext cx="1243848" cy="995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9" descr="E:\R二数上\resource\U01\doc\一拃（浅）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791" y="1736998"/>
            <a:ext cx="1300331" cy="1040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0" descr="E:\R二数上\resource\U01\doc\一拃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418" y="1675207"/>
            <a:ext cx="1279178" cy="102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 descr="E:\R二数上\resource\U01\doc\一拃（浅）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383" y="1712424"/>
            <a:ext cx="1324876" cy="106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9" descr="E:\R二数上\resource\U01\doc\一拃（浅）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807" y="1737666"/>
            <a:ext cx="1301273" cy="104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0" descr="E:\R二数上\resource\U01\doc\一拃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527" y="1675017"/>
            <a:ext cx="1272991" cy="1018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0" descr="E:\R二数上\resource\U01\doc\一拃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27" y="1658022"/>
            <a:ext cx="1292721" cy="1035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标注 9"/>
          <p:cNvSpPr/>
          <p:nvPr/>
        </p:nvSpPr>
        <p:spPr bwMode="auto">
          <a:xfrm>
            <a:off x="3747416" y="3588357"/>
            <a:ext cx="3597840" cy="640695"/>
          </a:xfrm>
          <a:prstGeom prst="wedgeRoundRectCallout">
            <a:avLst>
              <a:gd name="adj1" fmla="val 56706"/>
              <a:gd name="adj2" fmla="val -7584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这块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布有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拃长。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449569" y="441412"/>
            <a:ext cx="3480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这块布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有几拃长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3200" b="1" kern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75 3.15449E-6 L -0.13698 -0.00154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31 0.00092 L -0.13924 0.00092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18 -0.00093 L -0.13593 -0.00093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19 0.00092 L -0.1309 0.00246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6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 bwMode="auto">
          <a:xfrm>
            <a:off x="3019792" y="3548827"/>
            <a:ext cx="4345418" cy="670952"/>
          </a:xfrm>
          <a:prstGeom prst="wedgeRoundRectCallout">
            <a:avLst>
              <a:gd name="adj1" fmla="val 54749"/>
              <a:gd name="adj2" fmla="val -5481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这根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竹竿有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个脚长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2" name="Picture 12" descr="E:\R二数上\resource\U01\doc\竹子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42" y="1703486"/>
            <a:ext cx="7208688" cy="458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E:\R二数上\resource\U01\doc\脚掌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1099"/>
          <a:stretch>
            <a:fillRect/>
          </a:stretch>
        </p:blipFill>
        <p:spPr bwMode="auto">
          <a:xfrm>
            <a:off x="4435561" y="2172540"/>
            <a:ext cx="1782090" cy="99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E:\R二数上\resource\U01\doc\脚掌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945" y="2203040"/>
            <a:ext cx="1830469" cy="96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E:\R二数上\resource\U01\doc\脚掌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1099"/>
          <a:stretch>
            <a:fillRect/>
          </a:stretch>
        </p:blipFill>
        <p:spPr bwMode="auto">
          <a:xfrm>
            <a:off x="2632883" y="2101536"/>
            <a:ext cx="1782089" cy="99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E:\R二数上\resource\U01\doc\脚掌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707" y="2130769"/>
            <a:ext cx="1847028" cy="97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E:\R二数上\resource\U01\doc\脚掌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1099"/>
          <a:stretch>
            <a:fillRect/>
          </a:stretch>
        </p:blipFill>
        <p:spPr bwMode="auto">
          <a:xfrm>
            <a:off x="850794" y="2070430"/>
            <a:ext cx="1782089" cy="99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E:\R二数上\resource\U01\doc\脚掌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66" y="2101536"/>
            <a:ext cx="1870012" cy="98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565386" y="433971"/>
            <a:ext cx="43043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这根竹竿有几个脚长？</a:t>
            </a:r>
            <a:endParaRPr lang="zh-CN" altLang="en-US" sz="3200" b="1" kern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73 0.00185 L 0.19444 0.00463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43 0.00925 L 0.1967 0.01511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5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57 -0.01635 L 0.1908 -0.01635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1156</Words>
  <Application>WPS 演示</Application>
  <PresentationFormat>自定义</PresentationFormat>
  <Paragraphs>205</Paragraphs>
  <Slides>25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楷体</vt:lpstr>
      <vt:lpstr>黑体</vt:lpstr>
      <vt:lpstr>微软雅黑</vt:lpstr>
      <vt:lpstr>Wingdings</vt:lpstr>
      <vt:lpstr>Calibri</vt:lpstr>
      <vt:lpstr>Times New Roman</vt:lpstr>
      <vt:lpstr>Arial Unicode MS</vt:lpstr>
      <vt:lpstr>华文仿宋</vt:lpstr>
      <vt:lpstr>楷体_GB2312</vt:lpstr>
      <vt:lpstr>Cambria</vt:lpstr>
      <vt:lpstr>Arial</vt:lpstr>
      <vt:lpstr>等线</vt:lpstr>
      <vt:lpstr>1_Office 主题</vt:lpstr>
      <vt:lpstr>自定义设计方案</vt:lpstr>
      <vt:lpstr>1_自定义设计方案</vt:lpstr>
      <vt:lpstr>2_自定义设计方案</vt:lpstr>
      <vt:lpstr>PBrush</vt:lpstr>
      <vt:lpstr>PowerPoint 演示文稿</vt:lpstr>
      <vt:lpstr> 1 长度单位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331</cp:revision>
  <dcterms:created xsi:type="dcterms:W3CDTF">2020-12-08T01:15:00Z</dcterms:created>
  <dcterms:modified xsi:type="dcterms:W3CDTF">2023-09-28T13:17:26Z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371A1C52B56A469BB88F2E3D1A6BAFBB</vt:lpwstr>
  </property>
</Properties>
</file>