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87" d="100"/>
          <a:sy n="87" d="100"/>
        </p:scale>
        <p:origin x="-14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6386" name="页眉占位符 16385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sz="1200" dirty="0"/>
          </a:p>
        </p:txBody>
      </p:sp>
      <p:sp>
        <p:nvSpPr>
          <p:cNvPr id="16387" name="日期占位符 16386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16388" name="幻灯片图像占位符 16387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16389" name="文本占位符 16388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6390" name="页脚占位符 16389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/>
            <a:endParaRPr lang="zh-CN" altLang="en-US" sz="1200" dirty="0"/>
          </a:p>
        </p:txBody>
      </p:sp>
      <p:sp>
        <p:nvSpPr>
          <p:cNvPr id="16391" name="灯片编号占位符 16390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7410" name="幻灯片图像占位符 1740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6626" name="幻灯片图像占位符 2662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7650" name="幻灯片图像占位符 2764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7651" name="文本占位符 2765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8674" name="幻灯片图像占位符 2867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9698" name="幻灯片图像占位符 2969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8434" name="幻灯片图像占位符 1843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19458" name="幻灯片图像占位符 1945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0482" name="幻灯片图像占位符 2048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1506" name="幻灯片图像占位符 21505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2530" name="幻灯片图像占位符 22529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3554" name="幻灯片图像占位符 23553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4578" name="幻灯片图像占位符 24577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灯片编号占位符 1"/>
          <p:cNvSpPr/>
          <p:nvPr>
            <p:ph type="sldNum" sz="quarter" idx="2"/>
          </p:nvPr>
        </p:nvSpPr>
        <p:spPr/>
        <p:txBody>
          <a:bodyPr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  <p:sp>
        <p:nvSpPr>
          <p:cNvPr id="25602" name="幻灯片图像占位符 25601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5603" name="文本占位符 25602"/>
          <p:cNvSpPr>
            <a:spLocks noGrp="1"/>
          </p:cNvSpPr>
          <p:nvPr>
            <p:ph type="body" idx="1"/>
          </p:nvPr>
        </p:nvSpPr>
        <p:spPr/>
        <p:txBody>
          <a:bodyPr/>
          <a:p>
            <a:pPr lvl="0"/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1748" name="日期占位符 3174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49" name="页脚占位符 3174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1750" name="灯片编号占位符 3174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3074" name="矩形 3073"/>
          <p:cNvSpPr/>
          <p:nvPr/>
        </p:nvSpPr>
        <p:spPr>
          <a:xfrm>
            <a:off x="1979613" y="2133600"/>
            <a:ext cx="5256212" cy="2105025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algn="ctr"/>
            <a:r>
              <a:rPr lang="en-US" altLang="zh-CN" sz="66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Lesson 13  </a:t>
            </a:r>
            <a:endParaRPr lang="en-US" altLang="zh-CN" sz="6600" b="1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  <a:p>
            <a:pPr algn="ctr"/>
            <a:r>
              <a:rPr lang="en-US" altLang="zh-CN" sz="6600" b="1">
                <a:solidFill>
                  <a:srgbClr val="0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</a:rPr>
              <a:t>Seasons</a:t>
            </a:r>
            <a:endParaRPr lang="en-US" altLang="zh-CN" sz="6600" b="1">
              <a:solidFill>
                <a:srgbClr val="000000"/>
              </a:solidFill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2290" name="图片 12289" descr="春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矩形 12290"/>
          <p:cNvSpPr/>
          <p:nvPr/>
        </p:nvSpPr>
        <p:spPr>
          <a:xfrm>
            <a:off x="533400" y="2133600"/>
            <a:ext cx="2286000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in spring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Comic Sans MS" panose="030F0702030302020204" charset="0"/>
              <a:ea typeface="Comic Sans MS" panose="030F070203030202020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3314" name="图片 13313" descr="夏衣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14338" name="图片 14337" descr="qiuyi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矩形 14338"/>
          <p:cNvSpPr/>
          <p:nvPr/>
        </p:nvSpPr>
        <p:spPr>
          <a:xfrm>
            <a:off x="533400" y="5410200"/>
            <a:ext cx="3175000" cy="866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in autumn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Comic Sans MS" panose="030F0702030302020204" charset="0"/>
              <a:ea typeface="Comic Sans MS" panose="030F070203030202020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5363" name="矩形 15362"/>
          <p:cNvSpPr/>
          <p:nvPr/>
        </p:nvSpPr>
        <p:spPr>
          <a:xfrm>
            <a:off x="533400" y="2133600"/>
            <a:ext cx="2286000" cy="7143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Comic Sans MS" panose="030F0702030302020204" charset="0"/>
                <a:ea typeface="Comic Sans MS" panose="030F0702030302020204" charset="0"/>
              </a:rPr>
              <a:t>in winter</a:t>
            </a:r>
            <a:endParaRPr lang="zh-CN" altLang="en-US" sz="3600" b="1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Comic Sans MS" panose="030F0702030302020204" charset="0"/>
              <a:ea typeface="Comic Sans MS" panose="030F070203030202020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4098" name="图片 4097" descr="fa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3502025"/>
            <a:ext cx="4608513" cy="3238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4098" descr="spri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0"/>
            <a:ext cx="4572000" cy="3502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099" descr="summer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502025"/>
            <a:ext cx="4429125" cy="3355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4100" descr="winter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7625"/>
            <a:ext cx="4500563" cy="338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2" name="矩形 4101"/>
          <p:cNvSpPr/>
          <p:nvPr/>
        </p:nvSpPr>
        <p:spPr>
          <a:xfrm>
            <a:off x="107950" y="188913"/>
            <a:ext cx="20891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i="1">
                <a:ln w="12700" cap="flat" cmpd="sng">
                  <a:solidFill>
                    <a:srgbClr val="FFFF99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winter</a:t>
            </a:r>
            <a:endParaRPr lang="zh-CN" altLang="en-US" sz="3600" b="1" i="1">
              <a:ln w="12700" cap="flat" cmpd="sng">
                <a:solidFill>
                  <a:srgbClr val="FFFF99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03" name="矩形 4102"/>
          <p:cNvSpPr/>
          <p:nvPr/>
        </p:nvSpPr>
        <p:spPr>
          <a:xfrm>
            <a:off x="6804025" y="117475"/>
            <a:ext cx="2089150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i="1">
                <a:ln w="12700" cap="flat" cmpd="sng">
                  <a:solidFill>
                    <a:srgbClr val="FFFF99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spring</a:t>
            </a:r>
            <a:endParaRPr lang="zh-CN" altLang="en-US" sz="3600" b="1" i="1">
              <a:ln w="12700" cap="flat" cmpd="sng">
                <a:solidFill>
                  <a:srgbClr val="FFFF99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04" name="矩形 4103"/>
          <p:cNvSpPr/>
          <p:nvPr/>
        </p:nvSpPr>
        <p:spPr>
          <a:xfrm>
            <a:off x="179388" y="3717925"/>
            <a:ext cx="2735262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i="1">
                <a:ln w="12700" cap="flat" cmpd="sng">
                  <a:solidFill>
                    <a:srgbClr val="FFFF99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summer</a:t>
            </a:r>
            <a:endParaRPr lang="zh-CN" altLang="en-US" sz="3600" b="1" i="1">
              <a:ln w="12700" cap="flat" cmpd="sng">
                <a:solidFill>
                  <a:srgbClr val="FFFF99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105" name="矩形 4104"/>
          <p:cNvSpPr/>
          <p:nvPr/>
        </p:nvSpPr>
        <p:spPr>
          <a:xfrm>
            <a:off x="5651500" y="3789363"/>
            <a:ext cx="3313113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 i="1">
                <a:ln w="12700" cap="flat" cmpd="sng">
                  <a:solidFill>
                    <a:srgbClr val="FFFF99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antumn</a:t>
            </a:r>
            <a:endParaRPr lang="zh-CN" altLang="en-US" sz="3600" b="1" i="1">
              <a:ln w="12700" cap="flat" cmpd="sng">
                <a:solidFill>
                  <a:srgbClr val="FFFF99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5122" name="文本框 5121"/>
          <p:cNvSpPr txBox="1"/>
          <p:nvPr/>
        </p:nvSpPr>
        <p:spPr>
          <a:xfrm>
            <a:off x="3419475" y="1628775"/>
            <a:ext cx="25209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latin typeface="Impact" panose="020B0806030902050204" pitchFamily="34" charset="0"/>
              </a:rPr>
              <a:t>spring</a:t>
            </a:r>
            <a:endParaRPr lang="en-US" altLang="zh-CN" sz="4800">
              <a:latin typeface="Impact" panose="020B0806030902050204" pitchFamily="34" charset="0"/>
            </a:endParaRPr>
          </a:p>
        </p:txBody>
      </p:sp>
      <p:sp>
        <p:nvSpPr>
          <p:cNvPr id="5123" name="文本框 5122"/>
          <p:cNvSpPr txBox="1"/>
          <p:nvPr/>
        </p:nvSpPr>
        <p:spPr>
          <a:xfrm>
            <a:off x="5292725" y="404813"/>
            <a:ext cx="20161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5400" b="1">
                <a:latin typeface="BZDBT" pitchFamily="2" charset="-122"/>
                <a:ea typeface="BZDBT" pitchFamily="2" charset="-122"/>
              </a:rPr>
              <a:t>warm</a:t>
            </a:r>
            <a:endParaRPr lang="en-US" altLang="zh-CN" sz="5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5124" name="左大括号 5123"/>
          <p:cNvSpPr/>
          <p:nvPr/>
        </p:nvSpPr>
        <p:spPr>
          <a:xfrm>
            <a:off x="5148263" y="765175"/>
            <a:ext cx="288925" cy="2592388"/>
          </a:xfrm>
          <a:prstGeom prst="leftBrace">
            <a:avLst>
              <a:gd name="adj1" fmla="val 74771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125" name="文本框 5124"/>
          <p:cNvSpPr txBox="1"/>
          <p:nvPr/>
        </p:nvSpPr>
        <p:spPr>
          <a:xfrm>
            <a:off x="5219700" y="1341438"/>
            <a:ext cx="21605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5400" b="1">
                <a:latin typeface="BZDBT" pitchFamily="2" charset="-122"/>
                <a:ea typeface="BZDBT" pitchFamily="2" charset="-122"/>
              </a:rPr>
              <a:t>rainy</a:t>
            </a:r>
            <a:endParaRPr lang="en-US" altLang="zh-CN" sz="5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5126" name="文本框 5125"/>
          <p:cNvSpPr txBox="1"/>
          <p:nvPr/>
        </p:nvSpPr>
        <p:spPr>
          <a:xfrm>
            <a:off x="5076825" y="1484313"/>
            <a:ext cx="3059113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400" b="1">
                <a:latin typeface="BZDBT" pitchFamily="2" charset="-122"/>
                <a:ea typeface="BZDBT" pitchFamily="2" charset="-122"/>
              </a:rPr>
              <a:t>flowers</a:t>
            </a:r>
            <a:endParaRPr lang="en-US" altLang="zh-CN" sz="4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5127" name="文本框 5126"/>
          <p:cNvSpPr txBox="1"/>
          <p:nvPr/>
        </p:nvSpPr>
        <p:spPr>
          <a:xfrm>
            <a:off x="6948488" y="1557338"/>
            <a:ext cx="24479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 </a:t>
            </a:r>
            <a:r>
              <a:rPr lang="en-US" altLang="zh-CN" sz="4400" b="1">
                <a:latin typeface="BZDBT" pitchFamily="2" charset="-122"/>
                <a:ea typeface="BZDBT" pitchFamily="2" charset="-122"/>
              </a:rPr>
              <a:t>bloom</a:t>
            </a:r>
            <a:endParaRPr lang="en-US" altLang="zh-CN" sz="4400" b="1">
              <a:latin typeface="BZDBT" pitchFamily="2" charset="-122"/>
              <a:ea typeface="BZDBT" pitchFamily="2" charset="-122"/>
            </a:endParaRPr>
          </a:p>
        </p:txBody>
      </p:sp>
      <p:pic>
        <p:nvPicPr>
          <p:cNvPr id="5128" name="图片 5127" descr="spri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492500" cy="3384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9" name="文本框 5128"/>
          <p:cNvSpPr txBox="1"/>
          <p:nvPr/>
        </p:nvSpPr>
        <p:spPr>
          <a:xfrm>
            <a:off x="468313" y="3860800"/>
            <a:ext cx="6264275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  <a:ea typeface="Dotum" panose="020B0600000101010101" pitchFamily="34" charset="-127"/>
              </a:rPr>
              <a:t> </a:t>
            </a:r>
            <a:r>
              <a:rPr lang="en-US" altLang="zh-CN" sz="3600" i="1">
                <a:latin typeface="Times New Roman" panose="02020603050405020304" pitchFamily="18" charset="0"/>
                <a:ea typeface="Dotum" panose="020B0600000101010101" pitchFamily="34" charset="-127"/>
              </a:rPr>
              <a:t>This is </a:t>
            </a:r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spring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.</a:t>
            </a:r>
            <a:endParaRPr lang="en-US" altLang="zh-CN" sz="3600" i="1">
              <a:solidFill>
                <a:srgbClr val="FF3300"/>
              </a:solidFill>
              <a:latin typeface="Times New Roman" panose="02020603050405020304" pitchFamily="18" charset="0"/>
              <a:ea typeface="Dotum" panose="020B0600000101010101" pitchFamily="34" charset="-127"/>
            </a:endParaRPr>
          </a:p>
          <a:p>
            <a:pPr>
              <a:spcBef>
                <a:spcPct val="50000"/>
              </a:spcBef>
            </a:pPr>
            <a:r>
              <a:rPr lang="en-US" altLang="zh-CN" sz="3600" i="1">
                <a:latin typeface="Times New Roman" panose="02020603050405020304" pitchFamily="18" charset="0"/>
                <a:ea typeface="Dotum" panose="020B0600000101010101" pitchFamily="34" charset="-127"/>
              </a:rPr>
              <a:t> Spring is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 </a:t>
            </a:r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warm</a:t>
            </a:r>
            <a:r>
              <a:rPr lang="en-US" altLang="zh-CN" sz="3600" i="1">
                <a:latin typeface="Times New Roman" panose="02020603050405020304" pitchFamily="18" charset="0"/>
                <a:ea typeface="Dotum" panose="020B0600000101010101" pitchFamily="34" charset="-127"/>
              </a:rPr>
              <a:t> and </a:t>
            </a:r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rainy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.</a:t>
            </a:r>
            <a:endParaRPr lang="en-US" altLang="zh-CN" sz="3600" i="1">
              <a:solidFill>
                <a:srgbClr val="FF3300"/>
              </a:solidFill>
              <a:latin typeface="Times New Roman" panose="02020603050405020304" pitchFamily="18" charset="0"/>
              <a:ea typeface="Dotum" panose="020B0600000101010101" pitchFamily="34" charset="-127"/>
            </a:endParaRPr>
          </a:p>
          <a:p>
            <a:pPr>
              <a:spcBef>
                <a:spcPct val="50000"/>
              </a:spcBef>
            </a:pPr>
            <a:r>
              <a:rPr lang="en-US" altLang="zh-CN" sz="3600" i="1">
                <a:latin typeface="Times New Roman" panose="02020603050405020304" pitchFamily="18" charset="0"/>
                <a:ea typeface="Dotum" panose="020B0600000101010101" pitchFamily="34" charset="-127"/>
              </a:rPr>
              <a:t> The </a:t>
            </a:r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flowers bloom</a:t>
            </a:r>
            <a:r>
              <a:rPr lang="en-US" altLang="zh-CN" sz="3600" b="1" i="1">
                <a:latin typeface="Times New Roman" panose="02020603050405020304" pitchFamily="18" charset="0"/>
                <a:ea typeface="Dotum" panose="020B0600000101010101" pitchFamily="34" charset="-127"/>
              </a:rPr>
              <a:t>.</a:t>
            </a:r>
            <a:endParaRPr lang="en-US" altLang="zh-CN" sz="3600" b="1" i="1">
              <a:latin typeface="Times New Roman" panose="02020603050405020304" pitchFamily="18" charset="0"/>
              <a:ea typeface="Dotu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  <p:bldP spid="5125" grpId="0"/>
      <p:bldP spid="5126" grpId="0"/>
      <p:bldP spid="5127" grpId="0"/>
      <p:bldP spid="51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6146" name="图片 6145" descr="summe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771900" cy="3355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6146"/>
          <p:cNvSpPr txBox="1"/>
          <p:nvPr/>
        </p:nvSpPr>
        <p:spPr>
          <a:xfrm>
            <a:off x="3708400" y="1628775"/>
            <a:ext cx="252095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latin typeface="Impact" panose="020B0806030902050204" pitchFamily="34" charset="0"/>
              </a:rPr>
              <a:t>summer</a:t>
            </a:r>
            <a:endParaRPr lang="en-US" altLang="zh-CN" sz="4800">
              <a:latin typeface="Impact" panose="020B0806030902050204" pitchFamily="34" charset="0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6011863" y="476250"/>
            <a:ext cx="20161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5400" b="1">
                <a:latin typeface="BZDBT" pitchFamily="2" charset="-122"/>
                <a:ea typeface="BZDBT" pitchFamily="2" charset="-122"/>
              </a:rPr>
              <a:t>hot</a:t>
            </a:r>
            <a:endParaRPr lang="en-US" altLang="zh-CN" sz="5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6149" name="左大括号 6148"/>
          <p:cNvSpPr/>
          <p:nvPr/>
        </p:nvSpPr>
        <p:spPr>
          <a:xfrm>
            <a:off x="5867400" y="836613"/>
            <a:ext cx="288925" cy="2592387"/>
          </a:xfrm>
          <a:prstGeom prst="leftBrace">
            <a:avLst>
              <a:gd name="adj1" fmla="val 74771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50" name="文本框 6149"/>
          <p:cNvSpPr txBox="1"/>
          <p:nvPr/>
        </p:nvSpPr>
        <p:spPr>
          <a:xfrm>
            <a:off x="6011863" y="2133600"/>
            <a:ext cx="216058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5400" b="1">
                <a:latin typeface="BZDBT" pitchFamily="2" charset="-122"/>
                <a:ea typeface="BZDBT" pitchFamily="2" charset="-122"/>
              </a:rPr>
              <a:t>sunny</a:t>
            </a:r>
            <a:endParaRPr lang="en-US" altLang="zh-CN" sz="5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6084888" y="1341438"/>
            <a:ext cx="24479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400" i="1">
                <a:latin typeface="BZDBT" pitchFamily="2" charset="-122"/>
                <a:ea typeface="BZDBT" pitchFamily="2" charset="-122"/>
              </a:rPr>
              <a:t>sun</a:t>
            </a:r>
            <a:endParaRPr lang="en-US" altLang="zh-CN" sz="4400" i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6152" name="文本框 6151"/>
          <p:cNvSpPr txBox="1"/>
          <p:nvPr/>
        </p:nvSpPr>
        <p:spPr>
          <a:xfrm>
            <a:off x="611188" y="3644900"/>
            <a:ext cx="6264275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anose="02020603050405020304" pitchFamily="18" charset="0"/>
                <a:ea typeface="Dotum" panose="020B0600000101010101" pitchFamily="34" charset="-127"/>
              </a:rPr>
              <a:t> </a:t>
            </a:r>
            <a:r>
              <a:rPr lang="en-US" altLang="zh-CN" sz="3600" i="1">
                <a:latin typeface="Times New Roman" panose="02020603050405020304" pitchFamily="18" charset="0"/>
                <a:ea typeface="Dotum" panose="020B0600000101010101" pitchFamily="34" charset="-127"/>
              </a:rPr>
              <a:t>This is </a:t>
            </a:r>
            <a:r>
              <a:rPr lang="en-US" altLang="zh-CN" sz="3600" b="1" i="1">
                <a:solidFill>
                  <a:schemeClr val="accent2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summer</a:t>
            </a:r>
            <a:r>
              <a:rPr lang="en-US" altLang="zh-CN" sz="3600" i="1">
                <a:solidFill>
                  <a:schemeClr val="accent2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.</a:t>
            </a:r>
            <a:endParaRPr lang="en-US" altLang="zh-CN" sz="3600" i="1">
              <a:solidFill>
                <a:schemeClr val="accent2"/>
              </a:solidFill>
              <a:latin typeface="Times New Roman" panose="02020603050405020304" pitchFamily="18" charset="0"/>
              <a:ea typeface="Dotum" panose="020B0600000101010101" pitchFamily="34" charset="-127"/>
            </a:endParaRPr>
          </a:p>
          <a:p>
            <a:pPr>
              <a:spcBef>
                <a:spcPct val="50000"/>
              </a:spcBef>
            </a:pPr>
            <a:r>
              <a:rPr lang="en-US" altLang="zh-CN" sz="3600" i="1">
                <a:latin typeface="Times New Roman" panose="02020603050405020304" pitchFamily="18" charset="0"/>
                <a:ea typeface="Dotum" panose="020B0600000101010101" pitchFamily="34" charset="-127"/>
              </a:rPr>
              <a:t> The summer </a:t>
            </a:r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sun</a:t>
            </a:r>
            <a:r>
              <a:rPr lang="en-US" altLang="zh-CN" sz="3600" i="1">
                <a:latin typeface="Times New Roman" panose="02020603050405020304" pitchFamily="18" charset="0"/>
                <a:ea typeface="Dotum" panose="020B0600000101010101" pitchFamily="34" charset="-127"/>
              </a:rPr>
              <a:t> is </a:t>
            </a:r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hot.</a:t>
            </a:r>
            <a:endParaRPr lang="en-US" altLang="zh-CN" sz="3600" b="1" i="1">
              <a:solidFill>
                <a:srgbClr val="FF3300"/>
              </a:solidFill>
              <a:latin typeface="Times New Roman" panose="02020603050405020304" pitchFamily="18" charset="0"/>
              <a:ea typeface="Dotum" panose="020B0600000101010101" pitchFamily="34" charset="-127"/>
            </a:endParaRPr>
          </a:p>
          <a:p>
            <a:pPr>
              <a:spcBef>
                <a:spcPct val="50000"/>
              </a:spcBef>
            </a:pPr>
            <a:r>
              <a:rPr lang="en-US" altLang="zh-CN" sz="3600" i="1">
                <a:latin typeface="Times New Roman" panose="02020603050405020304" pitchFamily="18" charset="0"/>
                <a:ea typeface="Dotum" panose="020B0600000101010101" pitchFamily="34" charset="-127"/>
              </a:rPr>
              <a:t> What a hot, </a:t>
            </a:r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Dotum" panose="020B0600000101010101" pitchFamily="34" charset="-127"/>
              </a:rPr>
              <a:t>sunny </a:t>
            </a:r>
            <a:r>
              <a:rPr lang="en-US" altLang="zh-CN" sz="3600" i="1">
                <a:latin typeface="Times New Roman" panose="02020603050405020304" pitchFamily="18" charset="0"/>
                <a:ea typeface="Dotum" panose="020B0600000101010101" pitchFamily="34" charset="-127"/>
              </a:rPr>
              <a:t>day!</a:t>
            </a:r>
            <a:endParaRPr lang="en-US" altLang="zh-CN" sz="3600" b="1" i="1">
              <a:latin typeface="Times New Roman" panose="02020603050405020304" pitchFamily="18" charset="0"/>
              <a:ea typeface="Dotum" panose="020B0600000101010101" pitchFamily="34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  <p:bldP spid="6150" grpId="0"/>
      <p:bldP spid="6151" grpId="0"/>
      <p:bldP spid="61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7170" name="图片 7169" descr="winte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608513" cy="3424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7170"/>
          <p:cNvSpPr/>
          <p:nvPr/>
        </p:nvSpPr>
        <p:spPr>
          <a:xfrm>
            <a:off x="900113" y="3573463"/>
            <a:ext cx="4364037" cy="8239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1">
            <a:spAutoFit/>
          </a:bodyPr>
          <a:p>
            <a:pPr algn="ctr"/>
            <a:r>
              <a:rPr lang="en-US" altLang="zh-CN" sz="4400">
                <a:solidFill>
                  <a:schemeClr val="folHlink"/>
                </a:solidFill>
                <a:latin typeface="Arial" panose="020B0604020202020204" pitchFamily="34" charset="0"/>
              </a:rPr>
              <a:t>What a cold day</a:t>
            </a:r>
            <a:r>
              <a:rPr lang="en-US" altLang="zh-CN" sz="4800">
                <a:solidFill>
                  <a:schemeClr val="folHlink"/>
                </a:solidFill>
                <a:latin typeface="Arial" panose="020B0604020202020204" pitchFamily="34" charset="0"/>
              </a:rPr>
              <a:t>!</a:t>
            </a:r>
            <a:endParaRPr lang="en-US" altLang="zh-CN" sz="4800">
              <a:solidFill>
                <a:schemeClr val="folHlink"/>
              </a:solidFill>
              <a:latin typeface="Arial" panose="020B0604020202020204" pitchFamily="34" charset="0"/>
            </a:endParaRPr>
          </a:p>
        </p:txBody>
      </p:sp>
      <p:sp>
        <p:nvSpPr>
          <p:cNvPr id="7172" name="文本框 7171"/>
          <p:cNvSpPr txBox="1"/>
          <p:nvPr/>
        </p:nvSpPr>
        <p:spPr>
          <a:xfrm>
            <a:off x="4643438" y="908050"/>
            <a:ext cx="1871662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latin typeface="Impact" panose="020B0806030902050204" pitchFamily="34" charset="0"/>
              </a:rPr>
              <a:t>winter</a:t>
            </a:r>
            <a:endParaRPr lang="en-US" altLang="zh-CN" sz="4800">
              <a:latin typeface="Impact" panose="020B0806030902050204" pitchFamily="34" charset="0"/>
            </a:endParaRPr>
          </a:p>
        </p:txBody>
      </p:sp>
      <p:sp>
        <p:nvSpPr>
          <p:cNvPr id="7173" name="左大括号 7172"/>
          <p:cNvSpPr/>
          <p:nvPr/>
        </p:nvSpPr>
        <p:spPr>
          <a:xfrm>
            <a:off x="6516688" y="260350"/>
            <a:ext cx="288925" cy="2232025"/>
          </a:xfrm>
          <a:prstGeom prst="leftBrace">
            <a:avLst>
              <a:gd name="adj1" fmla="val 64377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7174" name="矩形 7173"/>
          <p:cNvSpPr/>
          <p:nvPr/>
        </p:nvSpPr>
        <p:spPr>
          <a:xfrm>
            <a:off x="6948488" y="0"/>
            <a:ext cx="1439862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algn="ctr"/>
            <a:r>
              <a:rPr lang="en-US" altLang="zh-CN" sz="4800" b="1">
                <a:latin typeface="Arial" panose="020B0604020202020204" pitchFamily="34" charset="0"/>
              </a:rPr>
              <a:t>cold</a:t>
            </a:r>
            <a:endParaRPr lang="en-US" altLang="zh-CN" sz="4800" b="1">
              <a:latin typeface="Arial" panose="020B0604020202020204" pitchFamily="34" charset="0"/>
            </a:endParaRPr>
          </a:p>
        </p:txBody>
      </p:sp>
      <p:sp>
        <p:nvSpPr>
          <p:cNvPr id="7175" name="文本框 7174"/>
          <p:cNvSpPr txBox="1"/>
          <p:nvPr/>
        </p:nvSpPr>
        <p:spPr>
          <a:xfrm>
            <a:off x="6732588" y="620713"/>
            <a:ext cx="1728787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5400" b="1">
                <a:latin typeface="BZDBT" pitchFamily="2" charset="-122"/>
                <a:ea typeface="BZDBT" pitchFamily="2" charset="-122"/>
              </a:rPr>
              <a:t>ice</a:t>
            </a:r>
            <a:endParaRPr lang="en-US" altLang="zh-CN" sz="5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7176" name="文本框 7175"/>
          <p:cNvSpPr txBox="1"/>
          <p:nvPr/>
        </p:nvSpPr>
        <p:spPr>
          <a:xfrm>
            <a:off x="6588125" y="1268413"/>
            <a:ext cx="21605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5400" b="1">
                <a:latin typeface="BZDBT" pitchFamily="2" charset="-122"/>
                <a:ea typeface="BZDBT" pitchFamily="2" charset="-122"/>
              </a:rPr>
              <a:t>snow</a:t>
            </a:r>
            <a:endParaRPr lang="en-US" altLang="zh-CN" sz="5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7177" name="文本框 7176"/>
          <p:cNvSpPr txBox="1"/>
          <p:nvPr/>
        </p:nvSpPr>
        <p:spPr>
          <a:xfrm>
            <a:off x="6443663" y="1989138"/>
            <a:ext cx="24479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 </a:t>
            </a:r>
            <a:r>
              <a:rPr lang="en-US" altLang="zh-CN" sz="4400" i="1">
                <a:latin typeface="BZDBT" pitchFamily="2" charset="-122"/>
                <a:ea typeface="BZDBT" pitchFamily="2" charset="-122"/>
              </a:rPr>
              <a:t>white</a:t>
            </a:r>
            <a:endParaRPr lang="en-US" altLang="zh-CN" sz="4400" i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7178" name="矩形 7177"/>
          <p:cNvSpPr/>
          <p:nvPr/>
        </p:nvSpPr>
        <p:spPr>
          <a:xfrm>
            <a:off x="-827087" y="5661025"/>
            <a:ext cx="8278812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algn="ctr"/>
            <a:r>
              <a:rPr lang="en-US" altLang="zh-CN" sz="4800">
                <a:solidFill>
                  <a:schemeClr val="folHlink"/>
                </a:solidFill>
                <a:latin typeface="Arial" panose="020B0604020202020204" pitchFamily="34" charset="0"/>
              </a:rPr>
              <a:t>  </a:t>
            </a:r>
            <a:endParaRPr lang="en-US" altLang="zh-CN" sz="4800">
              <a:solidFill>
                <a:schemeClr val="folHlink"/>
              </a:solidFill>
              <a:latin typeface="Arial" panose="020B0604020202020204" pitchFamily="34" charset="0"/>
            </a:endParaRPr>
          </a:p>
        </p:txBody>
      </p:sp>
      <p:sp>
        <p:nvSpPr>
          <p:cNvPr id="7179" name="矩形 7178"/>
          <p:cNvSpPr/>
          <p:nvPr/>
        </p:nvSpPr>
        <p:spPr>
          <a:xfrm>
            <a:off x="250825" y="4365625"/>
            <a:ext cx="5957888" cy="2041525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algn="ctr"/>
            <a:r>
              <a:rPr lang="en-US" altLang="zh-CN" sz="3200" i="1">
                <a:latin typeface="Arial" panose="020B0604020202020204" pitchFamily="34" charset="0"/>
              </a:rPr>
              <a:t>This is </a:t>
            </a:r>
            <a:r>
              <a:rPr lang="en-US" altLang="zh-CN" sz="3200" b="1" i="1">
                <a:solidFill>
                  <a:srgbClr val="FF0066"/>
                </a:solidFill>
                <a:latin typeface="Arial" panose="020B0604020202020204" pitchFamily="34" charset="0"/>
              </a:rPr>
              <a:t>winter</a:t>
            </a:r>
            <a:r>
              <a:rPr lang="en-US" altLang="zh-CN" sz="3200" i="1">
                <a:solidFill>
                  <a:srgbClr val="FF0066"/>
                </a:solidFill>
                <a:latin typeface="Arial" panose="020B0604020202020204" pitchFamily="34" charset="0"/>
              </a:rPr>
              <a:t>.</a:t>
            </a:r>
            <a:r>
              <a:rPr lang="en-US" altLang="zh-CN" sz="3200" i="1">
                <a:latin typeface="Arial" panose="020B0604020202020204" pitchFamily="34" charset="0"/>
              </a:rPr>
              <a:t> </a:t>
            </a:r>
            <a:endParaRPr lang="en-US" altLang="zh-CN" sz="3200" i="1">
              <a:latin typeface="Arial" panose="020B0604020202020204" pitchFamily="34" charset="0"/>
            </a:endParaRPr>
          </a:p>
          <a:p>
            <a:pPr algn="ctr"/>
            <a:r>
              <a:rPr lang="en-US" altLang="zh-CN" sz="3200" i="1">
                <a:latin typeface="Arial" panose="020B0604020202020204" pitchFamily="34" charset="0"/>
              </a:rPr>
              <a:t> Winter is </a:t>
            </a:r>
            <a:r>
              <a:rPr lang="en-US" altLang="zh-CN" sz="3200" b="1" i="1">
                <a:solidFill>
                  <a:srgbClr val="FF0066"/>
                </a:solidFill>
                <a:latin typeface="Arial" panose="020B0604020202020204" pitchFamily="34" charset="0"/>
              </a:rPr>
              <a:t>cold</a:t>
            </a:r>
            <a:r>
              <a:rPr lang="en-US" altLang="zh-CN" sz="3200" i="1">
                <a:solidFill>
                  <a:srgbClr val="FF0066"/>
                </a:solidFill>
                <a:latin typeface="Arial" panose="020B0604020202020204" pitchFamily="34" charset="0"/>
              </a:rPr>
              <a:t>.</a:t>
            </a:r>
            <a:endParaRPr lang="en-US" altLang="zh-CN" sz="3200" i="1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sz="3200" i="1">
                <a:latin typeface="Arial" panose="020B0604020202020204" pitchFamily="34" charset="0"/>
              </a:rPr>
              <a:t> There is </a:t>
            </a:r>
            <a:r>
              <a:rPr lang="en-US" altLang="zh-CN" sz="3200" b="1" i="1">
                <a:solidFill>
                  <a:srgbClr val="FF0066"/>
                </a:solidFill>
                <a:latin typeface="Arial" panose="020B0604020202020204" pitchFamily="34" charset="0"/>
              </a:rPr>
              <a:t>ice</a:t>
            </a:r>
            <a:r>
              <a:rPr lang="en-US" altLang="zh-CN" sz="3200" i="1">
                <a:solidFill>
                  <a:srgbClr val="FF0066"/>
                </a:solidFill>
                <a:latin typeface="Arial" panose="020B0604020202020204" pitchFamily="34" charset="0"/>
              </a:rPr>
              <a:t>. </a:t>
            </a:r>
            <a:endParaRPr lang="en-US" altLang="zh-CN" sz="3200" i="1">
              <a:solidFill>
                <a:srgbClr val="FF0066"/>
              </a:solidFill>
              <a:latin typeface="Arial" panose="020B0604020202020204" pitchFamily="34" charset="0"/>
            </a:endParaRPr>
          </a:p>
          <a:p>
            <a:pPr algn="ctr"/>
            <a:r>
              <a:rPr lang="en-US" altLang="zh-CN" sz="3200" i="1">
                <a:latin typeface="Arial" panose="020B0604020202020204" pitchFamily="34" charset="0"/>
              </a:rPr>
              <a:t> Snow is </a:t>
            </a:r>
            <a:r>
              <a:rPr lang="en-US" altLang="zh-CN" sz="3200" b="1" i="1">
                <a:solidFill>
                  <a:srgbClr val="FF0066"/>
                </a:solidFill>
                <a:latin typeface="Arial" panose="020B0604020202020204" pitchFamily="34" charset="0"/>
              </a:rPr>
              <a:t>white</a:t>
            </a:r>
            <a:endParaRPr lang="en-US" altLang="zh-CN" sz="3200" b="1" i="1">
              <a:solidFill>
                <a:srgbClr val="FF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2" grpId="0"/>
      <p:bldP spid="7174" grpId="0"/>
      <p:bldP spid="7175" grpId="0"/>
      <p:bldP spid="7176" grpId="0"/>
      <p:bldP spid="7177" grpId="0"/>
      <p:bldP spid="71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8194" name="图片 8193" descr="fa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635375" cy="3455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文本框 8194"/>
          <p:cNvSpPr txBox="1"/>
          <p:nvPr/>
        </p:nvSpPr>
        <p:spPr>
          <a:xfrm>
            <a:off x="3635375" y="1700213"/>
            <a:ext cx="2232025" cy="823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latin typeface="Impact" panose="020B0806030902050204" pitchFamily="34" charset="0"/>
              </a:rPr>
              <a:t>autumn</a:t>
            </a:r>
            <a:endParaRPr lang="en-US" altLang="zh-CN" sz="4800">
              <a:latin typeface="Impact" panose="020B0806030902050204" pitchFamily="34" charset="0"/>
            </a:endParaRPr>
          </a:p>
        </p:txBody>
      </p:sp>
      <p:sp>
        <p:nvSpPr>
          <p:cNvPr id="8196" name="文本框 8195"/>
          <p:cNvSpPr txBox="1"/>
          <p:nvPr/>
        </p:nvSpPr>
        <p:spPr>
          <a:xfrm>
            <a:off x="6011863" y="476250"/>
            <a:ext cx="2016125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5400" b="1">
                <a:latin typeface="BZDBT" pitchFamily="2" charset="-122"/>
                <a:ea typeface="BZDBT" pitchFamily="2" charset="-122"/>
              </a:rPr>
              <a:t>cool</a:t>
            </a:r>
            <a:endParaRPr lang="en-US" altLang="zh-CN" sz="5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8197" name="文本框 8196"/>
          <p:cNvSpPr txBox="1"/>
          <p:nvPr/>
        </p:nvSpPr>
        <p:spPr>
          <a:xfrm>
            <a:off x="5940425" y="1412875"/>
            <a:ext cx="21605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5400" b="1">
                <a:latin typeface="BZDBT" pitchFamily="2" charset="-122"/>
                <a:ea typeface="BZDBT" pitchFamily="2" charset="-122"/>
              </a:rPr>
              <a:t>wind</a:t>
            </a:r>
            <a:endParaRPr lang="en-US" altLang="zh-CN" sz="5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8198" name="文本框 8197"/>
          <p:cNvSpPr txBox="1"/>
          <p:nvPr/>
        </p:nvSpPr>
        <p:spPr>
          <a:xfrm>
            <a:off x="6300788" y="2205038"/>
            <a:ext cx="1512887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i="1">
                <a:latin typeface="BZDHT" pitchFamily="2" charset="-122"/>
                <a:ea typeface="BZDHT" pitchFamily="2" charset="-122"/>
              </a:rPr>
              <a:t>blow</a:t>
            </a:r>
            <a:endParaRPr lang="en-US" altLang="zh-CN" sz="4000" i="1">
              <a:latin typeface="BZDHT" pitchFamily="2" charset="-122"/>
              <a:ea typeface="BZDHT" pitchFamily="2" charset="-122"/>
            </a:endParaRPr>
          </a:p>
        </p:txBody>
      </p:sp>
      <p:sp>
        <p:nvSpPr>
          <p:cNvPr id="8199" name="文本框 8198"/>
          <p:cNvSpPr txBox="1"/>
          <p:nvPr/>
        </p:nvSpPr>
        <p:spPr>
          <a:xfrm>
            <a:off x="3563938" y="2492375"/>
            <a:ext cx="2447925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400" i="1">
                <a:latin typeface="BZDBT" pitchFamily="2" charset="-122"/>
                <a:ea typeface="BZDBT" pitchFamily="2" charset="-122"/>
              </a:rPr>
              <a:t>autumn</a:t>
            </a:r>
            <a:endParaRPr lang="en-US" altLang="zh-CN" sz="4400" i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8200" name="左大括号 8199"/>
          <p:cNvSpPr/>
          <p:nvPr/>
        </p:nvSpPr>
        <p:spPr>
          <a:xfrm>
            <a:off x="5867400" y="836613"/>
            <a:ext cx="288925" cy="2592387"/>
          </a:xfrm>
          <a:prstGeom prst="leftBrace">
            <a:avLst>
              <a:gd name="adj1" fmla="val 74771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8201" name="文本框 8200"/>
          <p:cNvSpPr txBox="1"/>
          <p:nvPr/>
        </p:nvSpPr>
        <p:spPr>
          <a:xfrm>
            <a:off x="5940425" y="2636838"/>
            <a:ext cx="2808288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 b="1"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5400" b="1">
                <a:latin typeface="BZDBT" pitchFamily="2" charset="-122"/>
                <a:ea typeface="BZDBT" pitchFamily="2" charset="-122"/>
              </a:rPr>
              <a:t>leaves</a:t>
            </a:r>
            <a:endParaRPr lang="en-US" altLang="zh-CN" sz="5400" b="1">
              <a:latin typeface="BZDBT" pitchFamily="2" charset="-122"/>
              <a:ea typeface="BZDBT" pitchFamily="2" charset="-122"/>
            </a:endParaRPr>
          </a:p>
        </p:txBody>
      </p:sp>
      <p:sp>
        <p:nvSpPr>
          <p:cNvPr id="8202" name="文本框 8201"/>
          <p:cNvSpPr txBox="1"/>
          <p:nvPr/>
        </p:nvSpPr>
        <p:spPr>
          <a:xfrm>
            <a:off x="395288" y="3644900"/>
            <a:ext cx="7993062" cy="22891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>
                <a:latin typeface="Dotum" panose="020B0600000101010101" pitchFamily="34" charset="-127"/>
                <a:ea typeface="Dotum" panose="020B0600000101010101" pitchFamily="34" charset="-127"/>
              </a:rPr>
              <a:t> </a:t>
            </a:r>
            <a:r>
              <a:rPr lang="en-US" altLang="zh-CN" sz="3600" i="1">
                <a:latin typeface="Times New Roman" panose="02020603050405020304" pitchFamily="18" charset="0"/>
                <a:ea typeface="MingLiU" panose="02020509000000000000" pitchFamily="49" charset="-120"/>
              </a:rPr>
              <a:t>This is </a:t>
            </a:r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autumn</a:t>
            </a:r>
            <a:r>
              <a:rPr lang="en-US" altLang="zh-CN" sz="3600" i="1">
                <a:latin typeface="Times New Roman" panose="02020603050405020304" pitchFamily="18" charset="0"/>
                <a:ea typeface="MingLiU" panose="02020509000000000000" pitchFamily="49" charset="-120"/>
              </a:rPr>
              <a:t>.</a:t>
            </a:r>
            <a:endParaRPr lang="en-US" altLang="zh-CN" sz="3600" i="1">
              <a:latin typeface="Times New Roman" panose="02020603050405020304" pitchFamily="18" charset="0"/>
              <a:ea typeface="MingLiU" panose="02020509000000000000" pitchFamily="49" charset="-120"/>
            </a:endParaRPr>
          </a:p>
          <a:p>
            <a:pPr>
              <a:spcBef>
                <a:spcPct val="50000"/>
              </a:spcBef>
            </a:pPr>
            <a:r>
              <a:rPr lang="en-US" altLang="zh-CN" sz="3600" i="1">
                <a:latin typeface="Times New Roman" panose="02020603050405020304" pitchFamily="18" charset="0"/>
                <a:ea typeface="MingLiU" panose="02020509000000000000" pitchFamily="49" charset="-120"/>
              </a:rPr>
              <a:t> Fall is </a:t>
            </a:r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cool.</a:t>
            </a:r>
            <a:endParaRPr lang="en-US" altLang="zh-CN" sz="3600" b="1" i="1">
              <a:solidFill>
                <a:srgbClr val="FF3300"/>
              </a:solidFill>
              <a:latin typeface="Times New Roman" panose="02020603050405020304" pitchFamily="18" charset="0"/>
              <a:ea typeface="MingLiU" panose="02020509000000000000" pitchFamily="49" charset="-120"/>
            </a:endParaRPr>
          </a:p>
          <a:p>
            <a:pPr>
              <a:spcBef>
                <a:spcPct val="50000"/>
              </a:spcBef>
            </a:pPr>
            <a:r>
              <a:rPr lang="en-US" altLang="zh-CN" sz="3600" i="1">
                <a:latin typeface="Times New Roman" panose="02020603050405020304" pitchFamily="18" charset="0"/>
                <a:ea typeface="MingLiU" panose="02020509000000000000" pitchFamily="49" charset="-120"/>
              </a:rPr>
              <a:t> The </a:t>
            </a:r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wind blows</a:t>
            </a:r>
            <a:r>
              <a:rPr lang="en-US" altLang="zh-CN" sz="3600" i="1">
                <a:latin typeface="Times New Roman" panose="02020603050405020304" pitchFamily="18" charset="0"/>
                <a:ea typeface="MingLiU" panose="02020509000000000000" pitchFamily="49" charset="-120"/>
              </a:rPr>
              <a:t> the </a:t>
            </a:r>
            <a:r>
              <a:rPr lang="en-US" altLang="zh-CN" sz="3600" b="1" i="1">
                <a:solidFill>
                  <a:srgbClr val="FF33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leaves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  <a:ea typeface="MingLiU" panose="02020509000000000000" pitchFamily="49" charset="-120"/>
              </a:rPr>
              <a:t> </a:t>
            </a:r>
            <a:r>
              <a:rPr lang="en-US" altLang="zh-CN" sz="3600" i="1">
                <a:latin typeface="Times New Roman" panose="02020603050405020304" pitchFamily="18" charset="0"/>
                <a:ea typeface="MingLiU" panose="02020509000000000000" pitchFamily="49" charset="-120"/>
              </a:rPr>
              <a:t>off the trees.</a:t>
            </a:r>
            <a:endParaRPr lang="en-US" altLang="zh-CN" sz="3600" b="1" i="1">
              <a:latin typeface="Times New Roman" panose="02020603050405020304" pitchFamily="18" charset="0"/>
              <a:ea typeface="MingLiU" panose="02020509000000000000" pitchFamily="49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197" grpId="0"/>
      <p:bldP spid="8198" grpId="0"/>
      <p:bldP spid="8199" grpId="0"/>
      <p:bldP spid="8201" grpId="0"/>
      <p:bldP spid="82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9218" name="矩形 9217"/>
          <p:cNvSpPr/>
          <p:nvPr/>
        </p:nvSpPr>
        <p:spPr>
          <a:xfrm>
            <a:off x="250825" y="333375"/>
            <a:ext cx="9074150" cy="6188075"/>
          </a:xfrm>
          <a:prstGeom prst="rect">
            <a:avLst/>
          </a:prstGeom>
          <a:noFill/>
          <a:ln w="9525">
            <a:noFill/>
          </a:ln>
        </p:spPr>
        <p:txBody>
          <a:bodyPr lIns="0" rIns="0" anchor="ctr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</a:rPr>
              <a:t>Winter winter</a:t>
            </a:r>
            <a:r>
              <a:rPr lang="zh-CN" altLang="en-US" sz="4000">
                <a:solidFill>
                  <a:schemeClr val="accent2"/>
                </a:solidFill>
                <a:latin typeface="Arial" panose="020B0604020202020204" pitchFamily="34" charset="0"/>
              </a:rPr>
              <a:t>冬天到，</a:t>
            </a: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</a:rPr>
              <a:t>cold cold</a:t>
            </a:r>
            <a:r>
              <a:rPr lang="zh-CN" altLang="en-US" sz="4000">
                <a:solidFill>
                  <a:schemeClr val="accent2"/>
                </a:solidFill>
                <a:latin typeface="Arial" panose="020B0604020202020204" pitchFamily="34" charset="0"/>
              </a:rPr>
              <a:t>实在冷，</a:t>
            </a:r>
            <a:endParaRPr lang="zh-CN" altLang="en-US" sz="400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4000">
                <a:solidFill>
                  <a:schemeClr val="accent2"/>
                </a:solidFill>
                <a:latin typeface="Arial" panose="020B0604020202020204" pitchFamily="34" charset="0"/>
              </a:rPr>
              <a:t>白白的</a:t>
            </a: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</a:rPr>
              <a:t>snow</a:t>
            </a:r>
            <a:r>
              <a:rPr lang="zh-CN" altLang="en-US" sz="4000">
                <a:solidFill>
                  <a:schemeClr val="accent2"/>
                </a:solidFill>
                <a:latin typeface="Arial" panose="020B0604020202020204" pitchFamily="34" charset="0"/>
              </a:rPr>
              <a:t>和</a:t>
            </a: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</a:rPr>
              <a:t>ice</a:t>
            </a:r>
            <a:r>
              <a:rPr lang="zh-CN" altLang="en-US" sz="4000">
                <a:solidFill>
                  <a:schemeClr val="accent2"/>
                </a:solidFill>
                <a:latin typeface="Arial" panose="020B0604020202020204" pitchFamily="34" charset="0"/>
              </a:rPr>
              <a:t>。</a:t>
            </a:r>
            <a:endParaRPr lang="zh-CN" altLang="en-US" sz="400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</a:rPr>
              <a:t>Winter</a:t>
            </a:r>
            <a:r>
              <a:rPr lang="zh-CN" altLang="en-US" sz="4000">
                <a:solidFill>
                  <a:schemeClr val="accent2"/>
                </a:solidFill>
                <a:latin typeface="Arial" panose="020B0604020202020204" pitchFamily="34" charset="0"/>
              </a:rPr>
              <a:t>过后</a:t>
            </a: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</a:rPr>
              <a:t>spring</a:t>
            </a:r>
            <a:r>
              <a:rPr lang="zh-CN" altLang="en-US" sz="4000">
                <a:solidFill>
                  <a:schemeClr val="accent2"/>
                </a:solidFill>
                <a:latin typeface="Arial" panose="020B0604020202020204" pitchFamily="34" charset="0"/>
              </a:rPr>
              <a:t>来，天气</a:t>
            </a: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</a:rPr>
              <a:t>warm</a:t>
            </a:r>
            <a:r>
              <a:rPr lang="zh-CN" altLang="en-US" sz="4000">
                <a:solidFill>
                  <a:schemeClr val="accent2"/>
                </a:solidFill>
                <a:latin typeface="Arial" panose="020B0604020202020204" pitchFamily="34" charset="0"/>
              </a:rPr>
              <a:t>和</a:t>
            </a: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</a:rPr>
              <a:t>rainy</a:t>
            </a:r>
            <a:r>
              <a:rPr lang="zh-CN" altLang="en-US" sz="4000">
                <a:solidFill>
                  <a:schemeClr val="accent2"/>
                </a:solidFill>
                <a:latin typeface="Arial" panose="020B0604020202020204" pitchFamily="34" charset="0"/>
              </a:rPr>
              <a:t>，</a:t>
            </a: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</a:rPr>
              <a:t>flowers   bloom.</a:t>
            </a:r>
            <a:endParaRPr lang="en-US" altLang="zh-CN" sz="400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</a:rPr>
              <a:t>Summer sun</a:t>
            </a:r>
            <a:r>
              <a:rPr lang="zh-CN" altLang="en-US" sz="4000">
                <a:solidFill>
                  <a:schemeClr val="accent2"/>
                </a:solidFill>
                <a:latin typeface="Arial" panose="020B0604020202020204" pitchFamily="34" charset="0"/>
              </a:rPr>
              <a:t>太</a:t>
            </a: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</a:rPr>
              <a:t>hot.</a:t>
            </a:r>
            <a:endParaRPr lang="en-US" altLang="zh-CN" sz="400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4000">
                <a:solidFill>
                  <a:schemeClr val="accent2"/>
                </a:solidFill>
                <a:latin typeface="Arial" panose="020B0604020202020204" pitchFamily="34" charset="0"/>
              </a:rPr>
              <a:t>来</a:t>
            </a:r>
            <a:r>
              <a:rPr lang="zh-CN" altLang="en-US" sz="4000" dirty="0">
                <a:solidFill>
                  <a:schemeClr val="accent2"/>
                </a:solidFill>
                <a:latin typeface="Arial" panose="020B0604020202020204" pitchFamily="34" charset="0"/>
              </a:rPr>
              <a:t>到</a:t>
            </a: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</a:rPr>
              <a:t>autumn</a:t>
            </a:r>
            <a:r>
              <a:rPr lang="zh-CN" altLang="en-US" sz="4000" dirty="0">
                <a:solidFill>
                  <a:schemeClr val="accent2"/>
                </a:solidFill>
                <a:latin typeface="Arial" panose="020B0604020202020204" pitchFamily="34" charset="0"/>
              </a:rPr>
              <a:t>太</a:t>
            </a: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</a:rPr>
              <a:t>cool</a:t>
            </a:r>
            <a:r>
              <a:rPr lang="zh-CN" altLang="en-US" sz="4000">
                <a:solidFill>
                  <a:schemeClr val="accent2"/>
                </a:solidFill>
                <a:latin typeface="Arial" panose="020B0604020202020204" pitchFamily="34" charset="0"/>
              </a:rPr>
              <a:t>了</a:t>
            </a: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</a:rPr>
              <a:t>,wind</a:t>
            </a:r>
            <a:r>
              <a:rPr lang="zh-CN" altLang="en-US" sz="4000">
                <a:solidFill>
                  <a:schemeClr val="accent2"/>
                </a:solidFill>
                <a:latin typeface="Arial" panose="020B0604020202020204" pitchFamily="34" charset="0"/>
              </a:rPr>
              <a:t>吹掉了</a:t>
            </a: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</a:rPr>
              <a:t>leaves.</a:t>
            </a:r>
            <a:endParaRPr lang="en-US" altLang="zh-CN" sz="400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r>
              <a:rPr lang="zh-CN" altLang="en-US" sz="4000">
                <a:solidFill>
                  <a:schemeClr val="accent2"/>
                </a:solidFill>
                <a:latin typeface="Arial" panose="020B0604020202020204" pitchFamily="34" charset="0"/>
              </a:rPr>
              <a:t>四季不同，我记牢。那个季节你最爱。</a:t>
            </a:r>
            <a:endParaRPr lang="zh-CN" altLang="en-US" sz="400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lnSpc>
                <a:spcPct val="125000"/>
              </a:lnSpc>
            </a:pPr>
            <a:r>
              <a:rPr lang="en-US" altLang="zh-CN" sz="4000">
                <a:solidFill>
                  <a:schemeClr val="accent2"/>
                </a:solidFill>
                <a:latin typeface="Arial" panose="020B0604020202020204" pitchFamily="34" charset="0"/>
              </a:rPr>
              <a:t>“What’s your favourite season?”</a:t>
            </a:r>
            <a:endParaRPr lang="en-US" altLang="zh-CN" sz="40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0242" name="矩形 10241"/>
          <p:cNvSpPr/>
          <p:nvPr/>
        </p:nvSpPr>
        <p:spPr>
          <a:xfrm>
            <a:off x="107950" y="260350"/>
            <a:ext cx="8801100" cy="8239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1">
            <a:spAutoFit/>
          </a:bodyPr>
          <a:p>
            <a:pPr algn="ctr"/>
            <a:r>
              <a:rPr lang="en-US" altLang="zh-CN" sz="4800">
                <a:solidFill>
                  <a:schemeClr val="accent2"/>
                </a:solidFill>
                <a:latin typeface="Arial" panose="020B0604020202020204" pitchFamily="34" charset="0"/>
              </a:rPr>
              <a:t>“What’s your favourite season?”</a:t>
            </a:r>
            <a:endParaRPr lang="en-US" altLang="zh-CN" sz="480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  <p:pic>
        <p:nvPicPr>
          <p:cNvPr id="10243" name="图片 10242" descr="JIJ0000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125" y="1054100"/>
            <a:ext cx="4837113" cy="367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图片 10243" descr="DIY00045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5175" y="1054100"/>
            <a:ext cx="4549775" cy="3673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10244" descr="JIJ00020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125" y="3790950"/>
            <a:ext cx="4835525" cy="3240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图片 10245" descr="冬天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5175" y="3790950"/>
            <a:ext cx="4546600" cy="3240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sp>
        <p:nvSpPr>
          <p:cNvPr id="11266" name="矩形 11265"/>
          <p:cNvSpPr/>
          <p:nvPr/>
        </p:nvSpPr>
        <p:spPr>
          <a:xfrm>
            <a:off x="179388" y="188913"/>
            <a:ext cx="8748712" cy="6408737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>
              <a:lnSpc>
                <a:spcPct val="90000"/>
              </a:lnSpc>
            </a:pPr>
            <a:r>
              <a:rPr lang="en-US" altLang="zh-CN" sz="3600" i="1">
                <a:latin typeface="Times New Roman" panose="02020603050405020304" pitchFamily="18" charset="0"/>
              </a:rPr>
              <a:t> 1. Winter is _______ .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( cold, hot )</a:t>
            </a:r>
            <a:endParaRPr lang="en-US" altLang="zh-CN" sz="3600" i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lvl="0">
              <a:lnSpc>
                <a:spcPct val="90000"/>
              </a:lnSpc>
            </a:pPr>
            <a:r>
              <a:rPr lang="en-US" altLang="zh-CN" sz="3600" i="1">
                <a:latin typeface="Times New Roman" panose="02020603050405020304" pitchFamily="18" charset="0"/>
              </a:rPr>
              <a:t> 2. Snow is _______ .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( black, white )</a:t>
            </a:r>
            <a:endParaRPr lang="en-US" altLang="zh-CN" sz="3600" i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lvl="0">
              <a:lnSpc>
                <a:spcPct val="90000"/>
              </a:lnSpc>
            </a:pPr>
            <a:r>
              <a:rPr lang="en-US" altLang="zh-CN" sz="3600" i="1">
                <a:latin typeface="Times New Roman" panose="02020603050405020304" pitchFamily="18" charset="0"/>
              </a:rPr>
              <a:t> 3. Spring is _______ and ______ .</a:t>
            </a:r>
            <a:endParaRPr lang="en-US" altLang="zh-CN" sz="3600" i="1">
              <a:latin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buNone/>
            </a:pPr>
            <a:r>
              <a:rPr lang="en-US" altLang="zh-CN" sz="3600" i="1">
                <a:latin typeface="Times New Roman" panose="02020603050405020304" pitchFamily="18" charset="0"/>
              </a:rPr>
              <a:t>                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( warm, cool )   ( snowy, rainy</a:t>
            </a:r>
            <a:r>
              <a:rPr lang="en-US" altLang="zh-CN" sz="3600" i="1">
                <a:solidFill>
                  <a:srgbClr val="FFFF99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)</a:t>
            </a:r>
            <a:endParaRPr lang="en-US" altLang="zh-CN" sz="3600" i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lvl="0">
              <a:lnSpc>
                <a:spcPct val="90000"/>
              </a:lnSpc>
            </a:pPr>
            <a:r>
              <a:rPr lang="en-US" altLang="zh-CN" sz="3600" i="1">
                <a:latin typeface="Times New Roman" panose="02020603050405020304" pitchFamily="18" charset="0"/>
              </a:rPr>
              <a:t> 4. The _________ bloom.</a:t>
            </a:r>
            <a:endParaRPr lang="en-US" altLang="zh-CN" sz="3600" i="1">
              <a:latin typeface="Times New Roman" panose="02020603050405020304" pitchFamily="18" charset="0"/>
            </a:endParaRPr>
          </a:p>
          <a:p>
            <a:pPr lvl="0">
              <a:lnSpc>
                <a:spcPct val="90000"/>
              </a:lnSpc>
            </a:pPr>
            <a:r>
              <a:rPr lang="en-US" altLang="zh-CN" sz="3600" i="1">
                <a:latin typeface="Times New Roman" panose="02020603050405020304" pitchFamily="18" charset="0"/>
              </a:rPr>
              <a:t> 5. Summer is ______ and ______.</a:t>
            </a:r>
            <a:endParaRPr lang="en-US" altLang="zh-CN" sz="3600" i="1">
              <a:latin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buNone/>
            </a:pPr>
            <a:r>
              <a:rPr lang="en-US" altLang="zh-CN" sz="3600" i="1">
                <a:latin typeface="Times New Roman" panose="02020603050405020304" pitchFamily="18" charset="0"/>
              </a:rPr>
              <a:t>            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( cold, hot )     ( sunny, snowy</a:t>
            </a:r>
            <a:r>
              <a:rPr lang="en-US" altLang="zh-CN" sz="3600" i="1">
                <a:solidFill>
                  <a:srgbClr val="FFFF99"/>
                </a:solidFill>
                <a:latin typeface="Times New Roman" panose="02020603050405020304" pitchFamily="18" charset="0"/>
              </a:rPr>
              <a:t>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)</a:t>
            </a:r>
            <a:endParaRPr lang="en-US" altLang="zh-CN" sz="3600" i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lvl="0">
              <a:lnSpc>
                <a:spcPct val="90000"/>
              </a:lnSpc>
            </a:pPr>
            <a:r>
              <a:rPr lang="en-US" altLang="zh-CN" sz="3600" i="1">
                <a:latin typeface="Times New Roman" panose="02020603050405020304" pitchFamily="18" charset="0"/>
              </a:rPr>
              <a:t> 6. Fall is _______ .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( warm, cool )</a:t>
            </a:r>
            <a:endParaRPr lang="en-US" altLang="zh-CN" sz="3600" i="1">
              <a:solidFill>
                <a:srgbClr val="FF3300"/>
              </a:solidFill>
              <a:latin typeface="Times New Roman" panose="02020603050405020304" pitchFamily="18" charset="0"/>
            </a:endParaRPr>
          </a:p>
          <a:p>
            <a:pPr lvl="0">
              <a:lnSpc>
                <a:spcPct val="90000"/>
              </a:lnSpc>
            </a:pPr>
            <a:r>
              <a:rPr lang="en-US" altLang="zh-CN" sz="3600" i="1">
                <a:latin typeface="Times New Roman" panose="02020603050405020304" pitchFamily="18" charset="0"/>
              </a:rPr>
              <a:t> 7. The wind _____  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( blow / blows )</a:t>
            </a:r>
            <a:r>
              <a:rPr lang="en-US" altLang="zh-CN" sz="3600" i="1">
                <a:latin typeface="Times New Roman" panose="02020603050405020304" pitchFamily="18" charset="0"/>
              </a:rPr>
              <a:t> the _____  </a:t>
            </a:r>
            <a:r>
              <a:rPr lang="en-US" altLang="zh-CN" sz="3600" i="1">
                <a:solidFill>
                  <a:srgbClr val="FF3300"/>
                </a:solidFill>
                <a:latin typeface="Times New Roman" panose="02020603050405020304" pitchFamily="18" charset="0"/>
              </a:rPr>
              <a:t>( leafs / leaves )</a:t>
            </a:r>
            <a:r>
              <a:rPr lang="en-US" altLang="zh-CN" sz="3600" i="1">
                <a:latin typeface="Times New Roman" panose="02020603050405020304" pitchFamily="18" charset="0"/>
              </a:rPr>
              <a:t> off the trees.</a:t>
            </a:r>
            <a:endParaRPr lang="en-US" altLang="zh-CN" sz="3600" i="1">
              <a:latin typeface="Times New Roman" panose="02020603050405020304" pitchFamily="18" charset="0"/>
            </a:endParaRPr>
          </a:p>
        </p:txBody>
      </p:sp>
      <p:sp>
        <p:nvSpPr>
          <p:cNvPr id="11267" name="文本框 11266"/>
          <p:cNvSpPr txBox="1"/>
          <p:nvPr/>
        </p:nvSpPr>
        <p:spPr>
          <a:xfrm>
            <a:off x="2771775" y="0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cold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68" name="文本框 11267"/>
          <p:cNvSpPr txBox="1"/>
          <p:nvPr/>
        </p:nvSpPr>
        <p:spPr>
          <a:xfrm>
            <a:off x="2411413" y="692150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white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69" name="文本框 11268"/>
          <p:cNvSpPr txBox="1"/>
          <p:nvPr/>
        </p:nvSpPr>
        <p:spPr>
          <a:xfrm>
            <a:off x="2843213" y="1341438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warm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70" name="文本框 11269"/>
          <p:cNvSpPr txBox="1"/>
          <p:nvPr/>
        </p:nvSpPr>
        <p:spPr>
          <a:xfrm>
            <a:off x="5148263" y="1341438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rainy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71" name="文本框 11270"/>
          <p:cNvSpPr txBox="1"/>
          <p:nvPr/>
        </p:nvSpPr>
        <p:spPr>
          <a:xfrm>
            <a:off x="2051050" y="1916113"/>
            <a:ext cx="20161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flowers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72" name="文本框 11271"/>
          <p:cNvSpPr txBox="1"/>
          <p:nvPr/>
        </p:nvSpPr>
        <p:spPr>
          <a:xfrm>
            <a:off x="2987675" y="3068638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hot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73" name="文本框 11272"/>
          <p:cNvSpPr txBox="1"/>
          <p:nvPr/>
        </p:nvSpPr>
        <p:spPr>
          <a:xfrm>
            <a:off x="5219700" y="3068638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sunny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74" name="文本框 11273"/>
          <p:cNvSpPr txBox="1"/>
          <p:nvPr/>
        </p:nvSpPr>
        <p:spPr>
          <a:xfrm>
            <a:off x="2411413" y="4292600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cool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75" name="文本框 11274"/>
          <p:cNvSpPr txBox="1"/>
          <p:nvPr/>
        </p:nvSpPr>
        <p:spPr>
          <a:xfrm>
            <a:off x="2700338" y="4941888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blows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  <p:sp>
        <p:nvSpPr>
          <p:cNvPr id="11276" name="文本框 11275"/>
          <p:cNvSpPr txBox="1"/>
          <p:nvPr/>
        </p:nvSpPr>
        <p:spPr>
          <a:xfrm>
            <a:off x="323850" y="4724400"/>
            <a:ext cx="1800225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 </a:t>
            </a:r>
            <a:r>
              <a:rPr lang="en-US" altLang="zh-CN" sz="4000" i="1">
                <a:solidFill>
                  <a:schemeClr val="accent2"/>
                </a:solidFill>
                <a:latin typeface="BZDBT" pitchFamily="2" charset="-122"/>
                <a:ea typeface="BZDBT" pitchFamily="2" charset="-122"/>
              </a:rPr>
              <a:t>leaves</a:t>
            </a:r>
            <a:endParaRPr lang="en-US" altLang="zh-CN" sz="4000" i="1">
              <a:solidFill>
                <a:schemeClr val="accent2"/>
              </a:solidFill>
              <a:latin typeface="BZDBT" pitchFamily="2" charset="-122"/>
              <a:ea typeface="BZDBT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/>
      <p:bldP spid="11269" grpId="0"/>
      <p:bldP spid="11270" grpId="0"/>
      <p:bldP spid="11271" grpId="0"/>
      <p:bldP spid="11272" grpId="0"/>
      <p:bldP spid="11273" grpId="0"/>
      <p:bldP spid="11274" grpId="0"/>
      <p:bldP spid="11275" grpId="0"/>
      <p:bldP spid="11276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rrxk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rrxk</Template>
  <TotalTime>0</TotalTime>
  <Words>1144</Words>
  <Application>WPS 演示</Application>
  <PresentationFormat>在屏幕上显示</PresentationFormat>
  <Paragraphs>122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3" baseType="lpstr">
      <vt:lpstr>Arial</vt:lpstr>
      <vt:lpstr>宋体</vt:lpstr>
      <vt:lpstr>Wingdings</vt:lpstr>
      <vt:lpstr>Arial Unicode MS</vt:lpstr>
      <vt:lpstr>Times New Roman</vt:lpstr>
      <vt:lpstr>Impact</vt:lpstr>
      <vt:lpstr>BZDBT</vt:lpstr>
      <vt:lpstr>Dotum</vt:lpstr>
      <vt:lpstr>BZDHT</vt:lpstr>
      <vt:lpstr>MingLiU</vt:lpstr>
      <vt:lpstr>Comic Sans MS</vt:lpstr>
      <vt:lpstr>微软雅黑</vt:lpstr>
      <vt:lpstr>Cambria</vt:lpstr>
      <vt:lpstr>黑体</vt:lpstr>
      <vt:lpstr>Arial</vt:lpstr>
      <vt:lpstr>等线</vt:lpstr>
      <vt:lpstr>Calibri</vt:lpstr>
      <vt:lpstr>rrxk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9</cp:revision>
  <dcterms:created xsi:type="dcterms:W3CDTF">2010-11-22T02:30:00Z</dcterms:created>
  <dcterms:modified xsi:type="dcterms:W3CDTF">2023-09-30T11:47:08Z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0008000806000000000001024120</vt:lpwstr>
  </property>
  <property fmtid="{D5CDD505-2E9C-101B-9397-08002B2CF9AE}" pid="3" name="ICV">
    <vt:lpwstr>06A48DEAC5594593B2BBA800D3A399B7_13</vt:lpwstr>
  </property>
  <property fmtid="{D5CDD505-2E9C-101B-9397-08002B2CF9AE}" pid="4" name="KSOProductBuildVer">
    <vt:lpwstr>2052-12.1.0.15374</vt:lpwstr>
  </property>
</Properties>
</file>