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10"/>
  </p:notesMasterIdLst>
  <p:handoutMasterIdLst>
    <p:handoutMasterId r:id="rId65"/>
  </p:handoutMasterIdLst>
  <p:sldIdLst>
    <p:sldId id="336" r:id="rId4"/>
    <p:sldId id="337" r:id="rId5"/>
    <p:sldId id="338" r:id="rId6"/>
    <p:sldId id="339" r:id="rId7"/>
    <p:sldId id="340" r:id="rId8"/>
    <p:sldId id="256" r:id="rId9"/>
    <p:sldId id="330" r:id="rId11"/>
    <p:sldId id="331" r:id="rId12"/>
    <p:sldId id="332" r:id="rId13"/>
    <p:sldId id="333" r:id="rId14"/>
    <p:sldId id="334" r:id="rId15"/>
    <p:sldId id="335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62" r:id="rId34"/>
    <p:sldId id="359" r:id="rId35"/>
    <p:sldId id="363" r:id="rId36"/>
    <p:sldId id="360" r:id="rId37"/>
    <p:sldId id="361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95" r:id="rId64"/>
  </p:sldIdLst>
  <p:sldSz cx="9144000" cy="5143500"/>
  <p:notesSz cx="6858000" cy="9144000"/>
  <p:custDataLst>
    <p:tags r:id="rId6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21B8BB"/>
    <a:srgbClr val="F7FFFF"/>
    <a:srgbClr val="FF00FF"/>
    <a:srgbClr val="FF0066"/>
    <a:srgbClr val="0033CC"/>
    <a:srgbClr val="00B050"/>
    <a:srgbClr val="2363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09"/>
    <p:restoredTop sz="94660"/>
  </p:normalViewPr>
  <p:slideViewPr>
    <p:cSldViewPr showGuides="1">
      <p:cViewPr varScale="1">
        <p:scale>
          <a:sx n="135" d="100"/>
          <a:sy n="135" d="100"/>
        </p:scale>
        <p:origin x="372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79CF9C-98E9-495B-B01C-21CA0D4C04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49C813-4FA4-4AD5-92CA-6CBA65CADB2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F137B7-6664-4AB6-96C4-32D6443D75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31C373-0CBF-4EC2-81A6-B14BCC5EB4C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3"/>
          <a:srcRect t="8487" b="36348"/>
          <a:stretch>
            <a:fillRect/>
          </a:stretch>
        </p:blipFill>
        <p:spPr>
          <a:xfrm>
            <a:off x="0" y="-20637"/>
            <a:ext cx="9144000" cy="187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rcRect t="38297" b="43263"/>
          <a:stretch>
            <a:fillRect/>
          </a:stretch>
        </p:blipFill>
        <p:spPr>
          <a:xfrm>
            <a:off x="-323850" y="4227513"/>
            <a:ext cx="10152063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3"/>
          <a:srcRect t="38297" b="43263"/>
          <a:stretch>
            <a:fillRect/>
          </a:stretch>
        </p:blipFill>
        <p:spPr>
          <a:xfrm>
            <a:off x="-323850" y="4227513"/>
            <a:ext cx="10152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3825"/>
            <a:ext cx="3779838" cy="91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3"/>
          <a:srcRect t="38297" b="43263"/>
          <a:stretch>
            <a:fillRect/>
          </a:stretch>
        </p:blipFill>
        <p:spPr>
          <a:xfrm>
            <a:off x="-323850" y="4227513"/>
            <a:ext cx="10152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3825"/>
            <a:ext cx="5076825" cy="91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2131058" flipH="1" flipV="1">
            <a:off x="-171450" y="-803275"/>
            <a:ext cx="2232025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4"/>
          <a:srcRect t="38297" b="43263"/>
          <a:stretch>
            <a:fillRect/>
          </a:stretch>
        </p:blipFill>
        <p:spPr>
          <a:xfrm>
            <a:off x="-323850" y="4227513"/>
            <a:ext cx="10152063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5"/>
          <p:cNvPicPr>
            <a:picLocks noChangeAspect="1"/>
          </p:cNvPicPr>
          <p:nvPr userDrawn="1"/>
        </p:nvPicPr>
        <p:blipFill>
          <a:blip r:embed="rId3"/>
          <a:srcRect t="26201" b="41600"/>
          <a:stretch>
            <a:fillRect/>
          </a:stretch>
        </p:blipFill>
        <p:spPr>
          <a:xfrm>
            <a:off x="0" y="-20637"/>
            <a:ext cx="4878388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rcRect l="27283" r="2820"/>
          <a:stretch>
            <a:fillRect/>
          </a:stretch>
        </p:blipFill>
        <p:spPr>
          <a:xfrm>
            <a:off x="0" y="0"/>
            <a:ext cx="9132888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0"/>
          <a:srcRect l="8772" r="789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3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microsoft.com/office/2007/relationships/media" Target="file:///F:\&#20911;&#22253;&#22253;\2020&#26149;&#19979;\&#19978;&#35838;&#35838;&#20214;\&#21046;&#20316;\&#25945;&#26696;&#29256;\&#20154;&#19968;&#35821;\&#31532;&#19968;&#21333;&#20803;\&#21491;.wmv" TargetMode="External"/><Relationship Id="rId4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21491;.wmv" TargetMode="External"/><Relationship Id="rId3" Type="http://schemas.openxmlformats.org/officeDocument/2006/relationships/image" Target="../media/image41.png"/><Relationship Id="rId2" Type="http://schemas.microsoft.com/office/2007/relationships/media" Target="file:///F:\&#20911;&#22253;&#22253;\2020&#26149;&#19979;\&#19978;&#35838;&#35838;&#20214;\&#21046;&#20316;\&#25945;&#26696;&#29256;\&#20154;&#19968;&#35821;\&#31532;&#19968;&#21333;&#20803;\&#24038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24038;.wmv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microsoft.com/office/2007/relationships/media" Target="file:///F:\&#20911;&#22253;&#22253;\2020&#26149;&#19979;\&#19978;&#35838;&#35838;&#20214;\&#21046;&#20316;\&#25945;&#26696;&#29256;\&#20154;&#19968;&#35821;\&#31532;&#19968;&#21333;&#20803;\&#26102;.wmv" TargetMode="External"/><Relationship Id="rId4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26102;.wmv" TargetMode="External"/><Relationship Id="rId3" Type="http://schemas.openxmlformats.org/officeDocument/2006/relationships/image" Target="../media/image43.png"/><Relationship Id="rId2" Type="http://schemas.microsoft.com/office/2007/relationships/media" Target="file:///F:\&#20911;&#22253;&#22253;\2020&#26149;&#19979;\&#19978;&#35838;&#35838;&#20214;\&#21046;&#20316;\&#25945;&#26696;&#29256;\&#20154;&#19968;&#35821;\&#31532;&#19968;&#21333;&#20803;\&#32418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32418;.wm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3.png"/><Relationship Id="rId2" Type="http://schemas.microsoft.com/office/2007/relationships/media" Target="file:///F:\&#20911;&#22253;&#22253;\2020&#26149;&#19979;\&#19978;&#35838;&#35838;&#20214;\&#21046;&#20316;\&#25945;&#26696;&#29256;\&#20154;&#19968;&#35821;\&#31532;&#19968;&#21333;&#20803;\&#21160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21160;.wmv" TargetMode="Externa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4.png"/><Relationship Id="rId2" Type="http://schemas.microsoft.com/office/2007/relationships/media" Target="file:///F:\&#20911;&#22253;&#22253;\2020&#26149;&#19979;\&#19978;&#35838;&#35838;&#20214;\&#21046;&#20316;\&#25945;&#26696;&#29256;\&#20154;&#19968;&#35821;\&#31532;&#19968;&#21333;&#20803;\&#19975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19975;.wmv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microsoft.com/office/2007/relationships/media" Target="file:///F:\&#20911;&#22253;&#22253;\2020&#26149;&#19979;\&#19978;&#35838;&#35838;&#20214;\&#21046;&#20316;\&#25945;&#26696;&#29256;\&#20154;&#19968;&#35821;\&#31532;&#19968;&#21333;&#20803;\&#23383;.wmv" TargetMode="External"/><Relationship Id="rId1" Type="http://schemas.openxmlformats.org/officeDocument/2006/relationships/video" Target="file:///F:\&#20911;&#22253;&#22253;\2020&#26149;&#19979;\&#19978;&#35838;&#35838;&#20214;\&#21046;&#20316;\&#25945;&#26696;&#29256;\&#20154;&#19968;&#35821;\&#31532;&#19968;&#21333;&#20803;\&#23383;.wmv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4"/>
          <p:cNvGrpSpPr/>
          <p:nvPr/>
        </p:nvGrpSpPr>
        <p:grpSpPr>
          <a:xfrm>
            <a:off x="1403350" y="2139950"/>
            <a:ext cx="2949575" cy="1516063"/>
            <a:chOff x="1333941" y="1673365"/>
            <a:chExt cx="2949432" cy="1516506"/>
          </a:xfrm>
        </p:grpSpPr>
        <p:sp>
          <p:nvSpPr>
            <p:cNvPr id="11271" name="文本框 1">
              <a:hlinkClick r:id="rId1" action="ppaction://hlinksldjump"/>
            </p:cNvPr>
            <p:cNvSpPr txBox="1"/>
            <p:nvPr/>
          </p:nvSpPr>
          <p:spPr>
            <a:xfrm>
              <a:off x="1403648" y="1851320"/>
              <a:ext cx="2879725" cy="71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2" name="图片 3"/>
            <p:cNvPicPr>
              <a:picLocks noChangeAspect="1"/>
            </p:cNvPicPr>
            <p:nvPr/>
          </p:nvPicPr>
          <p:blipFill>
            <a:blip r:embed="rId2"/>
            <a:srcRect l="12199" t="13602" r="64000" b="41599"/>
            <a:stretch>
              <a:fillRect/>
            </a:stretch>
          </p:blipFill>
          <p:spPr>
            <a:xfrm>
              <a:off x="1333941" y="1673365"/>
              <a:ext cx="720080" cy="13554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3" name="图片 6"/>
            <p:cNvPicPr>
              <a:picLocks noChangeAspect="1"/>
            </p:cNvPicPr>
            <p:nvPr/>
          </p:nvPicPr>
          <p:blipFill>
            <a:blip r:embed="rId3"/>
            <a:srcRect l="12199" t="13602" r="64000" b="41599"/>
            <a:stretch>
              <a:fillRect/>
            </a:stretch>
          </p:blipFill>
          <p:spPr>
            <a:xfrm>
              <a:off x="1900922" y="2562520"/>
              <a:ext cx="333280" cy="6273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267" name="组合 5"/>
          <p:cNvGrpSpPr/>
          <p:nvPr/>
        </p:nvGrpSpPr>
        <p:grpSpPr>
          <a:xfrm>
            <a:off x="5148263" y="2139950"/>
            <a:ext cx="2879725" cy="1516063"/>
            <a:chOff x="4572000" y="1851320"/>
            <a:chExt cx="2879725" cy="1516506"/>
          </a:xfrm>
        </p:grpSpPr>
        <p:sp>
          <p:nvSpPr>
            <p:cNvPr id="11268" name="文本框 2">
              <a:hlinkClick r:id="rId4" action="ppaction://hlinksldjump"/>
            </p:cNvPr>
            <p:cNvSpPr txBox="1"/>
            <p:nvPr/>
          </p:nvSpPr>
          <p:spPr>
            <a:xfrm>
              <a:off x="4572000" y="1995488"/>
              <a:ext cx="2879725" cy="71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69" name="图片 8"/>
            <p:cNvPicPr>
              <a:picLocks noChangeAspect="1"/>
            </p:cNvPicPr>
            <p:nvPr/>
          </p:nvPicPr>
          <p:blipFill>
            <a:blip r:embed="rId2"/>
            <a:srcRect l="12199" t="13602" r="64000" b="41599"/>
            <a:stretch>
              <a:fillRect/>
            </a:stretch>
          </p:blipFill>
          <p:spPr>
            <a:xfrm>
              <a:off x="4572000" y="1851320"/>
              <a:ext cx="720080" cy="13554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0" name="图片 9"/>
            <p:cNvPicPr>
              <a:picLocks noChangeAspect="1"/>
            </p:cNvPicPr>
            <p:nvPr/>
          </p:nvPicPr>
          <p:blipFill>
            <a:blip r:embed="rId3"/>
            <a:srcRect l="12199" t="13602" r="64000" b="41599"/>
            <a:stretch>
              <a:fillRect/>
            </a:stretch>
          </p:blipFill>
          <p:spPr>
            <a:xfrm>
              <a:off x="5138981" y="2740475"/>
              <a:ext cx="333280" cy="6273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611188" y="484188"/>
            <a:ext cx="813752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借助拼音自读第一则谜语两遍，要求读准字音，边读边圈画出生字词，多读几遍。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2771775" y="1825625"/>
            <a:ext cx="403225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左边绿，右边红，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左右相遇起凉风。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绿的喜欢及时雨，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红的最怕水来攻。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900113" y="484188"/>
            <a:ext cx="7358062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左边绿，右边红，左右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起凉风。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4946650" y="222250"/>
            <a:ext cx="12811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xiānɡ 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5954713" y="222250"/>
            <a:ext cx="7953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yù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3" y="1347788"/>
            <a:ext cx="735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通过情境表演理解“相遇”。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 t="22001"/>
          <a:stretch>
            <a:fillRect/>
          </a:stretch>
        </p:blipFill>
        <p:spPr>
          <a:xfrm>
            <a:off x="2843808" y="2084250"/>
            <a:ext cx="3592923" cy="2491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760413" y="1419225"/>
            <a:ext cx="79200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你在什么时候，什么地方和谁相遇过？请用“相遇”说个句子。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000" y="2784475"/>
            <a:ext cx="75612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周末我在公园和丁丁相遇了。他是我上幼儿园时的好朋友，我们俩已经很久没见过面了。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1403350" y="14668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116013" y="2619375"/>
            <a:ext cx="719138" cy="79216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文本框 6"/>
          <p:cNvSpPr txBox="1"/>
          <p:nvPr/>
        </p:nvSpPr>
        <p:spPr>
          <a:xfrm>
            <a:off x="250825" y="3281363"/>
            <a:ext cx="158432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7"/>
          <p:cNvSpPr txBox="1"/>
          <p:nvPr/>
        </p:nvSpPr>
        <p:spPr>
          <a:xfrm>
            <a:off x="2519363" y="3281363"/>
            <a:ext cx="158432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19363" y="2619375"/>
            <a:ext cx="720725" cy="792163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427538" y="1936750"/>
            <a:ext cx="34575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站在树上看远方。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9838" y="3219450"/>
            <a:ext cx="51133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只有站得高，才能看得远。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827088" y="17081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9475" y="1492250"/>
            <a:ext cx="4681538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走着走着才会“遇”，所以“遇”是走之底，和行走有关。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900113" y="577850"/>
            <a:ext cx="7272337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绿的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及时雨，红的最怕水来攻。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0663" y="1247775"/>
            <a:ext cx="792162" cy="110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3"/>
          <p:cNvSpPr txBox="1"/>
          <p:nvPr/>
        </p:nvSpPr>
        <p:spPr>
          <a:xfrm>
            <a:off x="2411413" y="1138238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4643438" y="1498600"/>
            <a:ext cx="249237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（甲骨文）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8" name="组合 7"/>
          <p:cNvGrpSpPr/>
          <p:nvPr/>
        </p:nvGrpSpPr>
        <p:grpSpPr>
          <a:xfrm>
            <a:off x="719138" y="2386013"/>
            <a:ext cx="7632700" cy="1922462"/>
            <a:chOff x="610402" y="2854362"/>
            <a:chExt cx="7632848" cy="1921978"/>
          </a:xfrm>
        </p:grpSpPr>
        <p:sp>
          <p:nvSpPr>
            <p:cNvPr id="26631" name="文本框 5"/>
            <p:cNvSpPr txBox="1"/>
            <p:nvPr/>
          </p:nvSpPr>
          <p:spPr>
            <a:xfrm>
              <a:off x="610402" y="2854362"/>
              <a:ext cx="7632848" cy="1921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33CC"/>
                  </a:solidFill>
                  <a:latin typeface="宋体" panose="02010600030101010101" pitchFamily="2" charset="-122"/>
                </a:rPr>
                <a:t>    上面部分“  ”表示擂鼓庆祝，下面的“口”代表笑着的嘴巴，表示人们在庆祝活动中欢笑。</a:t>
              </a:r>
              <a:endPara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25608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0000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3530220" y="3075806"/>
              <a:ext cx="465716" cy="31491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5784"/>
          <a:stretch>
            <a:fillRect/>
          </a:stretch>
        </p:blipFill>
        <p:spPr>
          <a:xfrm>
            <a:off x="1043608" y="699542"/>
            <a:ext cx="342857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699542"/>
            <a:ext cx="329179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60" name="文本框 4"/>
          <p:cNvSpPr txBox="1"/>
          <p:nvPr/>
        </p:nvSpPr>
        <p:spPr>
          <a:xfrm>
            <a:off x="801688" y="3076575"/>
            <a:ext cx="763270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“喜”代表着一种美好的心情，一份美好的祝愿。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1116013" y="627063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5375" y="987425"/>
            <a:ext cx="37449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吹－口＋又＝欢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088" y="2052638"/>
            <a:ext cx="82089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你喜欢什么？请用“喜欢”说个句子。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0688" y="2932113"/>
            <a:ext cx="7632700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我喜欢吃苹果。</a:t>
            </a:r>
            <a:endParaRPr lang="en-US" altLang="zh-CN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我最喜欢看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小猪唏哩呼噜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这本书了。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1692275" y="4762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1638" y="771525"/>
            <a:ext cx="252095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忄＋白＝怕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2275" y="1800225"/>
            <a:ext cx="687705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“怕”是一种心情，所以是“忄”。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2275" y="2541588"/>
            <a:ext cx="3851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给“怕”找朋友。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2275" y="3357563"/>
            <a:ext cx="525621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害怕、不怕、可怕、最怕。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6"/>
          <p:cNvGrpSpPr/>
          <p:nvPr/>
        </p:nvGrpSpPr>
        <p:grpSpPr>
          <a:xfrm>
            <a:off x="2170113" y="195263"/>
            <a:ext cx="5354637" cy="4933950"/>
            <a:chOff x="4120951" y="83616"/>
            <a:chExt cx="5353833" cy="4935326"/>
          </a:xfrm>
        </p:grpSpPr>
        <p:sp>
          <p:nvSpPr>
            <p:cNvPr id="8" name="矩形 7"/>
            <p:cNvSpPr/>
            <p:nvPr/>
          </p:nvSpPr>
          <p:spPr>
            <a:xfrm>
              <a:off x="4120951" y="83616"/>
              <a:ext cx="5353833" cy="4935326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 b="-136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27" name="文本框 8"/>
            <p:cNvSpPr txBox="1"/>
            <p:nvPr/>
          </p:nvSpPr>
          <p:spPr>
            <a:xfrm>
              <a:off x="4803664" y="1171943"/>
              <a:ext cx="4248473" cy="2871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左边绿，右边红，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左右相遇起凉风。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绿的喜欢及时雨，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红的最怕水来攻。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88298" y="269235"/>
            <a:ext cx="4031958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试猜谜底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132138" y="123825"/>
            <a:ext cx="28797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47700" y="479425"/>
            <a:ext cx="4968875" cy="731838"/>
          </a:xfrm>
          <a:prstGeom prst="rect">
            <a:avLst/>
          </a:prstGeom>
          <a:solidFill>
            <a:srgbClr val="F7FFFF">
              <a:alpha val="70195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图中的小朋友们在干什么？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647700" y="3003550"/>
            <a:ext cx="4824413" cy="12811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元宵节的晚上，小朋友们在开心地猜灯谜。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539750" y="411163"/>
            <a:ext cx="7993063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试猜谜底，并说说理由。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2555875" y="1347788"/>
            <a:ext cx="4248150" cy="2871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左边绿，右边红，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左右相遇起凉风。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绿的喜欢及时雨，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红的最怕水来攻。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2700338" y="700088"/>
            <a:ext cx="3887787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左边绿，右边红，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起凉风。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5875" y="2311400"/>
            <a:ext cx="2303463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778125" y="2311400"/>
            <a:ext cx="1944688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4213" y="3201988"/>
            <a:ext cx="863600" cy="8651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24750" y="3201988"/>
            <a:ext cx="863600" cy="8651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29913 -1.4814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-0.35365 -1.48148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7700" y="774700"/>
            <a:ext cx="77755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什么字代表的东西是绿的？什么字代表的事物又是红的呢？左右相遇怎么会起凉风呢？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1413" y="2787650"/>
            <a:ext cx="4248150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绿的喜欢及时雨，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红的最怕水来攻。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47925" y="842963"/>
            <a:ext cx="4248150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绿的喜欢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213" y="2066925"/>
            <a:ext cx="77755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“及时”就是当你觉得非常口渴的时候，妈妈给你送来一杯温水，你咕噜咕噜喝下去，觉得非常舒服。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8888" y="1924050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什么绿的事物喜欢及时雨呢？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888" y="2787650"/>
            <a:ext cx="77755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花儿、小草、禾苗、麦苗、树木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47925" y="871538"/>
            <a:ext cx="4248150" cy="809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红的最怕水来攻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778000"/>
            <a:ext cx="777557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什么红的事物最怕水来攻？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6013" y="2859088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火是红的，最怕水来攻。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6688" y="3003550"/>
            <a:ext cx="863600" cy="863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63713" y="3363913"/>
            <a:ext cx="863600" cy="86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禾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775" y="3363913"/>
            <a:ext cx="863600" cy="863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火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24" name="文本框 3"/>
          <p:cNvSpPr txBox="1"/>
          <p:nvPr/>
        </p:nvSpPr>
        <p:spPr>
          <a:xfrm>
            <a:off x="5508625" y="3076575"/>
            <a:ext cx="158432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8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13" y="565150"/>
            <a:ext cx="77755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这个字的右边是一个“火”字，左边部分代表的事物是绿色的，喜欢及时雨，它和“火”合成一个字，表示凉爽的意思。你们想到了什么字呢？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072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1"/>
          <p:cNvSpPr txBox="1"/>
          <p:nvPr/>
        </p:nvSpPr>
        <p:spPr>
          <a:xfrm>
            <a:off x="-6350" y="1419225"/>
            <a:ext cx="5329238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什么绿？禾苗绿。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什么红？火苗红。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“禾”“火”相遇会怎样？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“禾”“火”相遇起凉风。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TextBox 1"/>
          <p:cNvSpPr txBox="1"/>
          <p:nvPr/>
        </p:nvSpPr>
        <p:spPr>
          <a:xfrm>
            <a:off x="5256213" y="1412875"/>
            <a:ext cx="388778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什么喜欢及时雨？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禾苗喜欢及时雨。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什么最怕水来攻？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火苗最怕水来攻。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文本框 4"/>
          <p:cNvSpPr txBox="1"/>
          <p:nvPr/>
        </p:nvSpPr>
        <p:spPr>
          <a:xfrm>
            <a:off x="539750" y="123825"/>
            <a:ext cx="77771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读一读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14938" y="1274763"/>
            <a:ext cx="0" cy="2881313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492250"/>
            <a:ext cx="75612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猜字谜的方法：猜字谜，动脑筋，会想象，抓特征，跳出谜面想一想，谜底就在话里藏。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7"/>
          <p:cNvGrpSpPr/>
          <p:nvPr/>
        </p:nvGrpSpPr>
        <p:grpSpPr>
          <a:xfrm>
            <a:off x="1527175" y="1887538"/>
            <a:ext cx="1379538" cy="1403350"/>
            <a:chOff x="2437" y="2032"/>
            <a:chExt cx="1245" cy="1265"/>
          </a:xfrm>
        </p:grpSpPr>
        <p:sp>
          <p:nvSpPr>
            <p:cNvPr id="409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9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9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963" name="组合 7"/>
          <p:cNvGrpSpPr/>
          <p:nvPr/>
        </p:nvGrpSpPr>
        <p:grpSpPr>
          <a:xfrm>
            <a:off x="3148013" y="1887538"/>
            <a:ext cx="1379537" cy="1403350"/>
            <a:chOff x="2437" y="2032"/>
            <a:chExt cx="1244" cy="1264"/>
          </a:xfrm>
        </p:grpSpPr>
        <p:sp>
          <p:nvSpPr>
            <p:cNvPr id="409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9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9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964" name="组合 7"/>
          <p:cNvGrpSpPr/>
          <p:nvPr/>
        </p:nvGrpSpPr>
        <p:grpSpPr>
          <a:xfrm>
            <a:off x="4770438" y="1887538"/>
            <a:ext cx="1379537" cy="1403350"/>
            <a:chOff x="2437" y="2032"/>
            <a:chExt cx="1244" cy="1264"/>
          </a:xfrm>
        </p:grpSpPr>
        <p:sp>
          <p:nvSpPr>
            <p:cNvPr id="409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9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9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0965" name="文本框 64"/>
          <p:cNvSpPr txBox="1"/>
          <p:nvPr/>
        </p:nvSpPr>
        <p:spPr>
          <a:xfrm>
            <a:off x="3227388" y="1825625"/>
            <a:ext cx="1338262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文本框 64"/>
          <p:cNvSpPr txBox="1"/>
          <p:nvPr/>
        </p:nvSpPr>
        <p:spPr>
          <a:xfrm>
            <a:off x="4838700" y="1824038"/>
            <a:ext cx="1338263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7" name="文本框 64"/>
          <p:cNvSpPr txBox="1"/>
          <p:nvPr/>
        </p:nvSpPr>
        <p:spPr>
          <a:xfrm>
            <a:off x="1579563" y="1862138"/>
            <a:ext cx="1338262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8" name="组合 7"/>
          <p:cNvGrpSpPr/>
          <p:nvPr/>
        </p:nvGrpSpPr>
        <p:grpSpPr>
          <a:xfrm>
            <a:off x="6372225" y="1889125"/>
            <a:ext cx="1379538" cy="1403350"/>
            <a:chOff x="2437" y="2032"/>
            <a:chExt cx="1244" cy="1264"/>
          </a:xfrm>
        </p:grpSpPr>
        <p:sp>
          <p:nvSpPr>
            <p:cNvPr id="409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9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9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0969" name="文本框 64"/>
          <p:cNvSpPr txBox="1"/>
          <p:nvPr/>
        </p:nvSpPr>
        <p:spPr>
          <a:xfrm>
            <a:off x="6454775" y="1851025"/>
            <a:ext cx="13366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0" name="文本框 4"/>
          <p:cNvSpPr txBox="1"/>
          <p:nvPr/>
        </p:nvSpPr>
        <p:spPr>
          <a:xfrm>
            <a:off x="539750" y="123825"/>
            <a:ext cx="77771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指导书写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925" y="123825"/>
            <a:ext cx="31686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元宵节习俗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213" y="1493838"/>
            <a:ext cx="2773362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79500" y="3381375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吃元宵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163" y="1493838"/>
            <a:ext cx="2752725" cy="1966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779838" y="3381375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耍龙灯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338" y="1492250"/>
            <a:ext cx="2624137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588125" y="3381375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舞狮子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7"/>
          <p:cNvGrpSpPr/>
          <p:nvPr/>
        </p:nvGrpSpPr>
        <p:grpSpPr>
          <a:xfrm>
            <a:off x="2813050" y="1847850"/>
            <a:ext cx="1379538" cy="1403350"/>
            <a:chOff x="2437" y="2032"/>
            <a:chExt cx="1245" cy="1265"/>
          </a:xfrm>
        </p:grpSpPr>
        <p:sp>
          <p:nvSpPr>
            <p:cNvPr id="419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9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9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987" name="组合 7"/>
          <p:cNvGrpSpPr/>
          <p:nvPr/>
        </p:nvGrpSpPr>
        <p:grpSpPr>
          <a:xfrm>
            <a:off x="5003800" y="1847850"/>
            <a:ext cx="1379538" cy="1403350"/>
            <a:chOff x="2437" y="2032"/>
            <a:chExt cx="1244" cy="1264"/>
          </a:xfrm>
        </p:grpSpPr>
        <p:sp>
          <p:nvSpPr>
            <p:cNvPr id="4199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99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99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988" name="文本框 64"/>
          <p:cNvSpPr txBox="1"/>
          <p:nvPr/>
        </p:nvSpPr>
        <p:spPr>
          <a:xfrm>
            <a:off x="5083175" y="1785938"/>
            <a:ext cx="1338263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文本框 64"/>
          <p:cNvSpPr txBox="1"/>
          <p:nvPr/>
        </p:nvSpPr>
        <p:spPr>
          <a:xfrm>
            <a:off x="2865438" y="1822450"/>
            <a:ext cx="1338262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2988" y="771525"/>
            <a:ext cx="7561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对比观察，说说下面的字有什么共同点。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8425" y="3579813"/>
            <a:ext cx="77755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都是半包围结构，都有“有字头”。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0550" y="2482850"/>
            <a:ext cx="792163" cy="5175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22900" y="2482850"/>
            <a:ext cx="792163" cy="517525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左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87450" y="758825"/>
            <a:ext cx="1296988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右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1263" y="2347913"/>
            <a:ext cx="1273175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6"/>
          <p:cNvSpPr txBox="1"/>
          <p:nvPr/>
        </p:nvSpPr>
        <p:spPr>
          <a:xfrm>
            <a:off x="2843213" y="752475"/>
            <a:ext cx="56165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书写指导：要关注三个“横”的长短、间距，最后一横要写平，让整个字保持平衡。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3" name="文本框 7"/>
          <p:cNvSpPr txBox="1"/>
          <p:nvPr/>
        </p:nvSpPr>
        <p:spPr>
          <a:xfrm>
            <a:off x="2843213" y="2535238"/>
            <a:ext cx="5616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书写指导：横要写得长，“口”要写得扁一点。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825" y="3611563"/>
            <a:ext cx="845978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“左”的有字头横短撇长，个子“瘦长”；“右”的有字头横撇相当，是个“矮胖子”。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87450" y="2051050"/>
            <a:ext cx="1296988" cy="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11263" y="3611563"/>
            <a:ext cx="1273175" cy="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4034" name="组合 7"/>
          <p:cNvGrpSpPr/>
          <p:nvPr/>
        </p:nvGrpSpPr>
        <p:grpSpPr>
          <a:xfrm>
            <a:off x="1131888" y="1412875"/>
            <a:ext cx="1379537" cy="1403350"/>
            <a:chOff x="2437" y="2032"/>
            <a:chExt cx="1244" cy="1264"/>
          </a:xfrm>
        </p:grpSpPr>
        <p:sp>
          <p:nvSpPr>
            <p:cNvPr id="440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0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40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035" name="文本框 64"/>
          <p:cNvSpPr txBox="1"/>
          <p:nvPr/>
        </p:nvSpPr>
        <p:spPr>
          <a:xfrm>
            <a:off x="1200150" y="1349375"/>
            <a:ext cx="1338263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036" name="组合 7"/>
          <p:cNvGrpSpPr/>
          <p:nvPr/>
        </p:nvGrpSpPr>
        <p:grpSpPr>
          <a:xfrm>
            <a:off x="3194050" y="1416050"/>
            <a:ext cx="1379538" cy="1403350"/>
            <a:chOff x="2437" y="2032"/>
            <a:chExt cx="1244" cy="1264"/>
          </a:xfrm>
        </p:grpSpPr>
        <p:sp>
          <p:nvSpPr>
            <p:cNvPr id="4404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04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404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037" name="文本框 64"/>
          <p:cNvSpPr txBox="1"/>
          <p:nvPr/>
        </p:nvSpPr>
        <p:spPr>
          <a:xfrm>
            <a:off x="3276600" y="1377950"/>
            <a:ext cx="13366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9000" y="627063"/>
            <a:ext cx="75612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对比观察，说说下面的字有什么共同点。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51500" y="1760538"/>
            <a:ext cx="19685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左右结构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3763" y="2859088"/>
            <a:ext cx="203041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纟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工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红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25775" y="2859088"/>
            <a:ext cx="2030413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日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寸</a:t>
            </a:r>
            <a:r>
              <a:rPr lang="en-US" altLang="zh-CN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时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750" y="3459163"/>
            <a:ext cx="75612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绞丝旁的字大多和丝线有关，日字旁的字则大多和时间或太阳有关。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2627313" y="644525"/>
            <a:ext cx="561657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书写指导：绞丝旁的三个笔画“撇折、撇折、提”要写得紧凑，不能写成两笔，“工”字要写得平稳。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2627313" y="2922588"/>
            <a:ext cx="5616575" cy="1276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书写指导：“日”和“寸”都要写得瘦长些。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红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5663" y="865188"/>
            <a:ext cx="1644650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时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4075" y="2836863"/>
            <a:ext cx="1627188" cy="162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627313" y="4208463"/>
            <a:ext cx="525621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两个字都要写得左窄右宽。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54075" y="4457700"/>
            <a:ext cx="1627188" cy="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763713" y="1708150"/>
            <a:ext cx="56880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请问  心情  晴天  清水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3713" y="3084513"/>
            <a:ext cx="5688012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  情  晴  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4" name="组合 9"/>
          <p:cNvGrpSpPr/>
          <p:nvPr/>
        </p:nvGrpSpPr>
        <p:grpSpPr>
          <a:xfrm>
            <a:off x="3419475" y="123825"/>
            <a:ext cx="2879725" cy="947738"/>
            <a:chOff x="4499992" y="1851321"/>
            <a:chExt cx="2879725" cy="948812"/>
          </a:xfrm>
        </p:grpSpPr>
        <p:sp>
          <p:nvSpPr>
            <p:cNvPr id="46086" name="文本框 2">
              <a:hlinkClick r:id="rId1" action="ppaction://hlinksldjump"/>
            </p:cNvPr>
            <p:cNvSpPr txBox="1"/>
            <p:nvPr/>
          </p:nvSpPr>
          <p:spPr>
            <a:xfrm>
              <a:off x="4499992" y="1851321"/>
              <a:ext cx="2879725" cy="7112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6087" name="图片 11"/>
            <p:cNvPicPr>
              <a:picLocks noChangeAspect="1"/>
            </p:cNvPicPr>
            <p:nvPr/>
          </p:nvPicPr>
          <p:blipFill>
            <a:blip r:embed="rId2"/>
            <a:srcRect l="12199" t="13602" r="64000" b="41599"/>
            <a:stretch>
              <a:fillRect/>
            </a:stretch>
          </p:blipFill>
          <p:spPr>
            <a:xfrm>
              <a:off x="4572000" y="1851321"/>
              <a:ext cx="504056" cy="9488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085" name="文本框 4"/>
          <p:cNvSpPr txBox="1"/>
          <p:nvPr/>
        </p:nvSpPr>
        <p:spPr>
          <a:xfrm>
            <a:off x="539750" y="123825"/>
            <a:ext cx="2519363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复习导入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1419225"/>
            <a:ext cx="79930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言加青是什么？言加青就是请，请问的请。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心加青是什么？心加青就是情，心情的情。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日加青是什么？日加青就是晴，晴天的晴。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水加青是什么？水加青就是清，清水的清。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7" name="文本框 4"/>
          <p:cNvSpPr txBox="1"/>
          <p:nvPr/>
        </p:nvSpPr>
        <p:spPr>
          <a:xfrm>
            <a:off x="539750" y="123825"/>
            <a:ext cx="25193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你问我答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1203325"/>
            <a:ext cx="777557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今天，“青”字族的几个汉字宝宝又来和我们见面了。不过，这一次，他们决定考考大家，他们藏在了字谜里，只有认真读书、认真思考的孩子才能发现他们哦！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Box 1"/>
          <p:cNvSpPr txBox="1"/>
          <p:nvPr/>
        </p:nvSpPr>
        <p:spPr>
          <a:xfrm>
            <a:off x="2195513" y="1131888"/>
            <a:ext cx="5111750" cy="317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言”来互相尊重，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“心”至令人感动，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“日”出万里无云，“水”到纯净透明。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文本框 4"/>
          <p:cNvSpPr txBox="1"/>
          <p:nvPr/>
        </p:nvSpPr>
        <p:spPr>
          <a:xfrm>
            <a:off x="539750" y="123825"/>
            <a:ext cx="25193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谜语朗读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Box 1"/>
          <p:cNvSpPr txBox="1"/>
          <p:nvPr/>
        </p:nvSpPr>
        <p:spPr>
          <a:xfrm>
            <a:off x="1403350" y="987425"/>
            <a:ext cx="6767513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互相尊重   令人感动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万里无云   纯净透明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TextBox 36"/>
          <p:cNvSpPr txBox="1"/>
          <p:nvPr/>
        </p:nvSpPr>
        <p:spPr>
          <a:xfrm>
            <a:off x="4938713" y="1060450"/>
            <a:ext cx="1281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lìnɡ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180" name="TextBox 36"/>
          <p:cNvSpPr txBox="1"/>
          <p:nvPr/>
        </p:nvSpPr>
        <p:spPr>
          <a:xfrm>
            <a:off x="5580063" y="2451100"/>
            <a:ext cx="1281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jìnɡ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181" name="TextBox 36"/>
          <p:cNvSpPr txBox="1"/>
          <p:nvPr/>
        </p:nvSpPr>
        <p:spPr>
          <a:xfrm>
            <a:off x="6748463" y="2451100"/>
            <a:ext cx="1281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mínɡ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182" name="TextBox 36"/>
          <p:cNvSpPr txBox="1"/>
          <p:nvPr/>
        </p:nvSpPr>
        <p:spPr>
          <a:xfrm>
            <a:off x="3641725" y="1060450"/>
            <a:ext cx="12811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zhònɡ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183" name="TextBox 36"/>
          <p:cNvSpPr txBox="1"/>
          <p:nvPr/>
        </p:nvSpPr>
        <p:spPr>
          <a:xfrm>
            <a:off x="4725988" y="2451100"/>
            <a:ext cx="1281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chún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2697163" y="1060450"/>
            <a:ext cx="12827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zūn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79" grpId="1"/>
      <p:bldP spid="50180" grpId="0"/>
      <p:bldP spid="50180" grpId="1"/>
      <p:bldP spid="50181" grpId="0"/>
      <p:bldP spid="50181" grpId="1"/>
      <p:bldP spid="50182" grpId="0"/>
      <p:bldP spid="50182" grpId="1"/>
      <p:bldP spid="50183" grpId="0"/>
      <p:bldP spid="50183" grpId="1"/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Box 1"/>
          <p:cNvSpPr txBox="1"/>
          <p:nvPr/>
        </p:nvSpPr>
        <p:spPr>
          <a:xfrm>
            <a:off x="2195513" y="1131888"/>
            <a:ext cx="5111750" cy="317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言”来互相尊重，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“心”至令人感动，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“日”出万里无云，“水”到纯净透明。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文本框 2"/>
          <p:cNvSpPr txBox="1"/>
          <p:nvPr/>
        </p:nvSpPr>
        <p:spPr>
          <a:xfrm>
            <a:off x="503238" y="268288"/>
            <a:ext cx="77755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借助停顿符号读好句子的停顿。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343025"/>
            <a:ext cx="3390900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63713" y="3503613"/>
            <a:ext cx="1728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观灯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1347788"/>
            <a:ext cx="3257550" cy="215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867400" y="3503613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猜灯谜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Box 1"/>
          <p:cNvSpPr txBox="1"/>
          <p:nvPr/>
        </p:nvSpPr>
        <p:spPr>
          <a:xfrm>
            <a:off x="2051050" y="1276350"/>
            <a:ext cx="51117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言”来互相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2211388"/>
            <a:ext cx="3311525" cy="229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4"/>
          <p:cNvSpPr txBox="1"/>
          <p:nvPr/>
        </p:nvSpPr>
        <p:spPr>
          <a:xfrm>
            <a:off x="539750" y="123825"/>
            <a:ext cx="25193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试猜谜底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8525" y="635000"/>
            <a:ext cx="7777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情境表演，理解“尊重”。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419225"/>
            <a:ext cx="813593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丽丽到红红家做客，红红很礼貌地对丽丽说：“请坐！请喝茶！”丽丽友好地说：“谢谢！”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小刚需要图书馆里的阿姨帮忙，他礼貌地说：“阿姨，请您帮我一个忙，好吗？”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1404938" y="1236663"/>
            <a:ext cx="15843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2138" y="1203325"/>
            <a:ext cx="4897437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“言”就是说话，说话需要动“口”。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0838" y="3179763"/>
            <a:ext cx="15684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扩词：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6575" y="3179763"/>
            <a:ext cx="54165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语言、方言、自言自语。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1"/>
          <p:cNvSpPr txBox="1"/>
          <p:nvPr/>
        </p:nvSpPr>
        <p:spPr>
          <a:xfrm>
            <a:off x="827088" y="4508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互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79838" y="792163"/>
            <a:ext cx="1984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（篆文）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pic>
        <p:nvPicPr>
          <p:cNvPr id="4813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730250"/>
            <a:ext cx="555625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55650" y="1635125"/>
            <a:ext cx="8064500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“互”像上下两端的两个转柄之间绞着两股麻线。两股麻线你绕着我，我绕着你，就是“互相缠绕”；两个好朋友你帮助我，我帮助你，就是“互相帮助”；同学之间你尊重我，我尊重你，就是“互相尊重”。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"/>
          <p:cNvSpPr txBox="1"/>
          <p:nvPr/>
        </p:nvSpPr>
        <p:spPr>
          <a:xfrm>
            <a:off x="827088" y="915988"/>
            <a:ext cx="77771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你们发现了藏在谜语里的“青”字族宝宝了吗？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9155" name="文本框 2"/>
          <p:cNvSpPr txBox="1"/>
          <p:nvPr/>
        </p:nvSpPr>
        <p:spPr>
          <a:xfrm>
            <a:off x="2627313" y="25717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6" name="文本框 3"/>
          <p:cNvSpPr txBox="1"/>
          <p:nvPr/>
        </p:nvSpPr>
        <p:spPr>
          <a:xfrm>
            <a:off x="4787900" y="2571750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Box 1"/>
          <p:cNvSpPr txBox="1"/>
          <p:nvPr/>
        </p:nvSpPr>
        <p:spPr>
          <a:xfrm>
            <a:off x="2063750" y="1008063"/>
            <a:ext cx="51117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“心”至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令人感动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47813" y="1779588"/>
            <a:ext cx="6337300" cy="2714625"/>
            <a:chOff x="1547664" y="1779588"/>
            <a:chExt cx="6337449" cy="2714625"/>
          </a:xfrm>
        </p:grpSpPr>
        <p:sp>
          <p:nvSpPr>
            <p:cNvPr id="4" name="圆角矩形标注 3"/>
            <p:cNvSpPr/>
            <p:nvPr/>
          </p:nvSpPr>
          <p:spPr>
            <a:xfrm>
              <a:off x="1547664" y="2211388"/>
              <a:ext cx="3816440" cy="1439862"/>
            </a:xfrm>
            <a:prstGeom prst="wedgeRoundRectCallout">
              <a:avLst>
                <a:gd name="adj1" fmla="val 41518"/>
                <a:gd name="adj2" fmla="val 59499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349" name="文本框 2"/>
            <p:cNvSpPr txBox="1"/>
            <p:nvPr/>
          </p:nvSpPr>
          <p:spPr>
            <a:xfrm>
              <a:off x="1691680" y="2211710"/>
              <a:ext cx="3672408" cy="13731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你有没有心里特别感动的时候？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  <p:pic>
          <p:nvPicPr>
            <p:cNvPr id="57350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372225" y="1779588"/>
              <a:ext cx="1512888" cy="27146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1"/>
          <p:cNvSpPr txBox="1"/>
          <p:nvPr/>
        </p:nvSpPr>
        <p:spPr>
          <a:xfrm>
            <a:off x="539750" y="987425"/>
            <a:ext cx="79930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感动在心里，“‘心’至令人感动”这句话中的“青”字族宝宝和心理有关。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1203" name="文本框 2"/>
          <p:cNvSpPr txBox="1"/>
          <p:nvPr/>
        </p:nvSpPr>
        <p:spPr>
          <a:xfrm>
            <a:off x="2411413" y="2643188"/>
            <a:ext cx="16557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4" name="文本框 3"/>
          <p:cNvSpPr txBox="1"/>
          <p:nvPr/>
        </p:nvSpPr>
        <p:spPr>
          <a:xfrm>
            <a:off x="4716463" y="2643188"/>
            <a:ext cx="16557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1"/>
          <p:cNvSpPr txBox="1"/>
          <p:nvPr/>
        </p:nvSpPr>
        <p:spPr>
          <a:xfrm>
            <a:off x="2339975" y="1268413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令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5292725" y="1268413"/>
            <a:ext cx="15843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9975" y="2852738"/>
            <a:ext cx="1655763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今＋丶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2725" y="2859088"/>
            <a:ext cx="1655763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云＋力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488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TextBox 1"/>
          <p:cNvSpPr txBox="1"/>
          <p:nvPr/>
        </p:nvSpPr>
        <p:spPr>
          <a:xfrm>
            <a:off x="2195513" y="555625"/>
            <a:ext cx="43942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“日”出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万里无云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0563" y="1265238"/>
            <a:ext cx="18716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天气晴朗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53253" name="文本框 4"/>
          <p:cNvSpPr txBox="1"/>
          <p:nvPr/>
        </p:nvSpPr>
        <p:spPr>
          <a:xfrm>
            <a:off x="2484438" y="3795713"/>
            <a:ext cx="158273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0850" y="3946525"/>
            <a:ext cx="16557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方</a:t>
            </a:r>
            <a:r>
              <a:rPr lang="en-US" altLang="zh-CN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丶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3255" name="文本框 6"/>
          <p:cNvSpPr txBox="1"/>
          <p:nvPr/>
        </p:nvSpPr>
        <p:spPr>
          <a:xfrm>
            <a:off x="2605088" y="1955800"/>
            <a:ext cx="16557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6" name="文本框 7"/>
          <p:cNvSpPr txBox="1"/>
          <p:nvPr/>
        </p:nvSpPr>
        <p:spPr>
          <a:xfrm>
            <a:off x="4356100" y="1955800"/>
            <a:ext cx="165576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8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3253" grpId="0"/>
      <p:bldP spid="6" grpId="0"/>
      <p:bldP spid="53255" grpId="0"/>
      <p:bldP spid="5325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Box 1"/>
          <p:cNvSpPr txBox="1"/>
          <p:nvPr/>
        </p:nvSpPr>
        <p:spPr>
          <a:xfrm>
            <a:off x="1908175" y="355600"/>
            <a:ext cx="48228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“水”到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透明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832" y="1386054"/>
            <a:ext cx="4424818" cy="2903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5148263" y="1511300"/>
            <a:ext cx="35687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</a:rPr>
              <a:t>    “纯净”的水就是干净、清澈的水，清得能透过水看到别的东西。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-382587" y="109538"/>
            <a:ext cx="31686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猜灯谜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15363" name="组合 8"/>
          <p:cNvGrpSpPr/>
          <p:nvPr/>
        </p:nvGrpSpPr>
        <p:grpSpPr>
          <a:xfrm>
            <a:off x="827088" y="915988"/>
            <a:ext cx="2913062" cy="3178175"/>
            <a:chOff x="971600" y="907031"/>
            <a:chExt cx="2912579" cy="3176888"/>
          </a:xfrm>
        </p:grpSpPr>
        <p:pic>
          <p:nvPicPr>
            <p:cNvPr id="1537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907031"/>
              <a:ext cx="2912579" cy="3176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2" name="文本框 4"/>
            <p:cNvSpPr txBox="1"/>
            <p:nvPr/>
          </p:nvSpPr>
          <p:spPr>
            <a:xfrm>
              <a:off x="1397025" y="1701028"/>
              <a:ext cx="2088232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7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一点一横，</a:t>
              </a:r>
              <a:endParaRPr lang="en-US" altLang="zh-CN" sz="3200" b="1" dirty="0">
                <a:solidFill>
                  <a:srgbClr val="F7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7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两眼一瞪。</a:t>
              </a:r>
              <a:endParaRPr lang="zh-CN" altLang="en-US" sz="3200" b="1" dirty="0">
                <a:solidFill>
                  <a:srgbClr val="F7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4" name="组合 9"/>
          <p:cNvGrpSpPr/>
          <p:nvPr/>
        </p:nvGrpSpPr>
        <p:grpSpPr>
          <a:xfrm>
            <a:off x="5508625" y="915988"/>
            <a:ext cx="2911475" cy="3178175"/>
            <a:chOff x="4788024" y="907031"/>
            <a:chExt cx="2912579" cy="3176888"/>
          </a:xfrm>
        </p:grpSpPr>
        <p:pic>
          <p:nvPicPr>
            <p:cNvPr id="1536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88024" y="907031"/>
              <a:ext cx="2912579" cy="3176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0" name="文本框 5"/>
            <p:cNvSpPr txBox="1"/>
            <p:nvPr/>
          </p:nvSpPr>
          <p:spPr>
            <a:xfrm>
              <a:off x="5508104" y="2001130"/>
              <a:ext cx="1584176" cy="6417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7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一加一</a:t>
              </a:r>
              <a:endParaRPr lang="zh-CN" altLang="en-US" sz="3200" b="1" dirty="0">
                <a:solidFill>
                  <a:srgbClr val="F7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90575" y="3897313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答案：六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7338" y="3897313"/>
            <a:ext cx="31686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答案：王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4154488" y="1971675"/>
            <a:ext cx="1008063" cy="641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谜面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4154488" y="3897313"/>
            <a:ext cx="1008063" cy="641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谜底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1"/>
          <p:cNvSpPr txBox="1"/>
          <p:nvPr/>
        </p:nvSpPr>
        <p:spPr>
          <a:xfrm>
            <a:off x="755650" y="738188"/>
            <a:ext cx="7273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你还知道哪些东西是纯净的？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529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508125"/>
            <a:ext cx="3554413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TextBox 1"/>
          <p:cNvSpPr txBox="1"/>
          <p:nvPr/>
        </p:nvSpPr>
        <p:spPr>
          <a:xfrm>
            <a:off x="885825" y="4011613"/>
            <a:ext cx="368617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纯净的（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TextBox 1"/>
          <p:cNvSpPr txBox="1"/>
          <p:nvPr/>
        </p:nvSpPr>
        <p:spPr>
          <a:xfrm>
            <a:off x="2759075" y="4008438"/>
            <a:ext cx="126047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30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388" y="1508125"/>
            <a:ext cx="3565525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3" name="TextBox 1"/>
          <p:cNvSpPr txBox="1"/>
          <p:nvPr/>
        </p:nvSpPr>
        <p:spPr>
          <a:xfrm>
            <a:off x="5148263" y="4011613"/>
            <a:ext cx="368617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纯净的（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4" name="TextBox 1"/>
          <p:cNvSpPr txBox="1"/>
          <p:nvPr/>
        </p:nvSpPr>
        <p:spPr>
          <a:xfrm>
            <a:off x="7019925" y="4008438"/>
            <a:ext cx="126047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湖水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3" grpId="0"/>
      <p:bldP spid="5530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1"/>
          <p:cNvSpPr txBox="1"/>
          <p:nvPr/>
        </p:nvSpPr>
        <p:spPr>
          <a:xfrm>
            <a:off x="1695450" y="839788"/>
            <a:ext cx="1582738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纯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491" name="文本框 2"/>
          <p:cNvSpPr txBox="1"/>
          <p:nvPr/>
        </p:nvSpPr>
        <p:spPr>
          <a:xfrm>
            <a:off x="4646613" y="839788"/>
            <a:ext cx="15843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5450" y="2422525"/>
            <a:ext cx="1655763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纟</a:t>
            </a:r>
            <a:r>
              <a:rPr lang="en-US" altLang="zh-CN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屯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6613" y="2428875"/>
            <a:ext cx="16573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冫</a:t>
            </a:r>
            <a:r>
              <a:rPr lang="en-US" altLang="zh-CN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+</a:t>
            </a: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争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91075" y="1055688"/>
            <a:ext cx="576263" cy="863600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7763" y="1131888"/>
            <a:ext cx="16573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两点水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6613" y="3503613"/>
            <a:ext cx="2808287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洁：三点水</a:t>
            </a:r>
            <a:endParaRPr lang="zh-CN" altLang="en-US" sz="36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1"/>
          <p:cNvSpPr txBox="1"/>
          <p:nvPr/>
        </p:nvSpPr>
        <p:spPr>
          <a:xfrm>
            <a:off x="719138" y="987425"/>
            <a:ext cx="79946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谁发现了藏在“‘水’到纯净透明”这句话中的“青”字族宝宝？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7347" name="文本框 2"/>
          <p:cNvSpPr txBox="1"/>
          <p:nvPr/>
        </p:nvSpPr>
        <p:spPr>
          <a:xfrm>
            <a:off x="2411413" y="2643188"/>
            <a:ext cx="16557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文本框 3"/>
          <p:cNvSpPr txBox="1"/>
          <p:nvPr/>
        </p:nvSpPr>
        <p:spPr>
          <a:xfrm>
            <a:off x="4716463" y="2643188"/>
            <a:ext cx="16557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771525"/>
            <a:ext cx="79930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四句话暗含了四个“青”字族宝宝：请、情、晴、清，它们之间有什么共同之处呢？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513" y="2284413"/>
            <a:ext cx="44656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   情   晴   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20963" y="2351088"/>
            <a:ext cx="360363" cy="6397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79838" y="2351088"/>
            <a:ext cx="360363" cy="6397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02200" y="2351088"/>
            <a:ext cx="358775" cy="6397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22975" y="2351088"/>
            <a:ext cx="360363" cy="6397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6" name="文本框 7"/>
          <p:cNvSpPr txBox="1"/>
          <p:nvPr/>
        </p:nvSpPr>
        <p:spPr>
          <a:xfrm>
            <a:off x="3605213" y="3233738"/>
            <a:ext cx="1655762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5837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203325"/>
            <a:ext cx="79930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“青”就像妈妈，生出了一群字宝宝：请、情、晴、清。这四个字的读音和“青”相同或相近，不同的偏旁则表示他们的意思和什么有关。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9250" y="1851025"/>
            <a:ext cx="43211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猜字谜多有趣啊，我们也来试着编谜语吧！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1276350"/>
            <a:ext cx="1512887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0" name="组合 6"/>
          <p:cNvGrpSpPr/>
          <p:nvPr/>
        </p:nvGrpSpPr>
        <p:grpSpPr>
          <a:xfrm>
            <a:off x="650875" y="1398588"/>
            <a:ext cx="1082675" cy="1101725"/>
            <a:chOff x="2437" y="2032"/>
            <a:chExt cx="1244" cy="1264"/>
          </a:xfrm>
        </p:grpSpPr>
        <p:sp>
          <p:nvSpPr>
            <p:cNvPr id="686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11" name="文本框 64"/>
          <p:cNvSpPr txBox="1"/>
          <p:nvPr/>
        </p:nvSpPr>
        <p:spPr>
          <a:xfrm>
            <a:off x="696913" y="1381125"/>
            <a:ext cx="965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2" name="组合 11"/>
          <p:cNvGrpSpPr/>
          <p:nvPr/>
        </p:nvGrpSpPr>
        <p:grpSpPr>
          <a:xfrm>
            <a:off x="2022475" y="1398588"/>
            <a:ext cx="1082675" cy="1101725"/>
            <a:chOff x="2437" y="2032"/>
            <a:chExt cx="1244" cy="1264"/>
          </a:xfrm>
        </p:grpSpPr>
        <p:sp>
          <p:nvSpPr>
            <p:cNvPr id="686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13" name="文本框 64"/>
          <p:cNvSpPr txBox="1"/>
          <p:nvPr/>
        </p:nvSpPr>
        <p:spPr>
          <a:xfrm>
            <a:off x="2068513" y="1381125"/>
            <a:ext cx="9636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4" name="组合 16"/>
          <p:cNvGrpSpPr/>
          <p:nvPr/>
        </p:nvGrpSpPr>
        <p:grpSpPr>
          <a:xfrm>
            <a:off x="3365500" y="1398588"/>
            <a:ext cx="1082675" cy="1101725"/>
            <a:chOff x="2437" y="2032"/>
            <a:chExt cx="1244" cy="1264"/>
          </a:xfrm>
        </p:grpSpPr>
        <p:sp>
          <p:nvSpPr>
            <p:cNvPr id="686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15" name="文本框 64"/>
          <p:cNvSpPr txBox="1"/>
          <p:nvPr/>
        </p:nvSpPr>
        <p:spPr>
          <a:xfrm>
            <a:off x="3413125" y="1381125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6" name="组合 21"/>
          <p:cNvGrpSpPr/>
          <p:nvPr/>
        </p:nvGrpSpPr>
        <p:grpSpPr>
          <a:xfrm>
            <a:off x="4778375" y="1398588"/>
            <a:ext cx="1084263" cy="1101725"/>
            <a:chOff x="2437" y="2032"/>
            <a:chExt cx="1244" cy="1264"/>
          </a:xfrm>
        </p:grpSpPr>
        <p:sp>
          <p:nvSpPr>
            <p:cNvPr id="686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17" name="文本框 64"/>
          <p:cNvSpPr txBox="1"/>
          <p:nvPr/>
        </p:nvSpPr>
        <p:spPr>
          <a:xfrm>
            <a:off x="4826000" y="1381125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18" name="组合 26"/>
          <p:cNvGrpSpPr/>
          <p:nvPr/>
        </p:nvGrpSpPr>
        <p:grpSpPr>
          <a:xfrm>
            <a:off x="6149975" y="1398588"/>
            <a:ext cx="1082675" cy="1101725"/>
            <a:chOff x="2437" y="2032"/>
            <a:chExt cx="1244" cy="1264"/>
          </a:xfrm>
        </p:grpSpPr>
        <p:sp>
          <p:nvSpPr>
            <p:cNvPr id="686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19" name="文本框 64"/>
          <p:cNvSpPr txBox="1"/>
          <p:nvPr/>
        </p:nvSpPr>
        <p:spPr>
          <a:xfrm>
            <a:off x="6196013" y="1381125"/>
            <a:ext cx="965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20" name="组合 31"/>
          <p:cNvGrpSpPr/>
          <p:nvPr/>
        </p:nvGrpSpPr>
        <p:grpSpPr>
          <a:xfrm>
            <a:off x="7494588" y="1398588"/>
            <a:ext cx="1082675" cy="1101725"/>
            <a:chOff x="2437" y="2032"/>
            <a:chExt cx="1244" cy="1264"/>
          </a:xfrm>
        </p:grpSpPr>
        <p:sp>
          <p:nvSpPr>
            <p:cNvPr id="686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21" name="文本框 64"/>
          <p:cNvSpPr txBox="1"/>
          <p:nvPr/>
        </p:nvSpPr>
        <p:spPr>
          <a:xfrm>
            <a:off x="7540625" y="1381125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22" name="组合 36"/>
          <p:cNvGrpSpPr/>
          <p:nvPr/>
        </p:nvGrpSpPr>
        <p:grpSpPr>
          <a:xfrm>
            <a:off x="650875" y="3143250"/>
            <a:ext cx="1082675" cy="1101725"/>
            <a:chOff x="2437" y="2032"/>
            <a:chExt cx="1244" cy="1264"/>
          </a:xfrm>
        </p:grpSpPr>
        <p:sp>
          <p:nvSpPr>
            <p:cNvPr id="686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23" name="文本框 64"/>
          <p:cNvSpPr txBox="1"/>
          <p:nvPr/>
        </p:nvSpPr>
        <p:spPr>
          <a:xfrm>
            <a:off x="696913" y="3125788"/>
            <a:ext cx="965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互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24" name="组合 41"/>
          <p:cNvGrpSpPr/>
          <p:nvPr/>
        </p:nvGrpSpPr>
        <p:grpSpPr>
          <a:xfrm>
            <a:off x="2022475" y="3143250"/>
            <a:ext cx="1082675" cy="1101725"/>
            <a:chOff x="2437" y="2032"/>
            <a:chExt cx="1244" cy="1264"/>
          </a:xfrm>
        </p:grpSpPr>
        <p:sp>
          <p:nvSpPr>
            <p:cNvPr id="686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25" name="文本框 64"/>
          <p:cNvSpPr txBox="1"/>
          <p:nvPr/>
        </p:nvSpPr>
        <p:spPr>
          <a:xfrm>
            <a:off x="2068513" y="3125788"/>
            <a:ext cx="9636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令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26" name="组合 46"/>
          <p:cNvGrpSpPr/>
          <p:nvPr/>
        </p:nvGrpSpPr>
        <p:grpSpPr>
          <a:xfrm>
            <a:off x="3365500" y="3143250"/>
            <a:ext cx="1082675" cy="1101725"/>
            <a:chOff x="2437" y="2032"/>
            <a:chExt cx="1244" cy="1264"/>
          </a:xfrm>
        </p:grpSpPr>
        <p:sp>
          <p:nvSpPr>
            <p:cNvPr id="686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27" name="文本框 64"/>
          <p:cNvSpPr txBox="1"/>
          <p:nvPr/>
        </p:nvSpPr>
        <p:spPr>
          <a:xfrm>
            <a:off x="3413125" y="3125788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28" name="组合 51"/>
          <p:cNvGrpSpPr/>
          <p:nvPr/>
        </p:nvGrpSpPr>
        <p:grpSpPr>
          <a:xfrm>
            <a:off x="4778375" y="3143250"/>
            <a:ext cx="1084263" cy="1101725"/>
            <a:chOff x="2437" y="2032"/>
            <a:chExt cx="1244" cy="1264"/>
          </a:xfrm>
        </p:grpSpPr>
        <p:sp>
          <p:nvSpPr>
            <p:cNvPr id="686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29" name="文本框 64"/>
          <p:cNvSpPr txBox="1"/>
          <p:nvPr/>
        </p:nvSpPr>
        <p:spPr>
          <a:xfrm>
            <a:off x="4826000" y="3125788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30" name="组合 56"/>
          <p:cNvGrpSpPr/>
          <p:nvPr/>
        </p:nvGrpSpPr>
        <p:grpSpPr>
          <a:xfrm>
            <a:off x="6149975" y="3143250"/>
            <a:ext cx="1082675" cy="1101725"/>
            <a:chOff x="2437" y="2032"/>
            <a:chExt cx="1244" cy="1264"/>
          </a:xfrm>
        </p:grpSpPr>
        <p:sp>
          <p:nvSpPr>
            <p:cNvPr id="686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31" name="文本框 64"/>
          <p:cNvSpPr txBox="1"/>
          <p:nvPr/>
        </p:nvSpPr>
        <p:spPr>
          <a:xfrm>
            <a:off x="6196013" y="3125788"/>
            <a:ext cx="9652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纯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632" name="组合 61"/>
          <p:cNvGrpSpPr/>
          <p:nvPr/>
        </p:nvGrpSpPr>
        <p:grpSpPr>
          <a:xfrm>
            <a:off x="7494588" y="3143250"/>
            <a:ext cx="1082675" cy="1101725"/>
            <a:chOff x="2437" y="2032"/>
            <a:chExt cx="1244" cy="1264"/>
          </a:xfrm>
        </p:grpSpPr>
        <p:sp>
          <p:nvSpPr>
            <p:cNvPr id="6864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64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64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633" name="文本框 64"/>
          <p:cNvSpPr txBox="1"/>
          <p:nvPr/>
        </p:nvSpPr>
        <p:spPr>
          <a:xfrm>
            <a:off x="7540625" y="3125788"/>
            <a:ext cx="963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34" name="TextBox 36"/>
          <p:cNvSpPr txBox="1"/>
          <p:nvPr/>
        </p:nvSpPr>
        <p:spPr>
          <a:xfrm>
            <a:off x="528638" y="803275"/>
            <a:ext cx="1281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xiānɡ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35" name="TextBox 36"/>
          <p:cNvSpPr txBox="1"/>
          <p:nvPr/>
        </p:nvSpPr>
        <p:spPr>
          <a:xfrm>
            <a:off x="2138363" y="803275"/>
            <a:ext cx="7953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yù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36" name="TextBox 36"/>
          <p:cNvSpPr txBox="1"/>
          <p:nvPr/>
        </p:nvSpPr>
        <p:spPr>
          <a:xfrm>
            <a:off x="3521075" y="798513"/>
            <a:ext cx="7953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xǐ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37" name="TextBox 36"/>
          <p:cNvSpPr txBox="1"/>
          <p:nvPr/>
        </p:nvSpPr>
        <p:spPr>
          <a:xfrm>
            <a:off x="4664075" y="798513"/>
            <a:ext cx="1252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huān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38" name="TextBox 36"/>
          <p:cNvSpPr txBox="1"/>
          <p:nvPr/>
        </p:nvSpPr>
        <p:spPr>
          <a:xfrm>
            <a:off x="6311900" y="771525"/>
            <a:ext cx="7953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pà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39" name="TextBox 36"/>
          <p:cNvSpPr txBox="1"/>
          <p:nvPr/>
        </p:nvSpPr>
        <p:spPr>
          <a:xfrm>
            <a:off x="7550150" y="779463"/>
            <a:ext cx="1035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yán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0" name="TextBox 36"/>
          <p:cNvSpPr txBox="1"/>
          <p:nvPr/>
        </p:nvSpPr>
        <p:spPr>
          <a:xfrm>
            <a:off x="808038" y="2576513"/>
            <a:ext cx="7953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hù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1" name="TextBox 36"/>
          <p:cNvSpPr txBox="1"/>
          <p:nvPr/>
        </p:nvSpPr>
        <p:spPr>
          <a:xfrm>
            <a:off x="3248025" y="2582863"/>
            <a:ext cx="12811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dònɡ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2" name="TextBox 36"/>
          <p:cNvSpPr txBox="1"/>
          <p:nvPr/>
        </p:nvSpPr>
        <p:spPr>
          <a:xfrm>
            <a:off x="1892300" y="2573338"/>
            <a:ext cx="12811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lìnɡ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3" name="TextBox 36"/>
          <p:cNvSpPr txBox="1"/>
          <p:nvPr/>
        </p:nvSpPr>
        <p:spPr>
          <a:xfrm>
            <a:off x="4805363" y="2566988"/>
            <a:ext cx="10302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wàn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4" name="TextBox 36"/>
          <p:cNvSpPr txBox="1"/>
          <p:nvPr/>
        </p:nvSpPr>
        <p:spPr>
          <a:xfrm>
            <a:off x="6032500" y="2576513"/>
            <a:ext cx="1271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chún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5" name="TextBox 36"/>
          <p:cNvSpPr txBox="1"/>
          <p:nvPr/>
        </p:nvSpPr>
        <p:spPr>
          <a:xfrm>
            <a:off x="7421563" y="2582863"/>
            <a:ext cx="12811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jìnɡ 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8646" name="文本框 4"/>
          <p:cNvSpPr txBox="1"/>
          <p:nvPr/>
        </p:nvSpPr>
        <p:spPr>
          <a:xfrm>
            <a:off x="539750" y="123825"/>
            <a:ext cx="25193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生字学习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动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28663" y="1457325"/>
            <a:ext cx="1898650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3"/>
          <p:cNvSpPr txBox="1"/>
          <p:nvPr/>
        </p:nvSpPr>
        <p:spPr>
          <a:xfrm>
            <a:off x="2987675" y="987425"/>
            <a:ext cx="56165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书写指导：“云”字要写得稍高一点，“力”字横折钩的起笔要和“云”字的第二横对齐，注意“力”字一撇要穿插到“云”下面，左右要等宽。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28663" y="3419475"/>
            <a:ext cx="1898650" cy="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万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7088" y="1492250"/>
            <a:ext cx="1968500" cy="196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文本框 2"/>
          <p:cNvSpPr txBox="1"/>
          <p:nvPr/>
        </p:nvSpPr>
        <p:spPr>
          <a:xfrm>
            <a:off x="2943225" y="1878013"/>
            <a:ext cx="561657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书写指导：第二笔是横折钩，撇从竖中线起笔。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27088" y="3452813"/>
            <a:ext cx="19685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框 6"/>
          <p:cNvSpPr txBox="1"/>
          <p:nvPr/>
        </p:nvSpPr>
        <p:spPr>
          <a:xfrm>
            <a:off x="1171575" y="1600200"/>
            <a:ext cx="7366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3" name="文本框 7"/>
          <p:cNvSpPr txBox="1"/>
          <p:nvPr/>
        </p:nvSpPr>
        <p:spPr>
          <a:xfrm>
            <a:off x="2133600" y="1600200"/>
            <a:ext cx="7366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stCxn id="71682" idx="2"/>
          </p:cNvCxnSpPr>
          <p:nvPr/>
        </p:nvCxnSpPr>
        <p:spPr>
          <a:xfrm>
            <a:off x="1539875" y="2309813"/>
            <a:ext cx="439738" cy="514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79613" y="2241550"/>
            <a:ext cx="439738" cy="58261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6" name="文本框 11"/>
          <p:cNvSpPr txBox="1"/>
          <p:nvPr/>
        </p:nvSpPr>
        <p:spPr>
          <a:xfrm>
            <a:off x="1611313" y="2843213"/>
            <a:ext cx="7366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7" name="文本框 13"/>
          <p:cNvSpPr txBox="1"/>
          <p:nvPr/>
        </p:nvSpPr>
        <p:spPr>
          <a:xfrm>
            <a:off x="5435600" y="123825"/>
            <a:ext cx="7366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8" name="文本框 14"/>
          <p:cNvSpPr txBox="1"/>
          <p:nvPr/>
        </p:nvSpPr>
        <p:spPr>
          <a:xfrm>
            <a:off x="5435600" y="993775"/>
            <a:ext cx="7366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9" name="文本框 15"/>
          <p:cNvSpPr txBox="1"/>
          <p:nvPr/>
        </p:nvSpPr>
        <p:spPr>
          <a:xfrm>
            <a:off x="5435600" y="1928813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0" name="文本框 16"/>
          <p:cNvSpPr txBox="1"/>
          <p:nvPr/>
        </p:nvSpPr>
        <p:spPr>
          <a:xfrm>
            <a:off x="5435600" y="2865438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1" name="文本框 17"/>
          <p:cNvSpPr txBox="1"/>
          <p:nvPr/>
        </p:nvSpPr>
        <p:spPr>
          <a:xfrm>
            <a:off x="5435600" y="3802063"/>
            <a:ext cx="73660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2" name="文本框 18"/>
          <p:cNvSpPr txBox="1"/>
          <p:nvPr/>
        </p:nvSpPr>
        <p:spPr>
          <a:xfrm>
            <a:off x="4338638" y="1928813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3" name="文本框 19"/>
          <p:cNvSpPr txBox="1"/>
          <p:nvPr/>
        </p:nvSpPr>
        <p:spPr>
          <a:xfrm>
            <a:off x="3338513" y="1928813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4" name="文本框 20"/>
          <p:cNvSpPr txBox="1"/>
          <p:nvPr/>
        </p:nvSpPr>
        <p:spPr>
          <a:xfrm>
            <a:off x="6435725" y="1928813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95" name="文本框 21"/>
          <p:cNvSpPr txBox="1"/>
          <p:nvPr/>
        </p:nvSpPr>
        <p:spPr>
          <a:xfrm>
            <a:off x="7524750" y="1928813"/>
            <a:ext cx="73660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521325" y="249238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521325" y="1127125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521325" y="2063750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21325" y="3000375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521325" y="3935413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524625" y="2063750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604125" y="2063750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418013" y="2063750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430588" y="2063750"/>
            <a:ext cx="576263" cy="5762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直接连接符 32"/>
          <p:cNvCxnSpPr>
            <a:stCxn id="71687" idx="2"/>
            <a:endCxn id="24" idx="0"/>
          </p:cNvCxnSpPr>
          <p:nvPr/>
        </p:nvCxnSpPr>
        <p:spPr>
          <a:xfrm>
            <a:off x="5803900" y="833438"/>
            <a:ext cx="4763" cy="293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endCxn id="25" idx="0"/>
          </p:cNvCxnSpPr>
          <p:nvPr/>
        </p:nvCxnSpPr>
        <p:spPr>
          <a:xfrm>
            <a:off x="5803900" y="1716088"/>
            <a:ext cx="4763" cy="3476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803900" y="2635250"/>
            <a:ext cx="4763" cy="3476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803900" y="3581400"/>
            <a:ext cx="4763" cy="3476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30" idx="2"/>
          </p:cNvCxnSpPr>
          <p:nvPr/>
        </p:nvCxnSpPr>
        <p:spPr>
          <a:xfrm>
            <a:off x="4006850" y="2343150"/>
            <a:ext cx="411163" cy="79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016500" y="2343150"/>
            <a:ext cx="490538" cy="79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28" idx="2"/>
          </p:cNvCxnSpPr>
          <p:nvPr/>
        </p:nvCxnSpPr>
        <p:spPr>
          <a:xfrm>
            <a:off x="6110288" y="2343150"/>
            <a:ext cx="414338" cy="79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29" idx="2"/>
          </p:cNvCxnSpPr>
          <p:nvPr/>
        </p:nvCxnSpPr>
        <p:spPr>
          <a:xfrm>
            <a:off x="7100888" y="2343150"/>
            <a:ext cx="503238" cy="79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13" name="文本框 4"/>
          <p:cNvSpPr txBox="1"/>
          <p:nvPr/>
        </p:nvSpPr>
        <p:spPr>
          <a:xfrm>
            <a:off x="539750" y="123825"/>
            <a:ext cx="2519363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71714" name="TextBox 2"/>
          <p:cNvSpPr txBox="1"/>
          <p:nvPr/>
        </p:nvSpPr>
        <p:spPr>
          <a:xfrm>
            <a:off x="3238500" y="3900488"/>
            <a:ext cx="19478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猜字谜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549275" y="2809875"/>
            <a:ext cx="5111750" cy="1800225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28800" y="3298825"/>
            <a:ext cx="719138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标题 1"/>
          <p:cNvSpPr txBox="1"/>
          <p:nvPr/>
        </p:nvSpPr>
        <p:spPr>
          <a:xfrm>
            <a:off x="1331913" y="3233738"/>
            <a:ext cx="367506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猜字谜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6659563" y="4516438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5"/>
          <p:cNvSpPr txBox="1"/>
          <p:nvPr/>
        </p:nvSpPr>
        <p:spPr>
          <a:xfrm>
            <a:off x="3419475" y="1474788"/>
            <a:ext cx="51847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宝盖头的宽度要适中，“子”字要藏在宝盖头里，一横要和宝盖头同宽，弯钩写在竖中线上。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23528" y="267494"/>
            <a:ext cx="4031958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" name="字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0113" y="1528763"/>
            <a:ext cx="2365375" cy="227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900113" y="1563688"/>
            <a:ext cx="7272337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初读谜语，读准字音。说说课文一共有几则谜语。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563938" y="3378200"/>
            <a:ext cx="1944688" cy="7096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两则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88298" y="269235"/>
            <a:ext cx="4031958" cy="6463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初读课文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0"/>
          <p:cNvGrpSpPr/>
          <p:nvPr/>
        </p:nvGrpSpPr>
        <p:grpSpPr>
          <a:xfrm>
            <a:off x="3995738" y="771525"/>
            <a:ext cx="5038725" cy="4103688"/>
            <a:chOff x="4359657" y="842955"/>
            <a:chExt cx="5039952" cy="4104456"/>
          </a:xfrm>
        </p:grpSpPr>
        <p:sp>
          <p:nvSpPr>
            <p:cNvPr id="10" name="矩形 9"/>
            <p:cNvSpPr/>
            <p:nvPr/>
          </p:nvSpPr>
          <p:spPr>
            <a:xfrm>
              <a:off x="4359657" y="842955"/>
              <a:ext cx="5039952" cy="4104456"/>
            </a:xfrm>
            <a:prstGeom prst="rect">
              <a:avLst/>
            </a:prstGeom>
            <a:blipFill dpi="0" rotWithShape="1">
              <a:blip r:embed="rId1">
                <a:alphaModFix amt="60000"/>
              </a:blip>
              <a:srcRect/>
              <a:stretch>
                <a:fillRect b="-136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7" name="文本框 4"/>
            <p:cNvSpPr txBox="1"/>
            <p:nvPr/>
          </p:nvSpPr>
          <p:spPr>
            <a:xfrm>
              <a:off x="4882713" y="1625187"/>
              <a:ext cx="4248473" cy="26530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左边绿，右边红，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左右相遇起凉风。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绿的喜欢及时雨，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红的最怕水来攻。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4213" y="1851025"/>
            <a:ext cx="313848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谜底就藏在谜面里。要想猜出谜底，首先要会读谜面。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 wrap="square">
        <a:spAutoFit/>
      </a:bodyPr>
      <a:lstStyle>
        <a:defPPr eaLnBrk="1" hangingPunct="1">
          <a:lnSpc>
            <a:spcPct val="130000"/>
          </a:lnSpc>
          <a:spcBef>
            <a:spcPts val="0"/>
          </a:spcBef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2607</Words>
  <Application>WPS 演示</Application>
  <PresentationFormat/>
  <Paragraphs>455</Paragraphs>
  <Slides>60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2023-10-27T05:32:00Z</dcterms:created>
  <dcterms:modified xsi:type="dcterms:W3CDTF">2023-11-13T15:41:32Z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9F672DC6506C409E9B9C16B0F905ECF2_13</vt:lpwstr>
  </property>
  <property fmtid="{D5CDD505-2E9C-101B-9397-08002B2CF9AE}" pid="4" name="KSOProductBuildVer">
    <vt:lpwstr>2052-12.1.0.15374</vt:lpwstr>
  </property>
</Properties>
</file>