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73" r:id="rId5"/>
    <p:sldId id="266" r:id="rId6"/>
    <p:sldId id="274" r:id="rId7"/>
    <p:sldId id="275" r:id="rId8"/>
    <p:sldId id="277" r:id="rId9"/>
    <p:sldId id="278" r:id="rId10"/>
    <p:sldId id="279" r:id="rId11"/>
    <p:sldId id="311" r:id="rId12"/>
    <p:sldId id="294" r:id="rId13"/>
    <p:sldId id="310" r:id="rId14"/>
    <p:sldId id="312" r:id="rId15"/>
    <p:sldId id="313" r:id="rId16"/>
    <p:sldId id="314" r:id="rId17"/>
    <p:sldId id="268" r:id="rId18"/>
    <p:sldId id="263" r:id="rId19"/>
    <p:sldId id="321"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C893"/>
    <a:srgbClr val="A989C8"/>
    <a:srgbClr val="F7860C"/>
    <a:srgbClr val="EAE800"/>
    <a:srgbClr val="93E312"/>
    <a:srgbClr val="6FC665"/>
    <a:srgbClr val="FCAD36"/>
    <a:srgbClr val="2FCCFF"/>
    <a:srgbClr val="DBF867"/>
    <a:srgbClr val="E5E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5.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tags" Target="../tags/tag1.xml"/><Relationship Id="rId2" Type="http://schemas.openxmlformats.org/officeDocument/2006/relationships/image" Target="../media/image15.jpeg"/><Relationship Id="rId12" Type="http://schemas.openxmlformats.org/officeDocument/2006/relationships/slideLayout" Target="../slideLayouts/slideLayout3.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24.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37027" y="2169041"/>
            <a:ext cx="5669280" cy="922020"/>
          </a:xfrm>
          <a:prstGeom prst="rect">
            <a:avLst/>
          </a:prstGeom>
          <a:noFill/>
        </p:spPr>
        <p:txBody>
          <a:bodyPr wrap="none" rtlCol="0">
            <a:spAutoFit/>
          </a:bodyPr>
          <a:lstStyle/>
          <a:p>
            <a:r>
              <a:rPr kumimoji="1" lang="zh-CN" altLang="en-US" sz="5400" b="1" dirty="0">
                <a:solidFill>
                  <a:srgbClr val="00B4FF"/>
                </a:solidFill>
              </a:rPr>
              <a:t>扇形统计图（一）</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1734185" y="995680"/>
            <a:ext cx="8412480" cy="534035"/>
          </a:xfrm>
          <a:prstGeom prst="rect">
            <a:avLst/>
          </a:prstGeom>
          <a:noFill/>
        </p:spPr>
        <p:txBody>
          <a:bodyPr wrap="none" rtlCol="0" anchor="t">
            <a:spAutoFit/>
          </a:bodyPr>
          <a:p>
            <a:pPr eaLnBrk="1" hangingPunct="1">
              <a:lnSpc>
                <a:spcPct val="120000"/>
              </a:lnSpc>
            </a:pPr>
            <a:r>
              <a:rPr lang="zh-CN" altLang="en-US" sz="2400" dirty="0">
                <a:latin typeface="微软雅黑" panose="020B0503020204020204" pitchFamily="34" charset="-122"/>
                <a:ea typeface="微软雅黑" panose="020B0503020204020204" pitchFamily="34" charset="-122"/>
                <a:cs typeface="楷体" panose="02010609060101010101" charset="-122"/>
                <a:sym typeface="+mn-ea"/>
              </a:rPr>
              <a:t>牛奶里含有丰富的营养成分，各种营养成分所占百分比如下。</a:t>
            </a:r>
            <a:endParaRPr lang="zh-CN" altLang="en-US" sz="2400">
              <a:latin typeface="微软雅黑" panose="020B0503020204020204" pitchFamily="34" charset="-122"/>
              <a:ea typeface="微软雅黑" panose="020B0503020204020204" pitchFamily="34" charset="-122"/>
            </a:endParaRPr>
          </a:p>
        </p:txBody>
      </p:sp>
      <p:pic>
        <p:nvPicPr>
          <p:cNvPr id="15364" name="Picture 19" descr="89"/>
          <p:cNvPicPr>
            <a:picLocks noChangeAspect="1"/>
          </p:cNvPicPr>
          <p:nvPr/>
        </p:nvPicPr>
        <p:blipFill>
          <a:blip r:embed="rId2"/>
          <a:stretch>
            <a:fillRect/>
          </a:stretch>
        </p:blipFill>
        <p:spPr>
          <a:xfrm>
            <a:off x="2672715" y="2587625"/>
            <a:ext cx="6317615" cy="3336925"/>
          </a:xfrm>
          <a:prstGeom prst="rect">
            <a:avLst/>
          </a:prstGeom>
          <a:noFill/>
          <a:ln w="9525">
            <a:noFill/>
          </a:ln>
        </p:spPr>
      </p:pic>
      <p:sp>
        <p:nvSpPr>
          <p:cNvPr id="11" name="文本框 10"/>
          <p:cNvSpPr txBox="1"/>
          <p:nvPr/>
        </p:nvSpPr>
        <p:spPr>
          <a:xfrm>
            <a:off x="1734185" y="1594485"/>
            <a:ext cx="7923530" cy="534035"/>
          </a:xfrm>
          <a:prstGeom prst="rect">
            <a:avLst/>
          </a:prstGeom>
          <a:noFill/>
        </p:spPr>
        <p:txBody>
          <a:bodyPr wrap="none" rtlCol="0" anchor="t">
            <a:spAutoFit/>
          </a:bodyPr>
          <a:p>
            <a:pPr eaLnBrk="1" hangingPunct="1">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每天喝一袋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250g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的牛奶，能补充每种营养成分各多少克？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5364" name="Picture 19" descr="89"/>
          <p:cNvPicPr>
            <a:picLocks noChangeAspect="1"/>
          </p:cNvPicPr>
          <p:nvPr/>
        </p:nvPicPr>
        <p:blipFill>
          <a:blip r:embed="rId2"/>
          <a:stretch>
            <a:fillRect/>
          </a:stretch>
        </p:blipFill>
        <p:spPr>
          <a:xfrm>
            <a:off x="554355" y="2105025"/>
            <a:ext cx="5012690" cy="2647950"/>
          </a:xfrm>
          <a:prstGeom prst="rect">
            <a:avLst/>
          </a:prstGeom>
          <a:noFill/>
          <a:ln w="9525">
            <a:noFill/>
          </a:ln>
        </p:spPr>
      </p:pic>
      <p:sp>
        <p:nvSpPr>
          <p:cNvPr id="2" name="TextBox 3"/>
          <p:cNvSpPr txBox="1"/>
          <p:nvPr/>
        </p:nvSpPr>
        <p:spPr>
          <a:xfrm>
            <a:off x="6171351" y="1891348"/>
            <a:ext cx="5545137" cy="460375"/>
          </a:xfrm>
          <a:prstGeom prst="rect">
            <a:avLst/>
          </a:prstGeom>
          <a:noFill/>
          <a:ln w="9525">
            <a:noFill/>
          </a:ln>
        </p:spPr>
        <p:txBody>
          <a:bodyPr>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250×87%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217.5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3"/>
          <p:cNvSpPr txBox="1"/>
          <p:nvPr/>
        </p:nvSpPr>
        <p:spPr>
          <a:xfrm>
            <a:off x="6171745" y="2557982"/>
            <a:ext cx="5545137" cy="460375"/>
          </a:xfrm>
          <a:prstGeom prst="rect">
            <a:avLst/>
          </a:prstGeom>
          <a:noFill/>
          <a:ln w="9525">
            <a:noFill/>
          </a:ln>
        </p:spPr>
        <p:txBody>
          <a:bodyPr>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蛋白质：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250×3.3%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3"/>
          <p:cNvSpPr txBox="1"/>
          <p:nvPr/>
        </p:nvSpPr>
        <p:spPr>
          <a:xfrm>
            <a:off x="6171986" y="3303906"/>
            <a:ext cx="5545137" cy="460375"/>
          </a:xfrm>
          <a:prstGeom prst="rect">
            <a:avLst/>
          </a:prstGeom>
          <a:noFill/>
          <a:ln w="9525">
            <a:noFill/>
          </a:ln>
        </p:spPr>
        <p:txBody>
          <a:bodyPr>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脂肪：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3"/>
          <p:cNvSpPr txBox="1"/>
          <p:nvPr/>
        </p:nvSpPr>
        <p:spPr>
          <a:xfrm>
            <a:off x="6171745" y="4049297"/>
            <a:ext cx="5545137" cy="460375"/>
          </a:xfrm>
          <a:prstGeom prst="rect">
            <a:avLst/>
          </a:prstGeom>
          <a:noFill/>
          <a:ln w="9525">
            <a:noFill/>
          </a:ln>
        </p:spPr>
        <p:txBody>
          <a:bodyPr>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乳糖：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3"/>
          <p:cNvSpPr txBox="1"/>
          <p:nvPr/>
        </p:nvSpPr>
        <p:spPr>
          <a:xfrm>
            <a:off x="6171985" y="4758374"/>
            <a:ext cx="5545137" cy="460375"/>
          </a:xfrm>
          <a:prstGeom prst="rect">
            <a:avLst/>
          </a:prstGeom>
          <a:noFill/>
          <a:ln w="9525">
            <a:noFill/>
          </a:ln>
        </p:spPr>
        <p:txBody>
          <a:bodyPr>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其他：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250×0.7%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1.75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410" name="矩形 1"/>
          <p:cNvSpPr/>
          <p:nvPr/>
        </p:nvSpPr>
        <p:spPr>
          <a:xfrm>
            <a:off x="948055" y="1089025"/>
            <a:ext cx="6217920" cy="1198880"/>
          </a:xfrm>
          <a:prstGeom prst="rect">
            <a:avLst/>
          </a:prstGeom>
          <a:noFill/>
          <a:ln w="9525">
            <a:noFill/>
          </a:ln>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赵大爷家有一块菜地，分别种了黄瓜、西红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柿、芹菜和韭菜。它们的种植情况如图。</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11" name="矩形 2"/>
          <p:cNvSpPr/>
          <p:nvPr/>
        </p:nvSpPr>
        <p:spPr>
          <a:xfrm>
            <a:off x="777240" y="2853690"/>
            <a:ext cx="6388735" cy="460375"/>
          </a:xfrm>
          <a:prstGeom prst="rect">
            <a:avLst/>
          </a:prstGeom>
          <a:noFill/>
          <a:ln w="9525">
            <a:noFill/>
          </a:ln>
        </p:spPr>
        <p:txBody>
          <a:bodyPr wrap="square">
            <a:spAutoFit/>
          </a:bodyPr>
          <a:p>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）根据扇形统计图，你能获得哪些信息？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14" name="Picture 2" descr="E:\梅子花开 2016年秋上\理科\上课课件制作\人六数\人六数导学案\人六数导学案(上)\H33.tif"/>
          <p:cNvPicPr>
            <a:picLocks noChangeAspect="1"/>
          </p:cNvPicPr>
          <p:nvPr/>
        </p:nvPicPr>
        <p:blipFill>
          <a:blip r:embed="rId2"/>
          <a:stretch>
            <a:fillRect/>
          </a:stretch>
        </p:blipFill>
        <p:spPr>
          <a:xfrm>
            <a:off x="7546552" y="1819275"/>
            <a:ext cx="3636433" cy="2529417"/>
          </a:xfrm>
          <a:prstGeom prst="rect">
            <a:avLst/>
          </a:prstGeom>
          <a:noFill/>
          <a:ln w="9525">
            <a:noFill/>
          </a:ln>
        </p:spPr>
      </p:pic>
      <p:sp>
        <p:nvSpPr>
          <p:cNvPr id="10" name="文本框 9"/>
          <p:cNvSpPr txBox="1"/>
          <p:nvPr/>
        </p:nvSpPr>
        <p:spPr>
          <a:xfrm>
            <a:off x="2125980" y="4107180"/>
            <a:ext cx="4311650" cy="1198880"/>
          </a:xfrm>
          <a:prstGeom prst="rect">
            <a:avLst/>
          </a:prstGeom>
          <a:noFill/>
        </p:spPr>
        <p:txBody>
          <a:bodyPr wrap="square" rtlCol="0" anchor="t">
            <a:spAutoFit/>
          </a:bodyPr>
          <a:p>
            <a:pPr>
              <a:lnSpc>
                <a:spcPct val="150000"/>
              </a:lnSpc>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黄瓜的种植面积为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西红柿的种植面积为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7410" name="矩形 1"/>
          <p:cNvSpPr/>
          <p:nvPr/>
        </p:nvSpPr>
        <p:spPr>
          <a:xfrm>
            <a:off x="948055" y="1089025"/>
            <a:ext cx="6217920" cy="1198880"/>
          </a:xfrm>
          <a:prstGeom prst="rect">
            <a:avLst/>
          </a:prstGeom>
          <a:noFill/>
          <a:ln w="9525">
            <a:noFill/>
          </a:ln>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赵大爷家有一块菜地，分别种了黄瓜、西红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柿、芹菜和韭菜。它们的种植情况如图。</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11" name="矩形 2"/>
          <p:cNvSpPr/>
          <p:nvPr/>
        </p:nvSpPr>
        <p:spPr>
          <a:xfrm>
            <a:off x="777240" y="2853690"/>
            <a:ext cx="6388735" cy="1198880"/>
          </a:xfrm>
          <a:prstGeom prst="rect">
            <a:avLst/>
          </a:prstGeom>
          <a:noFill/>
          <a:ln w="9525">
            <a:noFill/>
          </a:ln>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）已知黄瓜种了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120m</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，这块菜地的总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面积是多少平方米？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14" name="Picture 2" descr="E:\梅子花开 2016年秋上\理科\上课课件制作\人六数\人六数导学案\人六数导学案(上)\H33.tif"/>
          <p:cNvPicPr>
            <a:picLocks noChangeAspect="1"/>
          </p:cNvPicPr>
          <p:nvPr/>
        </p:nvPicPr>
        <p:blipFill>
          <a:blip r:embed="rId2"/>
          <a:stretch>
            <a:fillRect/>
          </a:stretch>
        </p:blipFill>
        <p:spPr>
          <a:xfrm>
            <a:off x="7546552" y="1819275"/>
            <a:ext cx="3636433" cy="2529417"/>
          </a:xfrm>
          <a:prstGeom prst="rect">
            <a:avLst/>
          </a:prstGeom>
          <a:noFill/>
          <a:ln w="9525">
            <a:noFill/>
          </a:ln>
        </p:spPr>
      </p:pic>
      <p:sp>
        <p:nvSpPr>
          <p:cNvPr id="10" name="文本框 9"/>
          <p:cNvSpPr txBox="1"/>
          <p:nvPr/>
        </p:nvSpPr>
        <p:spPr>
          <a:xfrm>
            <a:off x="1424940" y="4348480"/>
            <a:ext cx="5263515" cy="1568450"/>
          </a:xfrm>
          <a:prstGeom prst="rect">
            <a:avLst/>
          </a:prstGeom>
          <a:noFill/>
        </p:spPr>
        <p:txBody>
          <a:bodyPr wrap="square" rtlCol="0" anchor="t">
            <a:spAutoFit/>
          </a:bodyPr>
          <a:p>
            <a:pPr marR="0" lvl="0" algn="ctr" defTabSz="914400" rtl="0" eaLnBrk="1" fontAlgn="base" latinLnBrk="1" hangingPunct="1">
              <a:lnSpc>
                <a:spcPct val="200000"/>
              </a:lnSpc>
              <a:spcBef>
                <a:spcPct val="0"/>
              </a:spcBef>
              <a:spcAft>
                <a:spcPct val="0"/>
              </a:spcAft>
              <a:buClrTx/>
              <a:buSzTx/>
              <a:buFontTx/>
              <a:defRPr/>
            </a:pPr>
            <a:r>
              <a:rPr lang="en-US"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ctr" defTabSz="914400" rtl="0" eaLnBrk="1" fontAlgn="base" latinLnBrk="1" hangingPunct="1">
              <a:lnSpc>
                <a:spcPct val="200000"/>
              </a:lnSpc>
              <a:spcBef>
                <a:spcPct val="0"/>
              </a:spcBef>
              <a:spcAft>
                <a:spcPct val="0"/>
              </a:spcAft>
              <a:buClrTx/>
              <a:buSzTx/>
              <a:buFontTx/>
              <a:buNone/>
              <a:defRPr/>
            </a:pP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答：这块菜地的总面积是</a:t>
            </a:r>
            <a:r>
              <a:rPr lang="en-US"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p:tgtEl>
                                          <p:spTgt spid="10">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410" name="矩形 1"/>
          <p:cNvSpPr/>
          <p:nvPr/>
        </p:nvSpPr>
        <p:spPr>
          <a:xfrm>
            <a:off x="948055" y="1089025"/>
            <a:ext cx="6217920" cy="1198880"/>
          </a:xfrm>
          <a:prstGeom prst="rect">
            <a:avLst/>
          </a:prstGeom>
          <a:noFill/>
          <a:ln w="9525">
            <a:noFill/>
          </a:ln>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赵大爷家有一块菜地，分别种了黄瓜、西红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柿、芹菜和韭菜。它们的种植情况如图。</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11" name="矩形 2"/>
          <p:cNvSpPr/>
          <p:nvPr/>
        </p:nvSpPr>
        <p:spPr>
          <a:xfrm>
            <a:off x="1087755" y="2853690"/>
            <a:ext cx="6388735" cy="460375"/>
          </a:xfrm>
          <a:prstGeom prst="rect">
            <a:avLst/>
          </a:prstGeom>
          <a:noFill/>
          <a:ln w="9525">
            <a:noFill/>
          </a:ln>
        </p:spPr>
        <p:txBody>
          <a:bodyPr wrap="square">
            <a:spAutoFit/>
          </a:bodyPr>
          <a:p>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）西红柿种了多少平方米？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14" name="Picture 2" descr="E:\梅子花开 2016年秋上\理科\上课课件制作\人六数\人六数导学案\人六数导学案(上)\H33.tif"/>
          <p:cNvPicPr>
            <a:picLocks noChangeAspect="1"/>
          </p:cNvPicPr>
          <p:nvPr/>
        </p:nvPicPr>
        <p:blipFill>
          <a:blip r:embed="rId2"/>
          <a:stretch>
            <a:fillRect/>
          </a:stretch>
        </p:blipFill>
        <p:spPr>
          <a:xfrm>
            <a:off x="7546552" y="1819275"/>
            <a:ext cx="3636433" cy="2529417"/>
          </a:xfrm>
          <a:prstGeom prst="rect">
            <a:avLst/>
          </a:prstGeom>
          <a:noFill/>
          <a:ln w="9525">
            <a:noFill/>
          </a:ln>
        </p:spPr>
      </p:pic>
      <p:sp>
        <p:nvSpPr>
          <p:cNvPr id="10" name="文本框 9"/>
          <p:cNvSpPr txBox="1"/>
          <p:nvPr/>
        </p:nvSpPr>
        <p:spPr>
          <a:xfrm>
            <a:off x="1239520" y="4944110"/>
            <a:ext cx="4850765" cy="645160"/>
          </a:xfrm>
          <a:prstGeom prst="rect">
            <a:avLst/>
          </a:prstGeom>
          <a:noFill/>
        </p:spPr>
        <p:txBody>
          <a:bodyPr wrap="square" rtlCol="0" anchor="t">
            <a:spAutoFit/>
          </a:bodyPr>
          <a:p>
            <a:pPr marL="0" marR="0" lvl="0" indent="0" algn="ctr" defTabSz="914400" rtl="0" eaLnBrk="1" fontAlgn="base" latinLnBrk="1" hangingPunct="1">
              <a:lnSpc>
                <a:spcPct val="150000"/>
              </a:lnSpc>
              <a:spcBef>
                <a:spcPct val="0"/>
              </a:spcBef>
              <a:spcAft>
                <a:spcPct val="0"/>
              </a:spcAft>
              <a:buClrTx/>
              <a:buSzTx/>
              <a:buFontTx/>
              <a:buNone/>
              <a:defRPr/>
            </a:pP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答：西红柿种了</a:t>
            </a:r>
            <a:r>
              <a:rPr lang="en-US"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140</a:t>
            </a:r>
            <a:r>
              <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zh-CN" sz="24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696720" y="3879850"/>
            <a:ext cx="3936365" cy="645160"/>
          </a:xfrm>
          <a:prstGeom prst="rect">
            <a:avLst/>
          </a:prstGeom>
          <a:noFill/>
        </p:spPr>
        <p:txBody>
          <a:bodyPr wrap="none" rtlCol="0">
            <a:spAutoFit/>
          </a:bodyPr>
          <a:p>
            <a:pPr marR="0" lvl="0" algn="ctr" defTabSz="914400" rtl="0" eaLnBrk="1" fontAlgn="base" latinLnBrk="1" hangingPunct="1">
              <a:lnSpc>
                <a:spcPct val="150000"/>
              </a:lnSpc>
              <a:spcBef>
                <a:spcPct val="0"/>
              </a:spcBef>
              <a:spcAft>
                <a:spcPct val="0"/>
              </a:spcAft>
              <a:buClrTx/>
              <a:buSzTx/>
              <a:buFontTx/>
              <a:defRPr/>
            </a:pP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140</a:t>
            </a:r>
            <a:r>
              <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25" name="组合 24"/>
          <p:cNvGrpSpPr/>
          <p:nvPr/>
        </p:nvGrpSpPr>
        <p:grpSpPr>
          <a:xfrm>
            <a:off x="3171825" y="2310130"/>
            <a:ext cx="937260" cy="621030"/>
            <a:chOff x="4995" y="3638"/>
            <a:chExt cx="1476" cy="978"/>
          </a:xfrm>
        </p:grpSpPr>
        <p:sp>
          <p:nvSpPr>
            <p:cNvPr id="15" name="圆角矩形 14"/>
            <p:cNvSpPr/>
            <p:nvPr/>
          </p:nvSpPr>
          <p:spPr>
            <a:xfrm>
              <a:off x="4995" y="3638"/>
              <a:ext cx="1476" cy="979"/>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5075" y="3766"/>
              <a:ext cx="1248" cy="725"/>
            </a:xfrm>
            <a:prstGeom prst="rect">
              <a:avLst/>
            </a:prstGeom>
            <a:noFill/>
            <a:effectLst>
              <a:softEdge rad="63500"/>
            </a:effectLst>
          </p:spPr>
          <p:txBody>
            <a:bodyPr wrap="none">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特点</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9" name="组合 18"/>
          <p:cNvGrpSpPr/>
          <p:nvPr/>
        </p:nvGrpSpPr>
        <p:grpSpPr>
          <a:xfrm>
            <a:off x="4740910" y="1501140"/>
            <a:ext cx="1805940" cy="621030"/>
            <a:chOff x="7466" y="2364"/>
            <a:chExt cx="2844" cy="978"/>
          </a:xfrm>
        </p:grpSpPr>
        <p:sp>
          <p:nvSpPr>
            <p:cNvPr id="18" name="圆角矩形 17"/>
            <p:cNvSpPr/>
            <p:nvPr/>
          </p:nvSpPr>
          <p:spPr>
            <a:xfrm>
              <a:off x="7466" y="2364"/>
              <a:ext cx="2844" cy="979"/>
            </a:xfrm>
            <a:prstGeom prst="roundRect">
              <a:avLst/>
            </a:prstGeom>
            <a:solidFill>
              <a:srgbClr val="84EC73"/>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7533" y="2491"/>
              <a:ext cx="2688" cy="725"/>
            </a:xfrm>
            <a:prstGeom prst="rect">
              <a:avLst/>
            </a:prstGeom>
            <a:noFill/>
            <a:effectLst>
              <a:softEdge rad="63500"/>
            </a:effectLst>
          </p:spPr>
          <p:txBody>
            <a:bodyPr wrap="none">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圆表示总数</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2" name="组合 21"/>
          <p:cNvGrpSpPr/>
          <p:nvPr/>
        </p:nvGrpSpPr>
        <p:grpSpPr>
          <a:xfrm>
            <a:off x="4732655" y="3118485"/>
            <a:ext cx="6443980" cy="621030"/>
            <a:chOff x="7453" y="4911"/>
            <a:chExt cx="10148" cy="978"/>
          </a:xfrm>
        </p:grpSpPr>
        <p:sp>
          <p:nvSpPr>
            <p:cNvPr id="21" name="圆角矩形 20"/>
            <p:cNvSpPr/>
            <p:nvPr/>
          </p:nvSpPr>
          <p:spPr>
            <a:xfrm>
              <a:off x="7466" y="4911"/>
              <a:ext cx="8296" cy="979"/>
            </a:xfrm>
            <a:prstGeom prst="roundRect">
              <a:avLst/>
            </a:prstGeom>
            <a:solidFill>
              <a:srgbClr val="A989C8"/>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7453" y="5037"/>
              <a:ext cx="10149" cy="725"/>
            </a:xfrm>
            <a:prstGeom prst="rect">
              <a:avLst/>
            </a:prstGeom>
            <a:noFill/>
            <a:effectLst>
              <a:softEdge rad="63500"/>
            </a:effectLst>
          </p:spPr>
          <p:txBody>
            <a:bodyPr>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扇形表示各部分数量占总数的百分比。</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7" name="组合 16"/>
          <p:cNvGrpSpPr/>
          <p:nvPr/>
        </p:nvGrpSpPr>
        <p:grpSpPr>
          <a:xfrm>
            <a:off x="3190875" y="4288155"/>
            <a:ext cx="937260" cy="621030"/>
            <a:chOff x="5025" y="6753"/>
            <a:chExt cx="1476" cy="978"/>
          </a:xfrm>
        </p:grpSpPr>
        <p:sp>
          <p:nvSpPr>
            <p:cNvPr id="16" name="圆角矩形 15"/>
            <p:cNvSpPr/>
            <p:nvPr/>
          </p:nvSpPr>
          <p:spPr>
            <a:xfrm>
              <a:off x="5025" y="6753"/>
              <a:ext cx="1476" cy="979"/>
            </a:xfrm>
            <a:prstGeom prst="roundRect">
              <a:avLst/>
            </a:prstGeom>
            <a:solidFill>
              <a:schemeClr val="accent5">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075" y="6880"/>
              <a:ext cx="1248" cy="725"/>
            </a:xfrm>
            <a:prstGeom prst="rect">
              <a:avLst/>
            </a:prstGeom>
            <a:noFill/>
            <a:effectLst>
              <a:softEdge rad="63500"/>
            </a:effectLst>
          </p:spPr>
          <p:txBody>
            <a:bodyPr wrap="none">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优点</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4" name="组合 23"/>
          <p:cNvGrpSpPr/>
          <p:nvPr/>
        </p:nvGrpSpPr>
        <p:grpSpPr>
          <a:xfrm>
            <a:off x="4732655" y="4084955"/>
            <a:ext cx="6210935" cy="1220470"/>
            <a:chOff x="7453" y="6433"/>
            <a:chExt cx="9781" cy="1922"/>
          </a:xfrm>
        </p:grpSpPr>
        <p:sp>
          <p:nvSpPr>
            <p:cNvPr id="23" name="圆角矩形 22"/>
            <p:cNvSpPr/>
            <p:nvPr/>
          </p:nvSpPr>
          <p:spPr>
            <a:xfrm>
              <a:off x="7453" y="6433"/>
              <a:ext cx="9385" cy="1922"/>
            </a:xfrm>
            <a:prstGeom prst="roundRect">
              <a:avLst/>
            </a:prstGeom>
            <a:solidFill>
              <a:srgbClr val="36C893"/>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7634" y="6592"/>
              <a:ext cx="9600" cy="1598"/>
            </a:xfrm>
            <a:prstGeom prst="rect">
              <a:avLst/>
            </a:prstGeom>
            <a:noFill/>
            <a:effectLst>
              <a:softEdge rad="63500"/>
            </a:effectLst>
          </p:spPr>
          <p:txBody>
            <a:bodyPr>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可以直观、清楚地表示各部分数量与总数</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之间的关系。</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4" name="组合 13"/>
          <p:cNvGrpSpPr/>
          <p:nvPr/>
        </p:nvGrpSpPr>
        <p:grpSpPr>
          <a:xfrm>
            <a:off x="777875" y="3271520"/>
            <a:ext cx="2363470" cy="621030"/>
            <a:chOff x="1225" y="5152"/>
            <a:chExt cx="3722" cy="978"/>
          </a:xfrm>
        </p:grpSpPr>
        <p:sp>
          <p:nvSpPr>
            <p:cNvPr id="12" name="圆角矩形 11"/>
            <p:cNvSpPr/>
            <p:nvPr/>
          </p:nvSpPr>
          <p:spPr>
            <a:xfrm>
              <a:off x="1225" y="5152"/>
              <a:ext cx="2881" cy="979"/>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351" y="5255"/>
              <a:ext cx="3596" cy="725"/>
            </a:xfrm>
            <a:prstGeom prst="rect">
              <a:avLst/>
            </a:prstGeom>
            <a:noFill/>
            <a:effectLst>
              <a:softEdge rad="63500"/>
            </a:effectLst>
          </p:spPr>
          <p:txBody>
            <a:bodyPr>
              <a:spAutoFit/>
            </a:bodyPr>
            <a:p>
              <a:pPr marL="0" marR="0" lvl="0" indent="0" algn="l" defTabSz="914400" rtl="0" eaLnBrk="1" fontAlgn="base" latinLnBrk="1" hangingPunct="1">
                <a:lnSpc>
                  <a:spcPct val="10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扇形统计图</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左大括号 8"/>
          <p:cNvSpPr/>
          <p:nvPr/>
        </p:nvSpPr>
        <p:spPr>
          <a:xfrm>
            <a:off x="2648162" y="2577042"/>
            <a:ext cx="452967" cy="2010833"/>
          </a:xfrm>
          <a:prstGeom prst="leftBrace">
            <a:avLst>
              <a:gd name="adj1" fmla="val 40816"/>
              <a:gd name="adj2" fmla="val 50000"/>
            </a:avLst>
          </a:prstGeom>
          <a:noFill/>
          <a:ln w="28575" cap="flat" cmpd="sng">
            <a:solidFill>
              <a:schemeClr val="tx1"/>
            </a:solidFill>
            <a:prstDash val="solid"/>
            <a:headEnd type="none" w="med" len="med"/>
            <a:tailEnd type="none" w="med" len="med"/>
          </a:ln>
        </p:spPr>
        <p:txBody>
          <a:bodyPr/>
          <a:p>
            <a:endParaRPr lang="zh-CN" altLang="en-US" sz="2400" dirty="0">
              <a:latin typeface="微软雅黑" panose="020B0503020204020204" pitchFamily="34" charset="-122"/>
              <a:ea typeface="微软雅黑" panose="020B0503020204020204" pitchFamily="34" charset="-122"/>
            </a:endParaRPr>
          </a:p>
        </p:txBody>
      </p:sp>
      <p:sp>
        <p:nvSpPr>
          <p:cNvPr id="10" name="左大括号 9"/>
          <p:cNvSpPr/>
          <p:nvPr/>
        </p:nvSpPr>
        <p:spPr>
          <a:xfrm>
            <a:off x="4177030" y="1853989"/>
            <a:ext cx="452967" cy="1534583"/>
          </a:xfrm>
          <a:prstGeom prst="leftBrace">
            <a:avLst>
              <a:gd name="adj1" fmla="val 40826"/>
              <a:gd name="adj2" fmla="val 50000"/>
            </a:avLst>
          </a:prstGeom>
          <a:noFill/>
          <a:ln w="28575" cap="flat" cmpd="sng">
            <a:solidFill>
              <a:schemeClr val="tx1"/>
            </a:solidFill>
            <a:prstDash val="solid"/>
            <a:headEnd type="none" w="med" len="med"/>
            <a:tailEnd type="none" w="med" len="med"/>
          </a:ln>
        </p:spPr>
        <p:txBody>
          <a:bodyPr/>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ppt_y</p:attrName>
                                        </p:attrNameLst>
                                      </p:cBhvr>
                                      <p:tavLst>
                                        <p:tav tm="0">
                                          <p:val>
                                            <p:strVal val="#ppt_y+#ppt_h*1.125000"/>
                                          </p:val>
                                        </p:tav>
                                        <p:tav tm="100000">
                                          <p:val>
                                            <p:strVal val="#ppt_y"/>
                                          </p:val>
                                        </p:tav>
                                      </p:tavLst>
                                    </p:anim>
                                    <p:animEffect transition="in" filter="wipe(up)">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ppt_y</p:attrName>
                                        </p:attrNameLst>
                                      </p:cBhvr>
                                      <p:tavLst>
                                        <p:tav tm="0">
                                          <p:val>
                                            <p:strVal val="#ppt_y+#ppt_h*1.125000"/>
                                          </p:val>
                                        </p:tav>
                                        <p:tav tm="100000">
                                          <p:val>
                                            <p:strVal val="#ppt_y"/>
                                          </p:val>
                                        </p:tav>
                                      </p:tavLst>
                                    </p:anim>
                                    <p:animEffect transition="in" filter="wipe(up)">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ppt_y</p:attrName>
                                        </p:attrNameLst>
                                      </p:cBhvr>
                                      <p:tavLst>
                                        <p:tav tm="0">
                                          <p:val>
                                            <p:strVal val="#ppt_y+#ppt_h*1.125000"/>
                                          </p:val>
                                        </p:tav>
                                        <p:tav tm="100000">
                                          <p:val>
                                            <p:strVal val="#ppt_y"/>
                                          </p:val>
                                        </p:tav>
                                      </p:tavLst>
                                    </p:anim>
                                    <p:animEffect transition="in" filter="wipe(up)">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ppt_y</p:attrName>
                                        </p:attrNameLst>
                                      </p:cBhvr>
                                      <p:tavLst>
                                        <p:tav tm="0">
                                          <p:val>
                                            <p:strVal val="#ppt_y+#ppt_h*1.125000"/>
                                          </p:val>
                                        </p:tav>
                                        <p:tav tm="100000">
                                          <p:val>
                                            <p:strVal val="#ppt_y"/>
                                          </p:val>
                                        </p:tav>
                                      </p:tavLst>
                                    </p:anim>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up)">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 name="图片 23" descr="51miz-E1244373-D4FDD709-3840x2400"/>
          <p:cNvPicPr>
            <a:picLocks noChangeAspect="1"/>
          </p:cNvPicPr>
          <p:nvPr/>
        </p:nvPicPr>
        <p:blipFill>
          <a:blip r:embed="rId2">
            <a:lum bright="24000"/>
          </a:blip>
          <a:stretch>
            <a:fillRect/>
          </a:stretch>
        </p:blipFill>
        <p:spPr>
          <a:xfrm>
            <a:off x="2141855" y="812800"/>
            <a:ext cx="7753350" cy="4070350"/>
          </a:xfrm>
          <a:prstGeom prst="rect">
            <a:avLst/>
          </a:prstGeom>
        </p:spPr>
      </p:pic>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18" name="图片 17" descr="51miz-E1236975-EC431FA2"/>
          <p:cNvPicPr>
            <a:picLocks noChangeAspect="1"/>
          </p:cNvPicPr>
          <p:nvPr>
            <p:custDataLst>
              <p:tags r:id="rId3"/>
            </p:custDataLst>
          </p:nvPr>
        </p:nvPicPr>
        <p:blipFill>
          <a:blip r:embed="rId4"/>
          <a:stretch>
            <a:fillRect/>
          </a:stretch>
        </p:blipFill>
        <p:spPr>
          <a:xfrm>
            <a:off x="6452870" y="3114675"/>
            <a:ext cx="1595755" cy="1595755"/>
          </a:xfrm>
          <a:prstGeom prst="rect">
            <a:avLst/>
          </a:prstGeom>
        </p:spPr>
      </p:pic>
      <p:pic>
        <p:nvPicPr>
          <p:cNvPr id="19" name="图片 18" descr="51miz-E1274154-7B664B2B"/>
          <p:cNvPicPr>
            <a:picLocks noChangeAspect="1"/>
          </p:cNvPicPr>
          <p:nvPr/>
        </p:nvPicPr>
        <p:blipFill>
          <a:blip r:embed="rId5"/>
          <a:stretch>
            <a:fillRect/>
          </a:stretch>
        </p:blipFill>
        <p:spPr>
          <a:xfrm flipH="1">
            <a:off x="5139690" y="2465705"/>
            <a:ext cx="1184275" cy="1012825"/>
          </a:xfrm>
          <a:prstGeom prst="rect">
            <a:avLst/>
          </a:prstGeom>
        </p:spPr>
      </p:pic>
      <p:pic>
        <p:nvPicPr>
          <p:cNvPr id="20" name="图片 19" descr="51miz-E1170261-E99873DA"/>
          <p:cNvPicPr>
            <a:picLocks noChangeAspect="1"/>
          </p:cNvPicPr>
          <p:nvPr/>
        </p:nvPicPr>
        <p:blipFill>
          <a:blip r:embed="rId6"/>
          <a:stretch>
            <a:fillRect/>
          </a:stretch>
        </p:blipFill>
        <p:spPr>
          <a:xfrm>
            <a:off x="3075305" y="2032000"/>
            <a:ext cx="1446530" cy="1446530"/>
          </a:xfrm>
          <a:prstGeom prst="rect">
            <a:avLst/>
          </a:prstGeom>
        </p:spPr>
      </p:pic>
      <p:pic>
        <p:nvPicPr>
          <p:cNvPr id="21" name="图片 20" descr="51miz-E1266608-049B2AFC"/>
          <p:cNvPicPr>
            <a:picLocks noChangeAspect="1"/>
          </p:cNvPicPr>
          <p:nvPr/>
        </p:nvPicPr>
        <p:blipFill>
          <a:blip r:embed="rId7"/>
          <a:stretch>
            <a:fillRect/>
          </a:stretch>
        </p:blipFill>
        <p:spPr>
          <a:xfrm flipH="1">
            <a:off x="8738235" y="3222625"/>
            <a:ext cx="1379855" cy="1379855"/>
          </a:xfrm>
          <a:prstGeom prst="rect">
            <a:avLst/>
          </a:prstGeom>
        </p:spPr>
      </p:pic>
      <p:pic>
        <p:nvPicPr>
          <p:cNvPr id="23" name="图片 22" descr="51miz-E1035620-8626C441"/>
          <p:cNvPicPr>
            <a:picLocks noChangeAspect="1"/>
          </p:cNvPicPr>
          <p:nvPr/>
        </p:nvPicPr>
        <p:blipFill>
          <a:blip r:embed="rId8"/>
          <a:stretch>
            <a:fillRect/>
          </a:stretch>
        </p:blipFill>
        <p:spPr>
          <a:xfrm>
            <a:off x="3075305" y="2918460"/>
            <a:ext cx="2687955" cy="1791970"/>
          </a:xfrm>
          <a:prstGeom prst="rect">
            <a:avLst/>
          </a:prstGeom>
        </p:spPr>
      </p:pic>
      <p:pic>
        <p:nvPicPr>
          <p:cNvPr id="25" name="图片 24" descr="51miz-E995882-BFF4A22C"/>
          <p:cNvPicPr>
            <a:picLocks noChangeAspect="1"/>
          </p:cNvPicPr>
          <p:nvPr/>
        </p:nvPicPr>
        <p:blipFill>
          <a:blip r:embed="rId9"/>
          <a:stretch>
            <a:fillRect/>
          </a:stretch>
        </p:blipFill>
        <p:spPr>
          <a:xfrm>
            <a:off x="8048625" y="1778000"/>
            <a:ext cx="1925955" cy="1444625"/>
          </a:xfrm>
          <a:prstGeom prst="rect">
            <a:avLst/>
          </a:prstGeom>
        </p:spPr>
      </p:pic>
      <p:pic>
        <p:nvPicPr>
          <p:cNvPr id="22" name="图片 21" descr="51miz-E1217063-FA4E8B1A"/>
          <p:cNvPicPr>
            <a:picLocks noChangeAspect="1"/>
          </p:cNvPicPr>
          <p:nvPr/>
        </p:nvPicPr>
        <p:blipFill>
          <a:blip r:embed="rId10"/>
          <a:stretch>
            <a:fillRect/>
          </a:stretch>
        </p:blipFill>
        <p:spPr>
          <a:xfrm>
            <a:off x="7051675" y="2383155"/>
            <a:ext cx="1178560" cy="1178560"/>
          </a:xfrm>
          <a:prstGeom prst="rect">
            <a:avLst/>
          </a:prstGeom>
        </p:spPr>
      </p:pic>
      <p:grpSp>
        <p:nvGrpSpPr>
          <p:cNvPr id="33" name="组合 32"/>
          <p:cNvGrpSpPr/>
          <p:nvPr/>
        </p:nvGrpSpPr>
        <p:grpSpPr>
          <a:xfrm>
            <a:off x="942340" y="4298950"/>
            <a:ext cx="8660765" cy="2454910"/>
            <a:chOff x="1484" y="6770"/>
            <a:chExt cx="13639" cy="3866"/>
          </a:xfrm>
        </p:grpSpPr>
        <p:grpSp>
          <p:nvGrpSpPr>
            <p:cNvPr id="31" name="组合 30"/>
            <p:cNvGrpSpPr/>
            <p:nvPr/>
          </p:nvGrpSpPr>
          <p:grpSpPr>
            <a:xfrm>
              <a:off x="5081" y="8361"/>
              <a:ext cx="10042" cy="1360"/>
              <a:chOff x="5081" y="8361"/>
              <a:chExt cx="10042" cy="1360"/>
            </a:xfrm>
          </p:grpSpPr>
          <p:grpSp>
            <p:nvGrpSpPr>
              <p:cNvPr id="28" name="组合 27"/>
              <p:cNvGrpSpPr/>
              <p:nvPr/>
            </p:nvGrpSpPr>
            <p:grpSpPr>
              <a:xfrm rot="0">
                <a:off x="5081" y="8361"/>
                <a:ext cx="10041" cy="1361"/>
                <a:chOff x="11732" y="6237"/>
                <a:chExt cx="5252" cy="1361"/>
              </a:xfrm>
            </p:grpSpPr>
            <p:sp>
              <p:nvSpPr>
                <p:cNvPr id="29" name="圆角矩形 28"/>
                <p:cNvSpPr/>
                <p:nvPr/>
              </p:nvSpPr>
              <p:spPr>
                <a:xfrm>
                  <a:off x="11812" y="6350"/>
                  <a:ext cx="5096"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5019"/>
                    <a:gd name="adj2" fmla="val -19654"/>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5235" y="8678"/>
                <a:ext cx="9888" cy="725"/>
              </a:xfrm>
              <a:prstGeom prst="rect">
                <a:avLst/>
              </a:prstGeom>
              <a:noFill/>
            </p:spPr>
            <p:txBody>
              <a:bodyPr wrap="none" rtlCol="0">
                <a:spAutoFit/>
              </a:bodyPr>
              <a:p>
                <a:r>
                  <a:rPr lang="zh-CN" altLang="en-US" sz="2400"/>
                  <a:t>怎样知道哪一种运动项目喜爱的人数最多呢？</a:t>
                </a:r>
                <a:endParaRPr lang="en-US" altLang="zh-CN" sz="2400"/>
              </a:p>
            </p:txBody>
          </p:sp>
        </p:grpSp>
        <p:pic>
          <p:nvPicPr>
            <p:cNvPr id="32" name="图片 31" descr="学生1"/>
            <p:cNvPicPr>
              <a:picLocks noChangeAspect="1"/>
            </p:cNvPicPr>
            <p:nvPr/>
          </p:nvPicPr>
          <p:blipFill>
            <a:blip r:embed="rId11"/>
            <a:stretch>
              <a:fillRect/>
            </a:stretch>
          </p:blipFill>
          <p:spPr>
            <a:xfrm>
              <a:off x="1484" y="6770"/>
              <a:ext cx="3093" cy="386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5" name="文本框 4"/>
          <p:cNvSpPr txBox="1"/>
          <p:nvPr/>
        </p:nvSpPr>
        <p:spPr>
          <a:xfrm>
            <a:off x="2974340" y="1310005"/>
            <a:ext cx="6242685" cy="460375"/>
          </a:xfrm>
          <a:prstGeom prst="rect">
            <a:avLst/>
          </a:prstGeom>
          <a:noFill/>
        </p:spPr>
        <p:txBody>
          <a:bodyPr wrap="none" rtlCol="0" anchor="t">
            <a:spAutoFit/>
          </a:bodyPr>
          <a:p>
            <a:pPr eaLnBrk="0" hangingPunct="0"/>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）班同学最喜欢运动项目的情况统计表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custDataLst>
              <p:tags r:id="rId2"/>
            </p:custDataLst>
          </p:nvPr>
        </p:nvGraphicFramePr>
        <p:xfrm>
          <a:off x="2326005" y="2265045"/>
          <a:ext cx="7612380" cy="128016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64008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项目</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乒乓球</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足球</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跳绳</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踢毽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64008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人数</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6</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pSp>
        <p:nvGrpSpPr>
          <p:cNvPr id="10" name="组合 9"/>
          <p:cNvGrpSpPr/>
          <p:nvPr/>
        </p:nvGrpSpPr>
        <p:grpSpPr>
          <a:xfrm>
            <a:off x="2430780" y="3980815"/>
            <a:ext cx="3412490" cy="699770"/>
            <a:chOff x="3828" y="6824"/>
            <a:chExt cx="5374" cy="1102"/>
          </a:xfrm>
        </p:grpSpPr>
        <p:sp>
          <p:nvSpPr>
            <p:cNvPr id="8" name="圆角矩形 7"/>
            <p:cNvSpPr/>
            <p:nvPr/>
          </p:nvSpPr>
          <p:spPr>
            <a:xfrm>
              <a:off x="3828" y="6824"/>
              <a:ext cx="5375"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994" y="7012"/>
              <a:ext cx="5209" cy="72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班一共</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有多少人？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3996055" y="5225415"/>
            <a:ext cx="31953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12 + 8 + 5 + 6 + 9 =</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7191375" y="5225415"/>
            <a:ext cx="14541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r>
              <a:rPr lang="zh-CN" altLang="en-US" sz="2400">
                <a:latin typeface="微软雅黑" panose="020B0503020204020204" pitchFamily="34" charset="-122"/>
                <a:ea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3238500" y="1006475"/>
            <a:ext cx="4527103" cy="1546225"/>
            <a:chOff x="3178" y="2150"/>
            <a:chExt cx="6809" cy="2635"/>
          </a:xfrm>
        </p:grpSpPr>
        <p:grpSp>
          <p:nvGrpSpPr>
            <p:cNvPr id="64" name="组合 63"/>
            <p:cNvGrpSpPr/>
            <p:nvPr/>
          </p:nvGrpSpPr>
          <p:grpSpPr>
            <a:xfrm rot="0">
              <a:off x="3178" y="2150"/>
              <a:ext cx="6809" cy="2635"/>
              <a:chOff x="10439" y="4084"/>
              <a:chExt cx="6280" cy="3054"/>
            </a:xfrm>
          </p:grpSpPr>
          <p:sp>
            <p:nvSpPr>
              <p:cNvPr id="61" name="圆角矩形标注 60"/>
              <p:cNvSpPr/>
              <p:nvPr/>
            </p:nvSpPr>
            <p:spPr>
              <a:xfrm>
                <a:off x="10439" y="4084"/>
                <a:ext cx="6281" cy="3054"/>
              </a:xfrm>
              <a:prstGeom prst="wedgeRoundRectCallout">
                <a:avLst>
                  <a:gd name="adj1" fmla="val -62848"/>
                  <a:gd name="adj2" fmla="val -1450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3394" y="2386"/>
              <a:ext cx="6528" cy="2043"/>
            </a:xfrm>
            <a:prstGeom prst="rect">
              <a:avLst/>
            </a:prstGeom>
            <a:noFill/>
          </p:spPr>
          <p:txBody>
            <a:bodyPr wrap="square" rtlCol="0">
              <a:spAutoFit/>
            </a:bodyPr>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你能算出喜欢每种运动的人数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各占全班的百分之几吗？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 name="图片 5" descr="老师2"/>
          <p:cNvPicPr>
            <a:picLocks noChangeAspect="1"/>
          </p:cNvPicPr>
          <p:nvPr/>
        </p:nvPicPr>
        <p:blipFill>
          <a:blip r:embed="rId2"/>
          <a:stretch>
            <a:fillRect/>
          </a:stretch>
        </p:blipFill>
        <p:spPr>
          <a:xfrm flipH="1">
            <a:off x="772795" y="558800"/>
            <a:ext cx="1993900" cy="1993900"/>
          </a:xfrm>
          <a:prstGeom prst="rect">
            <a:avLst/>
          </a:prstGeom>
        </p:spPr>
      </p:pic>
      <p:graphicFrame>
        <p:nvGraphicFramePr>
          <p:cNvPr id="10" name="表格 9"/>
          <p:cNvGraphicFramePr/>
          <p:nvPr>
            <p:custDataLst>
              <p:tags r:id="rId3"/>
            </p:custDataLst>
          </p:nvPr>
        </p:nvGraphicFramePr>
        <p:xfrm>
          <a:off x="2326005" y="2827020"/>
          <a:ext cx="7612380" cy="128016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64008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项目</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乒乓球</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足球</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跳绳</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踢毽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64008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人数</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6</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aphicFrame>
        <p:nvGraphicFramePr>
          <p:cNvPr id="14" name="表格 13"/>
          <p:cNvGraphicFramePr/>
          <p:nvPr>
            <p:custDataLst>
              <p:tags r:id="rId4"/>
            </p:custDataLst>
          </p:nvPr>
        </p:nvGraphicFramePr>
        <p:xfrm>
          <a:off x="2326005" y="4145280"/>
          <a:ext cx="7612380" cy="128016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64008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百分比</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6FC665"/>
                    </a:solidFill>
                  </a:tcPr>
                </a:tc>
              </a:tr>
            </a:tbl>
          </a:graphicData>
        </a:graphic>
      </p:graphicFrame>
      <p:sp>
        <p:nvSpPr>
          <p:cNvPr id="15" name="文本框 14"/>
          <p:cNvSpPr txBox="1"/>
          <p:nvPr/>
        </p:nvSpPr>
        <p:spPr>
          <a:xfrm>
            <a:off x="3971290" y="5186680"/>
            <a:ext cx="16192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 ÷ 40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590540" y="5186680"/>
            <a:ext cx="92964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0.3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520180" y="5186680"/>
            <a:ext cx="8458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238500" y="5843270"/>
            <a:ext cx="4998720" cy="460375"/>
          </a:xfrm>
          <a:prstGeom prst="rect">
            <a:avLst/>
          </a:prstGeom>
          <a:noFill/>
        </p:spPr>
        <p:txBody>
          <a:bodyPr wrap="square" rtlCol="0">
            <a:spAutoFit/>
          </a:bodyPr>
          <a:p>
            <a:pPr algn="l">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喜欢乒乓球的占全班人数的</a:t>
            </a:r>
            <a:r>
              <a:rPr lang="en-US" altLang="zh-CN" sz="2400" dirty="0">
                <a:solidFill>
                  <a:schemeClr val="tx1"/>
                </a:solidFill>
                <a:latin typeface="微软雅黑" panose="020B0503020204020204" pitchFamily="34" charset="-122"/>
                <a:ea typeface="微软雅黑" panose="020B0503020204020204" pitchFamily="34" charset="-122"/>
                <a:sym typeface="+mn-ea"/>
              </a:rPr>
              <a:t>30</a:t>
            </a:r>
            <a:r>
              <a:rPr lang="en-US" altLang="zh-CN" sz="2400" b="1">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400" b="1">
                <a:latin typeface="宋体" panose="02010600030101010101" pitchFamily="2" charset="-122"/>
                <a:ea typeface="宋体" panose="02010600030101010101" pitchFamily="2"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3822065" y="4234815"/>
            <a:ext cx="8458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5079365" y="4234815"/>
            <a:ext cx="8458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6235065" y="4235450"/>
            <a:ext cx="10979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12.5</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7666990" y="4235450"/>
            <a:ext cx="8458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15</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8737600" y="4234815"/>
            <a:ext cx="10979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22.5</a:t>
            </a:r>
            <a:r>
              <a:rPr lang="en-US" altLang="zh-CN" sz="2400" b="1">
                <a:latin typeface="宋体" panose="02010600030101010101" pitchFamily="2" charset="-122"/>
                <a:ea typeface="宋体" panose="02010600030101010101" pitchFamily="2" charset="-122"/>
                <a:cs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ppt_x</p:attrName>
                                        </p:attrNameLst>
                                      </p:cBhvr>
                                      <p:tavLst>
                                        <p:tav tm="0">
                                          <p:val>
                                            <p:strVal val="#ppt_x-#ppt_w*1.125000"/>
                                          </p:val>
                                        </p:tav>
                                        <p:tav tm="100000">
                                          <p:val>
                                            <p:strVal val="#ppt_x"/>
                                          </p:val>
                                        </p:tav>
                                      </p:tavLst>
                                    </p:anim>
                                    <p:animEffect transition="in" filter="wipe(right)">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righ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p:tgtEl>
                                          <p:spTgt spid="21"/>
                                        </p:tgtEl>
                                        <p:attrNameLst>
                                          <p:attrName>ppt_x</p:attrName>
                                        </p:attrNameLst>
                                      </p:cBhvr>
                                      <p:tavLst>
                                        <p:tav tm="0">
                                          <p:val>
                                            <p:strVal val="#ppt_x-#ppt_w*1.125000"/>
                                          </p:val>
                                        </p:tav>
                                        <p:tav tm="100000">
                                          <p:val>
                                            <p:strVal val="#ppt_x"/>
                                          </p:val>
                                        </p:tav>
                                      </p:tavLst>
                                    </p:anim>
                                    <p:animEffect transition="in" filter="wipe(right)">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p:tgtEl>
                                          <p:spTgt spid="22"/>
                                        </p:tgtEl>
                                        <p:attrNameLst>
                                          <p:attrName>ppt_x</p:attrName>
                                        </p:attrNameLst>
                                      </p:cBhvr>
                                      <p:tavLst>
                                        <p:tav tm="0">
                                          <p:val>
                                            <p:strVal val="#ppt_x-#ppt_w*1.125000"/>
                                          </p:val>
                                        </p:tav>
                                        <p:tav tm="100000">
                                          <p:val>
                                            <p:strVal val="#ppt_x"/>
                                          </p:val>
                                        </p:tav>
                                      </p:tavLst>
                                    </p:anim>
                                    <p:animEffect transition="in" filter="wipe(right)">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8"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right)">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5" name="组合 14"/>
          <p:cNvGrpSpPr/>
          <p:nvPr/>
        </p:nvGrpSpPr>
        <p:grpSpPr>
          <a:xfrm>
            <a:off x="2259965" y="2077085"/>
            <a:ext cx="6287770" cy="1270635"/>
            <a:chOff x="3093" y="1742"/>
            <a:chExt cx="9902" cy="2001"/>
          </a:xfrm>
        </p:grpSpPr>
        <p:sp>
          <p:nvSpPr>
            <p:cNvPr id="14" name="圆角矩形标注 13"/>
            <p:cNvSpPr/>
            <p:nvPr/>
          </p:nvSpPr>
          <p:spPr>
            <a:xfrm>
              <a:off x="3093" y="1757"/>
              <a:ext cx="9902" cy="1987"/>
            </a:xfrm>
            <a:prstGeom prst="wedgeRoundRectCallout">
              <a:avLst>
                <a:gd name="adj1" fmla="val 55584"/>
                <a:gd name="adj2" fmla="val -17740"/>
                <a:gd name="adj3" fmla="val 16667"/>
              </a:avLst>
            </a:prstGeom>
            <a:solidFill>
              <a:srgbClr val="2FCCFF"/>
            </a:solidFill>
            <a:ln w="22225">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3226" y="1742"/>
              <a:ext cx="9408" cy="1888"/>
            </a:xfrm>
            <a:prstGeom prst="rect">
              <a:avLst/>
            </a:prstGeom>
            <a:noFill/>
          </p:spPr>
          <p:txBody>
            <a:bodyPr wrap="none" rtlCol="0">
              <a:spAutoFit/>
            </a:bodyPr>
            <a:p>
              <a:pPr>
                <a:lnSpc>
                  <a:spcPct val="150000"/>
                </a:lnSpc>
              </a:pPr>
              <a:r>
                <a:rPr lang="zh-CN" altLang="en-US" sz="2400"/>
                <a:t>如果要更清楚地了解各部分数量与总数之间</a:t>
              </a:r>
              <a:endParaRPr lang="zh-CN" altLang="en-US" sz="2400"/>
            </a:p>
            <a:p>
              <a:pPr>
                <a:lnSpc>
                  <a:spcPct val="150000"/>
                </a:lnSpc>
              </a:pPr>
              <a:r>
                <a:rPr lang="zh-CN" altLang="en-US" sz="2400"/>
                <a:t>的关系，我们还可以用一种统计图来表示。</a:t>
              </a:r>
              <a:endParaRPr lang="zh-CN" altLang="en-US" sz="2400"/>
            </a:p>
          </p:txBody>
        </p:sp>
      </p:grpSp>
      <p:pic>
        <p:nvPicPr>
          <p:cNvPr id="18" name="图片 17" descr="老师2"/>
          <p:cNvPicPr>
            <a:picLocks noChangeAspect="1"/>
          </p:cNvPicPr>
          <p:nvPr/>
        </p:nvPicPr>
        <p:blipFill>
          <a:blip r:embed="rId2"/>
          <a:stretch>
            <a:fillRect/>
          </a:stretch>
        </p:blipFill>
        <p:spPr>
          <a:xfrm>
            <a:off x="9119870" y="1679575"/>
            <a:ext cx="1993900" cy="1993900"/>
          </a:xfrm>
          <a:prstGeom prst="rect">
            <a:avLst/>
          </a:prstGeom>
        </p:spPr>
      </p:pic>
      <p:grpSp>
        <p:nvGrpSpPr>
          <p:cNvPr id="20" name="组合 19"/>
          <p:cNvGrpSpPr/>
          <p:nvPr/>
        </p:nvGrpSpPr>
        <p:grpSpPr>
          <a:xfrm>
            <a:off x="4430395" y="4222115"/>
            <a:ext cx="2429510" cy="915670"/>
            <a:chOff x="6977" y="6649"/>
            <a:chExt cx="3826" cy="1442"/>
          </a:xfrm>
        </p:grpSpPr>
        <p:grpSp>
          <p:nvGrpSpPr>
            <p:cNvPr id="21" name="组合 20"/>
            <p:cNvGrpSpPr/>
            <p:nvPr/>
          </p:nvGrpSpPr>
          <p:grpSpPr>
            <a:xfrm rot="0">
              <a:off x="6977" y="6649"/>
              <a:ext cx="3826" cy="1442"/>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7516" y="6978"/>
              <a:ext cx="26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扇形统计图</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2" name="文本框 21"/>
          <p:cNvSpPr txBox="1"/>
          <p:nvPr/>
        </p:nvSpPr>
        <p:spPr>
          <a:xfrm>
            <a:off x="2499360" y="945515"/>
            <a:ext cx="5847715" cy="460375"/>
          </a:xfrm>
          <a:prstGeom prst="rect">
            <a:avLst/>
          </a:prstGeom>
          <a:noFill/>
        </p:spPr>
        <p:txBody>
          <a:bodyPr wrap="none" rtlCol="0">
            <a:spAutoFit/>
          </a:bodyPr>
          <a:p>
            <a:pPr algn="l">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）班同学最喜欢体育活动项目统计图</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Group 31"/>
          <p:cNvGrpSpPr/>
          <p:nvPr/>
        </p:nvGrpSpPr>
        <p:grpSpPr>
          <a:xfrm rot="0">
            <a:off x="3683635" y="1483995"/>
            <a:ext cx="3636000" cy="3636000"/>
            <a:chOff x="3651" y="1661"/>
            <a:chExt cx="1859" cy="1880"/>
          </a:xfrm>
        </p:grpSpPr>
        <p:pic>
          <p:nvPicPr>
            <p:cNvPr id="42" name="Picture 25" descr="86"/>
            <p:cNvPicPr>
              <a:picLocks noChangeAspect="1"/>
            </p:cNvPicPr>
            <p:nvPr/>
          </p:nvPicPr>
          <p:blipFill>
            <a:blip r:embed="rId2"/>
            <a:stretch>
              <a:fillRect/>
            </a:stretch>
          </p:blipFill>
          <p:spPr>
            <a:xfrm>
              <a:off x="3651" y="1661"/>
              <a:ext cx="1859" cy="1880"/>
            </a:xfrm>
            <a:prstGeom prst="rect">
              <a:avLst/>
            </a:prstGeom>
            <a:noFill/>
            <a:ln w="9525">
              <a:noFill/>
            </a:ln>
          </p:spPr>
        </p:pic>
        <p:sp>
          <p:nvSpPr>
            <p:cNvPr id="43" name="Text Box 26"/>
            <p:cNvSpPr txBox="1"/>
            <p:nvPr/>
          </p:nvSpPr>
          <p:spPr>
            <a:xfrm>
              <a:off x="4622" y="2156"/>
              <a:ext cx="681" cy="424"/>
            </a:xfrm>
            <a:prstGeom prst="rect">
              <a:avLst/>
            </a:prstGeom>
            <a:noFill/>
            <a:ln w="12700">
              <a:noFill/>
            </a:ln>
          </p:spPr>
          <p:txBody>
            <a:bodyP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乒乓球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 Box 27"/>
            <p:cNvSpPr txBox="1"/>
            <p:nvPr/>
          </p:nvSpPr>
          <p:spPr>
            <a:xfrm>
              <a:off x="4630" y="2779"/>
              <a:ext cx="590" cy="424"/>
            </a:xfrm>
            <a:prstGeom prst="rect">
              <a:avLst/>
            </a:prstGeom>
            <a:noFill/>
            <a:ln w="12700">
              <a:noFill/>
            </a:ln>
          </p:spPr>
          <p:txBody>
            <a:bodyP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足球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ext Box 28"/>
            <p:cNvSpPr txBox="1"/>
            <p:nvPr/>
          </p:nvSpPr>
          <p:spPr>
            <a:xfrm>
              <a:off x="3915" y="1970"/>
              <a:ext cx="590" cy="424"/>
            </a:xfrm>
            <a:prstGeom prst="rect">
              <a:avLst/>
            </a:prstGeom>
            <a:noFill/>
            <a:ln w="12700">
              <a:noFill/>
            </a:ln>
          </p:spPr>
          <p:txBody>
            <a:bodyP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其他</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22.5%</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Text Box 29"/>
            <p:cNvSpPr txBox="1"/>
            <p:nvPr/>
          </p:nvSpPr>
          <p:spPr>
            <a:xfrm>
              <a:off x="3703" y="2556"/>
              <a:ext cx="590" cy="424"/>
            </a:xfrm>
            <a:prstGeom prst="rect">
              <a:avLst/>
            </a:prstGeom>
            <a:noFill/>
            <a:ln w="12700">
              <a:noFill/>
            </a:ln>
          </p:spPr>
          <p:txBody>
            <a:bodyP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踢毽</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Text Box 30"/>
            <p:cNvSpPr txBox="1"/>
            <p:nvPr/>
          </p:nvSpPr>
          <p:spPr>
            <a:xfrm>
              <a:off x="4062" y="2964"/>
              <a:ext cx="590" cy="424"/>
            </a:xfrm>
            <a:prstGeom prst="rect">
              <a:avLst/>
            </a:prstGeom>
            <a:noFill/>
            <a:ln w="12700">
              <a:noFill/>
            </a:ln>
          </p:spPr>
          <p:txBody>
            <a:bodyP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跳绳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12.5%</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0" name="文本框 49"/>
          <p:cNvSpPr txBox="1"/>
          <p:nvPr/>
        </p:nvSpPr>
        <p:spPr>
          <a:xfrm>
            <a:off x="2867025" y="5306695"/>
            <a:ext cx="5669280" cy="1014730"/>
          </a:xfrm>
          <a:prstGeom prst="rect">
            <a:avLst/>
          </a:prstGeom>
          <a:noFill/>
        </p:spPr>
        <p:txBody>
          <a:bodyPr wrap="none" rtlCol="0" anchor="t">
            <a:spAutoFit/>
          </a:bodyPr>
          <a:p>
            <a:pPr algn="ct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圆</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扇形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分别表示</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总体</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各个组成部分</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数据的统计图叫做扇形统计图。</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up)">
                                      <p:cBhvr>
                                        <p:cTn id="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rot="0">
            <a:off x="1656715" y="1132886"/>
            <a:ext cx="2859405" cy="684484"/>
            <a:chOff x="2933" y="2206"/>
            <a:chExt cx="7216" cy="2445"/>
          </a:xfrm>
        </p:grpSpPr>
        <p:sp>
          <p:nvSpPr>
            <p:cNvPr id="4" name="圆角矩形标注 3"/>
            <p:cNvSpPr/>
            <p:nvPr/>
          </p:nvSpPr>
          <p:spPr>
            <a:xfrm>
              <a:off x="2933" y="2461"/>
              <a:ext cx="7139" cy="2190"/>
            </a:xfrm>
            <a:prstGeom prst="wedgeRoundRectCallout">
              <a:avLst>
                <a:gd name="adj1" fmla="val -34283"/>
                <a:gd name="adj2" fmla="val 83881"/>
                <a:gd name="adj3" fmla="val 16667"/>
              </a:avLst>
            </a:prstGeom>
            <a:solidFill>
              <a:srgbClr val="FCAD36"/>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217" y="2206"/>
              <a:ext cx="6932" cy="2305"/>
            </a:xfrm>
            <a:prstGeom prst="rect">
              <a:avLst/>
            </a:prstGeom>
            <a:noFill/>
          </p:spPr>
          <p:txBody>
            <a:bodyPr wrap="square" rtlCol="0" anchor="t">
              <a:spAutoFit/>
            </a:bodyPr>
            <a:p>
              <a:pPr algn="l" eaLnBrk="1" latinLnBrk="1" hangingPunct="1">
                <a:lnSpc>
                  <a:spcPct val="150000"/>
                </a:lnSpc>
                <a:buFont typeface="Arial" panose="020B0604020202020204" pitchFamily="34" charset="0"/>
                <a:buNone/>
              </a:pPr>
              <a:r>
                <a:rPr lang="zh-CN" altLang="en-US" sz="2400" dirty="0">
                  <a:latin typeface="+mn-ea"/>
                  <a:sym typeface="+mn-ea"/>
                </a:rPr>
                <a:t>整个圆表示什么？</a:t>
              </a:r>
              <a:endParaRPr lang="zh-CN" altLang="en-US" sz="2400" dirty="0">
                <a:solidFill>
                  <a:schemeClr val="tx1"/>
                </a:solidFill>
                <a:latin typeface="+mn-ea"/>
                <a:sym typeface="+mn-ea"/>
              </a:endParaRPr>
            </a:p>
          </p:txBody>
        </p:sp>
      </p:grpSp>
      <p:grpSp>
        <p:nvGrpSpPr>
          <p:cNvPr id="6" name="组合 5"/>
          <p:cNvGrpSpPr/>
          <p:nvPr/>
        </p:nvGrpSpPr>
        <p:grpSpPr>
          <a:xfrm rot="0">
            <a:off x="5574665" y="1127296"/>
            <a:ext cx="4890135" cy="690074"/>
            <a:chOff x="2933" y="2321"/>
            <a:chExt cx="7701" cy="1308"/>
          </a:xfrm>
        </p:grpSpPr>
        <p:sp>
          <p:nvSpPr>
            <p:cNvPr id="7" name="圆角矩形标注 6"/>
            <p:cNvSpPr/>
            <p:nvPr/>
          </p:nvSpPr>
          <p:spPr>
            <a:xfrm>
              <a:off x="2933" y="2461"/>
              <a:ext cx="7701" cy="1168"/>
            </a:xfrm>
            <a:prstGeom prst="wedgeRoundRectCallout">
              <a:avLst>
                <a:gd name="adj1" fmla="val 32781"/>
                <a:gd name="adj2" fmla="val 86788"/>
                <a:gd name="adj3" fmla="val 16667"/>
              </a:avLst>
            </a:prstGeom>
            <a:solidFill>
              <a:srgbClr val="93E312"/>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139" y="2321"/>
              <a:ext cx="7289" cy="1223"/>
            </a:xfrm>
            <a:prstGeom prst="rect">
              <a:avLst/>
            </a:prstGeom>
            <a:noFill/>
          </p:spPr>
          <p:txBody>
            <a:bodyPr wrap="square" rtlCol="0" anchor="t">
              <a:spAutoFit/>
            </a:bodyPr>
            <a:p>
              <a:pPr algn="l" eaLnBrk="1" latinLnBrk="1" hangingPunct="1">
                <a:lnSpc>
                  <a:spcPct val="15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整个圆表示六（</a:t>
              </a:r>
              <a:r>
                <a:rPr lang="en-US" altLang="zh-CN" sz="2400" dirty="0">
                  <a:solidFill>
                    <a:schemeClr val="tx1"/>
                  </a:solidFill>
                  <a:latin typeface="微软雅黑" panose="020B0503020204020204" pitchFamily="34" charset="-122"/>
                  <a:ea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sym typeface="+mn-ea"/>
                </a:rPr>
                <a:t>）班同学的人数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4" name="组合 13"/>
          <p:cNvGrpSpPr/>
          <p:nvPr/>
        </p:nvGrpSpPr>
        <p:grpSpPr>
          <a:xfrm rot="0">
            <a:off x="911860" y="2721106"/>
            <a:ext cx="4478020" cy="658999"/>
            <a:chOff x="2933" y="2156"/>
            <a:chExt cx="7139" cy="2495"/>
          </a:xfrm>
        </p:grpSpPr>
        <p:sp>
          <p:nvSpPr>
            <p:cNvPr id="15" name="圆角矩形标注 14"/>
            <p:cNvSpPr/>
            <p:nvPr/>
          </p:nvSpPr>
          <p:spPr>
            <a:xfrm>
              <a:off x="2933" y="2461"/>
              <a:ext cx="7139" cy="2190"/>
            </a:xfrm>
            <a:prstGeom prst="wedgeRoundRectCallout">
              <a:avLst>
                <a:gd name="adj1" fmla="val -34283"/>
                <a:gd name="adj2" fmla="val 83881"/>
                <a:gd name="adj3" fmla="val 16667"/>
              </a:avLst>
            </a:prstGeom>
            <a:solidFill>
              <a:srgbClr val="FCAD36"/>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3009" y="2156"/>
              <a:ext cx="6932" cy="2443"/>
            </a:xfrm>
            <a:prstGeom prst="rect">
              <a:avLst/>
            </a:prstGeom>
            <a:noFill/>
          </p:spPr>
          <p:txBody>
            <a:bodyPr wrap="square" rtlCol="0" anchor="t">
              <a:spAutoFit/>
            </a:bodyPr>
            <a:p>
              <a:pPr algn="l" eaLnBrk="1" latinLnBrk="1" hangingPunct="1">
                <a:lnSpc>
                  <a:spcPct val="150000"/>
                </a:lnSpc>
                <a:buFont typeface="Arial" panose="020B0604020202020204" pitchFamily="34" charset="0"/>
                <a:buNone/>
              </a:pPr>
              <a:r>
                <a:rPr lang="zh-CN" altLang="en-US" sz="2400" dirty="0">
                  <a:solidFill>
                    <a:schemeClr val="tx1"/>
                  </a:solidFill>
                  <a:latin typeface="+mn-ea"/>
                  <a:sym typeface="+mn-ea"/>
                </a:rPr>
                <a:t>各个扇形的大小与什么有关系？</a:t>
              </a:r>
              <a:endParaRPr lang="zh-CN" altLang="en-US" sz="2400" dirty="0">
                <a:solidFill>
                  <a:schemeClr val="tx1"/>
                </a:solidFill>
                <a:latin typeface="+mn-ea"/>
                <a:sym typeface="+mn-ea"/>
              </a:endParaRPr>
            </a:p>
          </p:txBody>
        </p:sp>
      </p:grpSp>
      <p:grpSp>
        <p:nvGrpSpPr>
          <p:cNvPr id="17" name="组合 16"/>
          <p:cNvGrpSpPr/>
          <p:nvPr/>
        </p:nvGrpSpPr>
        <p:grpSpPr>
          <a:xfrm rot="0">
            <a:off x="5648960" y="2415182"/>
            <a:ext cx="5365750" cy="1272898"/>
            <a:chOff x="2933" y="2384"/>
            <a:chExt cx="8450" cy="1245"/>
          </a:xfrm>
        </p:grpSpPr>
        <p:sp>
          <p:nvSpPr>
            <p:cNvPr id="18" name="圆角矩形标注 17"/>
            <p:cNvSpPr/>
            <p:nvPr/>
          </p:nvSpPr>
          <p:spPr>
            <a:xfrm>
              <a:off x="2933" y="2461"/>
              <a:ext cx="8318" cy="1168"/>
            </a:xfrm>
            <a:prstGeom prst="wedgeRoundRectCallout">
              <a:avLst>
                <a:gd name="adj1" fmla="val 31245"/>
                <a:gd name="adj2" fmla="val 77278"/>
                <a:gd name="adj3" fmla="val 16667"/>
              </a:avLst>
            </a:prstGeom>
            <a:solidFill>
              <a:srgbClr val="93E312"/>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059" y="2384"/>
              <a:ext cx="8324" cy="1173"/>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各个扇形的大小与班中喜欢某项运动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的人数占全班人数的百分之几有关系。 </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0" name="组合 19"/>
          <p:cNvGrpSpPr/>
          <p:nvPr/>
        </p:nvGrpSpPr>
        <p:grpSpPr>
          <a:xfrm rot="0">
            <a:off x="1441450" y="4638806"/>
            <a:ext cx="4395849" cy="658999"/>
            <a:chOff x="2933" y="2156"/>
            <a:chExt cx="7008" cy="2495"/>
          </a:xfrm>
        </p:grpSpPr>
        <p:sp>
          <p:nvSpPr>
            <p:cNvPr id="21" name="圆角矩形标注 20"/>
            <p:cNvSpPr/>
            <p:nvPr/>
          </p:nvSpPr>
          <p:spPr>
            <a:xfrm>
              <a:off x="2933" y="2461"/>
              <a:ext cx="5451" cy="2190"/>
            </a:xfrm>
            <a:prstGeom prst="wedgeRoundRectCallout">
              <a:avLst>
                <a:gd name="adj1" fmla="val -34283"/>
                <a:gd name="adj2" fmla="val 83881"/>
                <a:gd name="adj3" fmla="val 16667"/>
              </a:avLst>
            </a:prstGeom>
            <a:solidFill>
              <a:srgbClr val="FCAD36"/>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3009" y="2156"/>
              <a:ext cx="6932" cy="2443"/>
            </a:xfrm>
            <a:prstGeom prst="rect">
              <a:avLst/>
            </a:prstGeom>
            <a:noFill/>
          </p:spPr>
          <p:txBody>
            <a:bodyPr wrap="square" rtlCol="0" anchor="t">
              <a:spAutoFit/>
            </a:bodyPr>
            <a:p>
              <a:pPr algn="l" eaLnBrk="1" latinLnBrk="1" hangingPunct="1">
                <a:lnSpc>
                  <a:spcPct val="150000"/>
                </a:lnSpc>
                <a:buFont typeface="Arial" panose="020B0604020202020204" pitchFamily="34" charset="0"/>
                <a:buNone/>
              </a:pPr>
              <a:r>
                <a:rPr lang="zh-CN" altLang="en-US" sz="2400" dirty="0">
                  <a:solidFill>
                    <a:schemeClr val="tx1"/>
                  </a:solidFill>
                  <a:latin typeface="+mn-ea"/>
                  <a:sym typeface="+mn-ea"/>
                </a:rPr>
                <a:t>扇形统计图有什么好处</a:t>
              </a:r>
              <a:endParaRPr lang="zh-CN" altLang="en-US" sz="2400" dirty="0">
                <a:solidFill>
                  <a:schemeClr val="tx1"/>
                </a:solidFill>
                <a:latin typeface="+mn-ea"/>
                <a:sym typeface="+mn-ea"/>
              </a:endParaRPr>
            </a:p>
          </p:txBody>
        </p:sp>
      </p:grpSp>
      <p:grpSp>
        <p:nvGrpSpPr>
          <p:cNvPr id="23" name="组合 22"/>
          <p:cNvGrpSpPr/>
          <p:nvPr/>
        </p:nvGrpSpPr>
        <p:grpSpPr>
          <a:xfrm rot="0">
            <a:off x="6000750" y="4285892"/>
            <a:ext cx="5365750" cy="1272898"/>
            <a:chOff x="2933" y="2384"/>
            <a:chExt cx="8450" cy="1245"/>
          </a:xfrm>
        </p:grpSpPr>
        <p:sp>
          <p:nvSpPr>
            <p:cNvPr id="24" name="圆角矩形标注 23"/>
            <p:cNvSpPr/>
            <p:nvPr/>
          </p:nvSpPr>
          <p:spPr>
            <a:xfrm>
              <a:off x="2933" y="2461"/>
              <a:ext cx="7468" cy="1168"/>
            </a:xfrm>
            <a:prstGeom prst="wedgeRoundRectCallout">
              <a:avLst>
                <a:gd name="adj1" fmla="val 31245"/>
                <a:gd name="adj2" fmla="val 77278"/>
                <a:gd name="adj3" fmla="val 16667"/>
              </a:avLst>
            </a:prstGeom>
            <a:solidFill>
              <a:srgbClr val="93E312"/>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3059" y="2384"/>
              <a:ext cx="8324" cy="1173"/>
            </a:xfrm>
            <a:prstGeom prst="rect">
              <a:avLst/>
            </a:prstGeom>
            <a:noFill/>
          </p:spPr>
          <p:txBody>
            <a:bodyPr wrap="square" rtlCol="0" anchor="t">
              <a:spAutoFit/>
            </a:bodyPr>
            <a:p>
              <a:pPr>
                <a:lnSpc>
                  <a:spcPct val="150000"/>
                </a:lnSpc>
              </a:pPr>
              <a:r>
                <a:rPr lang="zh-CN" altLang="en-US" sz="2400" dirty="0">
                  <a:latin typeface="+mn-ea"/>
                  <a:sym typeface="+mn-ea"/>
                </a:rPr>
                <a:t>可以清楚地反映出喜欢每种运动</a:t>
              </a:r>
              <a:endParaRPr lang="zh-CN" altLang="en-US" sz="2400" dirty="0">
                <a:solidFill>
                  <a:schemeClr val="tx1"/>
                </a:solidFill>
                <a:latin typeface="+mn-ea"/>
                <a:sym typeface="+mn-ea"/>
              </a:endParaRPr>
            </a:p>
            <a:p>
              <a:pPr>
                <a:lnSpc>
                  <a:spcPct val="150000"/>
                </a:lnSpc>
              </a:pPr>
              <a:r>
                <a:rPr lang="zh-CN" altLang="en-US" sz="2400" dirty="0">
                  <a:latin typeface="+mn-ea"/>
                  <a:sym typeface="+mn-ea"/>
                </a:rPr>
                <a:t>项目的人数占总人数的百分之几。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up)">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up)">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171065" y="2256155"/>
            <a:ext cx="7850505" cy="3084195"/>
            <a:chOff x="2693" y="3660"/>
            <a:chExt cx="12363" cy="4857"/>
          </a:xfrm>
        </p:grpSpPr>
        <p:sp>
          <p:nvSpPr>
            <p:cNvPr id="13" name="矩形 12"/>
            <p:cNvSpPr/>
            <p:nvPr/>
          </p:nvSpPr>
          <p:spPr>
            <a:xfrm>
              <a:off x="2693" y="3660"/>
              <a:ext cx="11918" cy="4857"/>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387" name="矩形 1"/>
            <p:cNvSpPr/>
            <p:nvPr/>
          </p:nvSpPr>
          <p:spPr>
            <a:xfrm>
              <a:off x="3356" y="4165"/>
              <a:ext cx="11700" cy="3633"/>
            </a:xfrm>
            <a:prstGeom prst="rect">
              <a:avLst/>
            </a:prstGeom>
            <a:noFill/>
            <a:ln w="9525">
              <a:noFill/>
            </a:ln>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）我们学过</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统计图可以清楚地看出数量的多少；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统计图不仅可以看出数量的多少，</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还可以看出数量增减变化的情况。</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矩形 6"/>
          <p:cNvSpPr/>
          <p:nvPr/>
        </p:nvSpPr>
        <p:spPr>
          <a:xfrm>
            <a:off x="4793827" y="2712932"/>
            <a:ext cx="792480" cy="460375"/>
          </a:xfrm>
          <a:prstGeom prst="rect">
            <a:avLst/>
          </a:prstGeom>
          <a:noFill/>
          <a:ln w="9525">
            <a:noFill/>
          </a:ln>
        </p:spPr>
        <p:txBody>
          <a:bodyPr wrap="none">
            <a:spAutoFit/>
          </a:bodyPr>
          <a:p>
            <a:r>
              <a:rPr lang="zh-CN" altLang="zh-CN" sz="2400" dirty="0">
                <a:solidFill>
                  <a:srgbClr val="FF0000"/>
                </a:solidFill>
                <a:latin typeface="微软雅黑" panose="020B0503020204020204" pitchFamily="34" charset="-122"/>
                <a:ea typeface="微软雅黑" panose="020B0503020204020204" pitchFamily="34" charset="-122"/>
              </a:rPr>
              <a:t>条形</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7071783" y="2712932"/>
            <a:ext cx="792480" cy="460375"/>
          </a:xfrm>
          <a:prstGeom prst="rect">
            <a:avLst/>
          </a:prstGeom>
          <a:noFill/>
          <a:ln w="9525">
            <a:noFill/>
          </a:ln>
        </p:spPr>
        <p:txBody>
          <a:bodyPr wrap="none">
            <a:spAutoFit/>
          </a:bodyPr>
          <a:p>
            <a:r>
              <a:rPr lang="zh-CN" altLang="zh-CN" sz="2400" dirty="0">
                <a:solidFill>
                  <a:srgbClr val="FF0000"/>
                </a:solidFill>
                <a:latin typeface="微软雅黑" panose="020B0503020204020204" pitchFamily="34" charset="-122"/>
                <a:ea typeface="微软雅黑" panose="020B0503020204020204" pitchFamily="34" charset="-122"/>
              </a:rPr>
              <a:t>折线</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3580765" y="3283586"/>
            <a:ext cx="792480" cy="460375"/>
          </a:xfrm>
          <a:prstGeom prst="rect">
            <a:avLst/>
          </a:prstGeom>
          <a:noFill/>
          <a:ln w="9525">
            <a:noFill/>
          </a:ln>
        </p:spPr>
        <p:txBody>
          <a:bodyPr wrap="none">
            <a:spAutoFit/>
          </a:bodyPr>
          <a:p>
            <a:r>
              <a:rPr lang="zh-CN" altLang="zh-CN" sz="2400" dirty="0">
                <a:solidFill>
                  <a:srgbClr val="FF0000"/>
                </a:solidFill>
                <a:latin typeface="微软雅黑" panose="020B0503020204020204" pitchFamily="34" charset="-122"/>
                <a:ea typeface="微软雅黑" panose="020B0503020204020204" pitchFamily="34" charset="-122"/>
              </a:rPr>
              <a:t>条形</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3580765" y="3829262"/>
            <a:ext cx="792480" cy="460375"/>
          </a:xfrm>
          <a:prstGeom prst="rect">
            <a:avLst/>
          </a:prstGeom>
          <a:noFill/>
          <a:ln w="9525">
            <a:noFill/>
          </a:ln>
        </p:spPr>
        <p:txBody>
          <a:bodyPr wrap="none">
            <a:spAutoFit/>
          </a:bodyPr>
          <a:p>
            <a:r>
              <a:rPr lang="zh-CN" altLang="zh-CN" sz="2400" dirty="0">
                <a:solidFill>
                  <a:srgbClr val="FF0000"/>
                </a:solidFill>
                <a:latin typeface="微软雅黑" panose="020B0503020204020204" pitchFamily="34" charset="-122"/>
                <a:ea typeface="微软雅黑" panose="020B0503020204020204" pitchFamily="34" charset="-122"/>
              </a:rPr>
              <a:t>折线</a:t>
            </a:r>
            <a:endParaRPr lang="zh-CN" altLang="zh-CN" sz="2400" dirty="0">
              <a:solidFill>
                <a:srgbClr val="FF000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047365" y="760730"/>
            <a:ext cx="2429510" cy="915670"/>
            <a:chOff x="4799" y="1198"/>
            <a:chExt cx="3826" cy="1442"/>
          </a:xfrm>
        </p:grpSpPr>
        <p:grpSp>
          <p:nvGrpSpPr>
            <p:cNvPr id="21" name="组合 20"/>
            <p:cNvGrpSpPr/>
            <p:nvPr/>
          </p:nvGrpSpPr>
          <p:grpSpPr>
            <a:xfrm rot="0">
              <a:off x="4799" y="1198"/>
              <a:ext cx="3826" cy="1442"/>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5591" y="1542"/>
              <a:ext cx="1958" cy="72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填</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空</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5" name="文本框 1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12291" name="TextBox 3"/>
          <p:cNvSpPr txBox="1">
            <a:spLocks noChangeArrowheads="1"/>
          </p:cNvSpPr>
          <p:nvPr/>
        </p:nvSpPr>
        <p:spPr bwMode="auto">
          <a:xfrm>
            <a:off x="2290573" y="961078"/>
            <a:ext cx="6305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rPr>
              <a:t>李明每天的作息时间安排如下图。</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2292" name="TextBox 13"/>
          <p:cNvSpPr txBox="1">
            <a:spLocks noChangeArrowheads="1"/>
          </p:cNvSpPr>
          <p:nvPr/>
        </p:nvSpPr>
        <p:spPr bwMode="auto">
          <a:xfrm>
            <a:off x="2462431" y="4224882"/>
            <a:ext cx="7559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r>
              <a:rPr lang="zh-CN" altLang="en-US" sz="2400" b="0" dirty="0">
                <a:solidFill>
                  <a:schemeClr val="tx1"/>
                </a:solidFill>
                <a:latin typeface="微软雅黑" panose="020B0503020204020204" pitchFamily="34" charset="-122"/>
                <a:ea typeface="微软雅黑" panose="020B0503020204020204" pitchFamily="34" charset="-122"/>
              </a:rPr>
              <a:t>李明每天花多少小时做作业？你还能得到哪些信息？</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2293" name="TextBox 13"/>
          <p:cNvSpPr txBox="1">
            <a:spLocks noChangeArrowheads="1"/>
          </p:cNvSpPr>
          <p:nvPr/>
        </p:nvSpPr>
        <p:spPr bwMode="auto">
          <a:xfrm>
            <a:off x="2462530" y="4671695"/>
            <a:ext cx="520446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答：李明每天花</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1.92</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小时做作业；</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花</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4.08</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小时上课；</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花</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3.12</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小时活动；</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296" name="Picture 8" descr="9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3992" y="1571359"/>
            <a:ext cx="4387202" cy="265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 calcmode="lin" valueType="num">
                                      <p:cBhvr additive="base">
                                        <p:cTn id="7" dur="500"/>
                                        <p:tgtEl>
                                          <p:spTgt spid="1229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229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293">
                                            <p:txEl>
                                              <p:pRg st="1" end="1"/>
                                            </p:txEl>
                                          </p:spTgt>
                                        </p:tgtEl>
                                        <p:attrNameLst>
                                          <p:attrName>style.visibility</p:attrName>
                                        </p:attrNameLst>
                                      </p:cBhvr>
                                      <p:to>
                                        <p:strVal val="visible"/>
                                      </p:to>
                                    </p:set>
                                    <p:anim calcmode="lin" valueType="num">
                                      <p:cBhvr additive="base">
                                        <p:cTn id="13" dur="500"/>
                                        <p:tgtEl>
                                          <p:spTgt spid="1229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229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293">
                                            <p:txEl>
                                              <p:pRg st="2" end="2"/>
                                            </p:txEl>
                                          </p:spTgt>
                                        </p:tgtEl>
                                        <p:attrNameLst>
                                          <p:attrName>style.visibility</p:attrName>
                                        </p:attrNameLst>
                                      </p:cBhvr>
                                      <p:to>
                                        <p:strVal val="visible"/>
                                      </p:to>
                                    </p:set>
                                    <p:anim calcmode="lin" valueType="num">
                                      <p:cBhvr additive="base">
                                        <p:cTn id="19" dur="500"/>
                                        <p:tgtEl>
                                          <p:spTgt spid="1229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22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10800,&quot;width&quot;:10800}"/>
</p:tagLst>
</file>

<file path=ppt/tags/tag2.xml><?xml version="1.0" encoding="utf-8"?>
<p:tagLst xmlns:p="http://schemas.openxmlformats.org/presentationml/2006/main">
  <p:tag name="KSO_WM_UNIT_TABLE_BEAUTIFY" val="smartTable{05472eaa-a719-4224-9f82-d82559a3c748}"/>
  <p:tag name="TABLE_ENDDRAG_ORIGIN_RECT" val="599*100"/>
  <p:tag name="TABLE_ENDDRAG_RECT" val="216*202*599*100"/>
</p:tagLst>
</file>

<file path=ppt/tags/tag3.xml><?xml version="1.0" encoding="utf-8"?>
<p:tagLst xmlns:p="http://schemas.openxmlformats.org/presentationml/2006/main">
  <p:tag name="KSO_WM_UNIT_TABLE_BEAUTIFY" val="smartTable{05472eaa-a719-4224-9f82-d82559a3c748}"/>
  <p:tag name="TABLE_ENDDRAG_ORIGIN_RECT" val="599*100"/>
  <p:tag name="TABLE_ENDDRAG_RECT" val="216*202*599*100"/>
</p:tagLst>
</file>

<file path=ppt/tags/tag4.xml><?xml version="1.0" encoding="utf-8"?>
<p:tagLst xmlns:p="http://schemas.openxmlformats.org/presentationml/2006/main">
  <p:tag name="KSO_WM_UNIT_TABLE_BEAUTIFY" val="smartTable{6c42135b-a035-4eb1-bb11-c902d748c9b6}"/>
  <p:tag name="TABLE_ENDDRAG_ORIGIN_RECT" val="599*100"/>
  <p:tag name="TABLE_ENDDRAG_RECT" val="216*202*599*100"/>
</p:tagLst>
</file>

<file path=ppt/tags/tag5.xml><?xml version="1.0" encoding="utf-8"?>
<p:tagLst xmlns:p="http://schemas.openxmlformats.org/presentationml/2006/main">
  <p:tag name="COMMONDATA" val="eyJoZGlkIjoiODk2ZTI4OGQ0YWZkMmJiNWFiMGZmNTZkMGFhY2E4NGQifQ=="/>
  <p:tag name="KSO_WPP_MARK_KEY" val="ea383553-8477-410b-ab0a-94b21a988890"/>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1275</Words>
  <Application>WPS 演示</Application>
  <PresentationFormat>宽屏</PresentationFormat>
  <Paragraphs>234</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Times New Roman</vt:lpstr>
      <vt:lpstr>楷体_GB2312</vt:lpstr>
      <vt:lpstr>新宋体</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14902A077A5D49D08B5E4D5F85985A44</vt:lpwstr>
  </property>
</Properties>
</file>