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8" r:id="rId5"/>
    <p:sldId id="273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70" r:id="rId16"/>
    <p:sldId id="259" r:id="rId17"/>
    <p:sldId id="267" r:id="rId18"/>
    <p:sldId id="287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0000FF"/>
    <a:srgbClr val="FFFF66"/>
    <a:srgbClr val="CCFF66"/>
    <a:srgbClr val="00FFFF"/>
    <a:srgbClr val="9933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4036" name="日期占位符 440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37" name="页脚占位符 440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38" name="灯片编号占位符 440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60" name="矩形 2059"/>
          <p:cNvSpPr/>
          <p:nvPr/>
        </p:nvSpPr>
        <p:spPr>
          <a:xfrm>
            <a:off x="0" y="1217613"/>
            <a:ext cx="8675688" cy="1858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sz="60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    </a:t>
            </a:r>
            <a:r>
              <a:rPr lang="en-US" altLang="zh-CN" sz="7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Lesson 8</a:t>
            </a:r>
            <a:r>
              <a:rPr lang="en-US" altLang="zh-CN" sz="7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7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44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Li Ming Meets Jenny’s Class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圆角矩形标注 52226"/>
          <p:cNvSpPr/>
          <p:nvPr/>
        </p:nvSpPr>
        <p:spPr>
          <a:xfrm>
            <a:off x="3059113" y="333375"/>
            <a:ext cx="3313112" cy="1511300"/>
          </a:xfrm>
          <a:prstGeom prst="wedgeRoundRectCallout">
            <a:avLst>
              <a:gd name="adj1" fmla="val -64375"/>
              <a:gd name="adj2" fmla="val 80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Do you like Canada?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2228" name="圆角矩形标注 52227"/>
          <p:cNvSpPr/>
          <p:nvPr/>
        </p:nvSpPr>
        <p:spPr>
          <a:xfrm>
            <a:off x="3132138" y="4221163"/>
            <a:ext cx="4464050" cy="2160587"/>
          </a:xfrm>
          <a:prstGeom prst="wedgeRoundRectCallout">
            <a:avLst>
              <a:gd name="adj1" fmla="val 47083"/>
              <a:gd name="adj2" fmla="val -756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Yes, it’s great, but sometimes I miss China.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52229" name="图片 52228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31912" y="1916113"/>
            <a:ext cx="6551612" cy="4033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nimBg="1"/>
      <p:bldP spid="522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圆角矩形标注 53250"/>
          <p:cNvSpPr/>
          <p:nvPr/>
        </p:nvSpPr>
        <p:spPr>
          <a:xfrm>
            <a:off x="1692275" y="188913"/>
            <a:ext cx="6911975" cy="2087562"/>
          </a:xfrm>
          <a:prstGeom prst="wedgeRoundRectCallout">
            <a:avLst>
              <a:gd name="adj1" fmla="val -46255"/>
              <a:gd name="adj2" fmla="val 7615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You speak good English! Does everyone in your family speak English?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3252" name="圆角矩形标注 53251"/>
          <p:cNvSpPr/>
          <p:nvPr/>
        </p:nvSpPr>
        <p:spPr>
          <a:xfrm>
            <a:off x="2771775" y="4797425"/>
            <a:ext cx="4824413" cy="1511300"/>
          </a:xfrm>
          <a:prstGeom prst="wedgeRoundRectCallout">
            <a:avLst>
              <a:gd name="adj1" fmla="val 37528"/>
              <a:gd name="adj2" fmla="val -123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No, we speak Chinese at home!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53253" name="图片 53252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08175" y="2205038"/>
            <a:ext cx="6551613" cy="4033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638" y="188913"/>
            <a:ext cx="4570412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圆角矩形标注 54276"/>
          <p:cNvSpPr/>
          <p:nvPr/>
        </p:nvSpPr>
        <p:spPr>
          <a:xfrm>
            <a:off x="755650" y="260350"/>
            <a:ext cx="4464050" cy="1412875"/>
          </a:xfrm>
          <a:prstGeom prst="wedgeRoundRectCallout">
            <a:avLst>
              <a:gd name="adj1" fmla="val -50926"/>
              <a:gd name="adj2" fmla="val 82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How old are you, Li Ming?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4278" name="圆角矩形标注 54277"/>
          <p:cNvSpPr/>
          <p:nvPr/>
        </p:nvSpPr>
        <p:spPr>
          <a:xfrm>
            <a:off x="3924300" y="2492375"/>
            <a:ext cx="3095625" cy="1368425"/>
          </a:xfrm>
          <a:prstGeom prst="wedgeRoundRectCallout">
            <a:avLst>
              <a:gd name="adj1" fmla="val 68204"/>
              <a:gd name="adj2" fmla="val -2343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I’m twelve years old.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4279" name="圆角矩形标注 54278"/>
          <p:cNvSpPr/>
          <p:nvPr/>
        </p:nvSpPr>
        <p:spPr>
          <a:xfrm>
            <a:off x="2700338" y="4724400"/>
            <a:ext cx="4103687" cy="1512888"/>
          </a:xfrm>
          <a:prstGeom prst="wedgeRoundRectCallout">
            <a:avLst>
              <a:gd name="adj1" fmla="val -69343"/>
              <a:gd name="adj2" fmla="val -913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I’m the same!</a:t>
            </a:r>
            <a:endParaRPr lang="en-US" altLang="zh-CN" sz="4400" b="1">
              <a:latin typeface="Times New Roman" panose="02020603050405020304" pitchFamily="18" charset="0"/>
            </a:endParaRPr>
          </a:p>
          <a:p>
            <a:r>
              <a:rPr lang="en-US" altLang="zh-CN" sz="4400" b="1">
                <a:latin typeface="Times New Roman" panose="02020603050405020304" pitchFamily="18" charset="0"/>
              </a:rPr>
              <a:t>I’m twelve, too.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54280" name="图片 54279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476375" y="3473450"/>
            <a:ext cx="5903913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1" name="图片 54280" descr="图片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9275"/>
            <a:ext cx="4835525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 animBg="1"/>
      <p:bldP spid="542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323850" y="908050"/>
            <a:ext cx="7993063" cy="4525963"/>
          </a:xfrm>
        </p:spPr>
        <p:txBody>
          <a:bodyPr/>
          <a:p>
            <a:pPr>
              <a:buNone/>
            </a:pPr>
            <a:r>
              <a:rPr lang="zh-CN" altLang="en-US" sz="8000" b="1" dirty="0">
                <a:ea typeface="楷体" panose="02010609060101010101" pitchFamily="49" charset="-122"/>
              </a:rPr>
              <a:t>想一想，回答课文中的问题</a:t>
            </a:r>
            <a:endParaRPr lang="zh-CN" altLang="en-US" sz="80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8" name="矩形 5127"/>
          <p:cNvSpPr/>
          <p:nvPr/>
        </p:nvSpPr>
        <p:spPr>
          <a:xfrm>
            <a:off x="0" y="-1587"/>
            <a:ext cx="9144000" cy="6434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1.Where are you from?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2.What’s the name of your city?  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3.Is Shijiazhuang far from Beijing?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4.Do you live in a house?    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5.When did you come to Canada?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6.How old are you?   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  <a:t>7.Does everyone in your family speak English?</a:t>
            </a:r>
            <a:b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   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p>
            <a:pPr algn="ctr">
              <a:buNone/>
            </a:pPr>
            <a:r>
              <a:rPr lang="en-US" altLang="zh-CN" sz="9600" b="1">
                <a:solidFill>
                  <a:srgbClr val="FF00FF"/>
                </a:solidFill>
              </a:rPr>
              <a:t>Thank you !</a:t>
            </a:r>
            <a:endParaRPr lang="en-US" altLang="zh-CN" sz="9600" b="1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）复习学过的重点句型：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How are you ? How old are you ? Where do you live ? Nice to meet you! What’s your name ?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能根据具体的情况，进行问答。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）能运用学过的重点句型，谈论自己的年龄、姓名、兴趣爱好等方面的话题。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323850" y="2276475"/>
            <a:ext cx="8540750" cy="3302000"/>
          </a:xfrm>
        </p:spPr>
        <p:txBody>
          <a:bodyPr/>
          <a:p>
            <a:pPr algn="ctr">
              <a:buNone/>
            </a:pPr>
            <a:r>
              <a:rPr lang="en-US" altLang="zh-CN" sz="8000" b="1">
                <a:solidFill>
                  <a:schemeClr val="hlink"/>
                </a:solidFill>
                <a:latin typeface="Times New Roman" panose="02020603050405020304" pitchFamily="18" charset="0"/>
              </a:rPr>
              <a:t>Nice to </a:t>
            </a:r>
            <a:endParaRPr lang="en-US" altLang="zh-CN" sz="8000" b="1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altLang="zh-CN" sz="8000" b="1">
                <a:solidFill>
                  <a:schemeClr val="hlink"/>
                </a:solidFill>
                <a:latin typeface="Times New Roman" panose="02020603050405020304" pitchFamily="18" charset="0"/>
              </a:rPr>
              <a:t>meet you!</a:t>
            </a:r>
            <a:endParaRPr lang="en-US" altLang="zh-CN" sz="80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6" name="图片 46085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46086" descr="Jenny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765175"/>
            <a:ext cx="6696075" cy="3678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0" name="圆角矩形标注 46089"/>
          <p:cNvSpPr/>
          <p:nvPr/>
        </p:nvSpPr>
        <p:spPr>
          <a:xfrm>
            <a:off x="323850" y="620713"/>
            <a:ext cx="4824413" cy="1439862"/>
          </a:xfrm>
          <a:prstGeom prst="wedgeRoundRectCallout">
            <a:avLst>
              <a:gd name="adj1" fmla="val 66125"/>
              <a:gd name="adj2" fmla="val 920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000" b="1">
                <a:latin typeface="Times New Roman" panose="02020603050405020304" pitchFamily="18" charset="0"/>
              </a:rPr>
              <a:t>Mr. Wood, this is my friend Li Ming. 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46092" name="圆角矩形标注 46091"/>
          <p:cNvSpPr/>
          <p:nvPr/>
        </p:nvSpPr>
        <p:spPr>
          <a:xfrm>
            <a:off x="3132138" y="5157788"/>
            <a:ext cx="4464050" cy="1368425"/>
          </a:xfrm>
          <a:prstGeom prst="wedgeRoundRectCallout">
            <a:avLst>
              <a:gd name="adj1" fmla="val 49042"/>
              <a:gd name="adj2" fmla="val -13155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Nice to meet you, Mr. Wood!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46094" name="图片 46093" descr="图片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2205038"/>
            <a:ext cx="483552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1" name="圆角矩形标注 46090"/>
          <p:cNvSpPr/>
          <p:nvPr/>
        </p:nvSpPr>
        <p:spPr>
          <a:xfrm>
            <a:off x="2195513" y="3213100"/>
            <a:ext cx="4464050" cy="1512888"/>
          </a:xfrm>
          <a:prstGeom prst="wedgeRoundRectCallout">
            <a:avLst>
              <a:gd name="adj1" fmla="val -77028"/>
              <a:gd name="adj2" fmla="val -656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Hi, Li Ming! </a:t>
            </a:r>
            <a:endParaRPr lang="en-US" altLang="zh-CN" sz="4400" b="1">
              <a:latin typeface="Times New Roman" panose="02020603050405020304" pitchFamily="18" charset="0"/>
            </a:endParaRPr>
          </a:p>
          <a:p>
            <a:r>
              <a:rPr lang="en-US" altLang="zh-CN" sz="4400" b="1">
                <a:latin typeface="Times New Roman" panose="02020603050405020304" pitchFamily="18" charset="0"/>
              </a:rPr>
              <a:t>Nice to meet you!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 animBg="1"/>
      <p:bldP spid="46092" grpId="0" animBg="1"/>
      <p:bldP spid="460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7106" descr="Jenny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92275" y="1125538"/>
            <a:ext cx="6877050" cy="377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圆角矩形标注 47108"/>
          <p:cNvSpPr/>
          <p:nvPr/>
        </p:nvSpPr>
        <p:spPr>
          <a:xfrm>
            <a:off x="2916238" y="333375"/>
            <a:ext cx="5400675" cy="1152525"/>
          </a:xfrm>
          <a:prstGeom prst="wedgeRoundRectCallout">
            <a:avLst>
              <a:gd name="adj1" fmla="val -61375"/>
              <a:gd name="adj2" fmla="val 4696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b="1">
                <a:latin typeface="Times New Roman" panose="02020603050405020304" pitchFamily="18" charset="0"/>
              </a:rPr>
              <a:t>Li Ming, this is my friend Kim.  Kim, this is Li Ming.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7110" name="圆角矩形标注 47109"/>
          <p:cNvSpPr/>
          <p:nvPr/>
        </p:nvSpPr>
        <p:spPr>
          <a:xfrm>
            <a:off x="1547813" y="3429000"/>
            <a:ext cx="4464050" cy="647700"/>
          </a:xfrm>
          <a:prstGeom prst="wedgeRoundRectCallout">
            <a:avLst>
              <a:gd name="adj1" fmla="val -64440"/>
              <a:gd name="adj2" fmla="val -5024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b="1">
                <a:latin typeface="Times New Roman" panose="02020603050405020304" pitchFamily="18" charset="0"/>
              </a:rPr>
              <a:t>How are you, Li Ming?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7111" name="圆角矩形标注 47110"/>
          <p:cNvSpPr/>
          <p:nvPr/>
        </p:nvSpPr>
        <p:spPr>
          <a:xfrm>
            <a:off x="4427538" y="5157788"/>
            <a:ext cx="3455987" cy="1152525"/>
          </a:xfrm>
          <a:prstGeom prst="wedgeRoundRectCallout">
            <a:avLst>
              <a:gd name="adj1" fmla="val 32639"/>
              <a:gd name="adj2" fmla="val -1468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600" b="1">
                <a:latin typeface="Times New Roman" panose="02020603050405020304" pitchFamily="18" charset="0"/>
              </a:rPr>
              <a:t>Fine, thanks!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How are you?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47112" name="图片 47111" descr="Kim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52637" y="2781300"/>
            <a:ext cx="5175250" cy="367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nimBg="1"/>
      <p:bldP spid="47110" grpId="0" animBg="1"/>
      <p:bldP spid="471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圆角矩形标注 48132"/>
          <p:cNvSpPr/>
          <p:nvPr/>
        </p:nvSpPr>
        <p:spPr>
          <a:xfrm>
            <a:off x="3059113" y="333375"/>
            <a:ext cx="4464050" cy="1511300"/>
          </a:xfrm>
          <a:prstGeom prst="wedgeRoundRectCallout">
            <a:avLst>
              <a:gd name="adj1" fmla="val -60667"/>
              <a:gd name="adj2" fmla="val 80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What the name of your city?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48134" name="圆角矩形标注 48133"/>
          <p:cNvSpPr/>
          <p:nvPr/>
        </p:nvSpPr>
        <p:spPr>
          <a:xfrm>
            <a:off x="3132138" y="4797425"/>
            <a:ext cx="4464050" cy="1511300"/>
          </a:xfrm>
          <a:prstGeom prst="wedgeRoundRectCallout">
            <a:avLst>
              <a:gd name="adj1" fmla="val 36523"/>
              <a:gd name="adj2" fmla="val -123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My city is Shijiazhuang.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48135" name="图片 48134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31912" y="1916113"/>
            <a:ext cx="6551612" cy="4033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  <p:bldP spid="481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圆角矩形标注 49154"/>
          <p:cNvSpPr/>
          <p:nvPr/>
        </p:nvSpPr>
        <p:spPr>
          <a:xfrm>
            <a:off x="3059113" y="333375"/>
            <a:ext cx="4464050" cy="1511300"/>
          </a:xfrm>
          <a:prstGeom prst="wedgeRoundRectCallout">
            <a:avLst>
              <a:gd name="adj1" fmla="val -72403"/>
              <a:gd name="adj2" fmla="val 4538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Is that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far from</a:t>
            </a:r>
            <a:r>
              <a:rPr lang="en-US" altLang="zh-CN" sz="4400" b="1">
                <a:latin typeface="Times New Roman" panose="02020603050405020304" pitchFamily="18" charset="0"/>
              </a:rPr>
              <a:t> Beijing?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49156" name="圆角矩形标注 49155"/>
          <p:cNvSpPr/>
          <p:nvPr/>
        </p:nvSpPr>
        <p:spPr>
          <a:xfrm>
            <a:off x="1187450" y="4581525"/>
            <a:ext cx="6697663" cy="2276475"/>
          </a:xfrm>
          <a:prstGeom prst="wedgeRoundRectCallout">
            <a:avLst>
              <a:gd name="adj1" fmla="val 36704"/>
              <a:gd name="adj2" fmla="val -8954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No! It’s only about three hundred </a:t>
            </a:r>
            <a:r>
              <a:rPr lang="en-US" altLang="zh-CN" sz="4400" b="1" err="1">
                <a:latin typeface="Times New Roman" panose="02020603050405020304" pitchFamily="18" charset="0"/>
              </a:rPr>
              <a:t>kilometres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south of Beijing</a:t>
            </a:r>
            <a:r>
              <a:rPr lang="en-US" altLang="zh-CN" sz="4400" b="1">
                <a:latin typeface="Times New Roman" panose="02020603050405020304" pitchFamily="18" charset="0"/>
              </a:rPr>
              <a:t>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49157" name="图片 49156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36737" y="908050"/>
            <a:ext cx="6551612" cy="4033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圆角矩形标注 50178"/>
          <p:cNvSpPr/>
          <p:nvPr/>
        </p:nvSpPr>
        <p:spPr>
          <a:xfrm>
            <a:off x="3059113" y="333375"/>
            <a:ext cx="4464050" cy="1511300"/>
          </a:xfrm>
          <a:prstGeom prst="wedgeRoundRectCallout">
            <a:avLst>
              <a:gd name="adj1" fmla="val -60667"/>
              <a:gd name="adj2" fmla="val 80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Dou you live in a house?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0180" name="圆角矩形标注 50179"/>
          <p:cNvSpPr/>
          <p:nvPr/>
        </p:nvSpPr>
        <p:spPr>
          <a:xfrm>
            <a:off x="2411413" y="4797425"/>
            <a:ext cx="5184775" cy="1511300"/>
          </a:xfrm>
          <a:prstGeom prst="wedgeRoundRectCallout">
            <a:avLst>
              <a:gd name="adj1" fmla="val 38394"/>
              <a:gd name="adj2" fmla="val -123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No, my family live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4400" b="1">
                <a:latin typeface="Times New Roman" panose="02020603050405020304" pitchFamily="18" charset="0"/>
              </a:rPr>
              <a:t> in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an</a:t>
            </a:r>
            <a:r>
              <a:rPr lang="en-US" altLang="zh-CN" sz="4400" b="1">
                <a:latin typeface="Times New Roman" panose="02020603050405020304" pitchFamily="18" charset="0"/>
              </a:rPr>
              <a:t> apartment.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50181" name="图片 50180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31912" y="1916113"/>
            <a:ext cx="6551612" cy="403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图片 50181" descr="hous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213" y="2349500"/>
            <a:ext cx="3097212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0" y="981075"/>
            <a:ext cx="4570413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圆角矩形标注 51202"/>
          <p:cNvSpPr/>
          <p:nvPr/>
        </p:nvSpPr>
        <p:spPr>
          <a:xfrm>
            <a:off x="3059113" y="333375"/>
            <a:ext cx="4537075" cy="1511300"/>
          </a:xfrm>
          <a:prstGeom prst="wedgeRoundRectCallout">
            <a:avLst>
              <a:gd name="adj1" fmla="val -60495"/>
              <a:gd name="adj2" fmla="val 80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When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did</a:t>
            </a:r>
            <a:r>
              <a:rPr lang="en-US" altLang="zh-CN" sz="4400" b="1">
                <a:latin typeface="Times New Roman" panose="02020603050405020304" pitchFamily="18" charset="0"/>
              </a:rPr>
              <a:t> you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come</a:t>
            </a:r>
            <a:r>
              <a:rPr lang="en-US" altLang="zh-CN" sz="4400" b="1">
                <a:latin typeface="Times New Roman" panose="02020603050405020304" pitchFamily="18" charset="0"/>
              </a:rPr>
              <a:t> to Canada? 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51204" name="圆角矩形标注 51203"/>
          <p:cNvSpPr/>
          <p:nvPr/>
        </p:nvSpPr>
        <p:spPr>
          <a:xfrm>
            <a:off x="3132138" y="4797425"/>
            <a:ext cx="4464050" cy="1511300"/>
          </a:xfrm>
          <a:prstGeom prst="wedgeRoundRectCallout">
            <a:avLst>
              <a:gd name="adj1" fmla="val 36523"/>
              <a:gd name="adj2" fmla="val -123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4400" b="1">
                <a:latin typeface="Times New Roman" panose="02020603050405020304" pitchFamily="18" charset="0"/>
              </a:rPr>
              <a:t>I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came</a:t>
            </a:r>
            <a:r>
              <a:rPr lang="en-US" altLang="zh-CN" sz="4400" b="1">
                <a:latin typeface="Times New Roman" panose="02020603050405020304" pitchFamily="18" charset="0"/>
              </a:rPr>
              <a:t> on 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400" b="1">
                <a:latin typeface="Times New Roman" panose="02020603050405020304" pitchFamily="18" charset="0"/>
              </a:rPr>
              <a:t>onday.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51205" name="图片 51204" descr="Kim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31912" y="1916113"/>
            <a:ext cx="6551612" cy="4033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5120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WPS 演示</Application>
  <PresentationFormat>在屏幕上显示</PresentationFormat>
  <Paragraphs>71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Arial Unicode MS</vt:lpstr>
      <vt:lpstr>黑体</vt:lpstr>
      <vt:lpstr>楷体</vt:lpstr>
      <vt:lpstr>Times New Roman</vt:lpstr>
      <vt:lpstr>微软雅黑</vt:lpstr>
      <vt:lpstr>Calibri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34</cp:revision>
  <dcterms:created xsi:type="dcterms:W3CDTF">2000-02-25T02:05:00Z</dcterms:created>
  <dcterms:modified xsi:type="dcterms:W3CDTF">2023-09-30T11:45:32Z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7B64402FD5D241719B831E3F64B582DE_13</vt:lpwstr>
  </property>
  <property fmtid="{D5CDD505-2E9C-101B-9397-08002B2CF9AE}" pid="3" name="KSOProductBuildVer">
    <vt:lpwstr>2052-12.1.0.15374</vt:lpwstr>
  </property>
</Properties>
</file>