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8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2" name="组合 11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练习二十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950987" y="826207"/>
            <a:ext cx="7308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涂色部分是整个图形的几分之几？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63638"/>
            <a:ext cx="5655510" cy="1766491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H="1">
            <a:off x="2555776" y="3003798"/>
            <a:ext cx="3600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2627784" y="1923678"/>
            <a:ext cx="3600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4499992" y="1923678"/>
            <a:ext cx="936104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 flipV="1">
            <a:off x="6660232" y="1707654"/>
            <a:ext cx="144016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6948264" y="1707654"/>
            <a:ext cx="144016" cy="1152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4665613" y="3419974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5613" y="3419974"/>
                <a:ext cx="447558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60" t="-55" r="34" b="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2267744" y="3399038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3399038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36" t="-57" r="9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矩形 25"/>
              <p:cNvSpPr/>
              <p:nvPr/>
            </p:nvSpPr>
            <p:spPr>
              <a:xfrm>
                <a:off x="6628886" y="3363838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886" y="3363838"/>
                <a:ext cx="447558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27" t="-27" r="1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9" descr="F:\2016秋上\人三数上\人三数导学案(上)\LH改6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69"/>
          <a:stretch>
            <a:fillRect/>
          </a:stretch>
        </p:blipFill>
        <p:spPr bwMode="auto">
          <a:xfrm>
            <a:off x="3647092" y="3428860"/>
            <a:ext cx="3216275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9" descr="F:\2016秋上\人三数上\人三数导学案(上)\LH改6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4"/>
          <a:stretch>
            <a:fillRect/>
          </a:stretch>
        </p:blipFill>
        <p:spPr bwMode="auto">
          <a:xfrm>
            <a:off x="3431068" y="1700668"/>
            <a:ext cx="360838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26852" y="752734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先写出分数，再比较大小。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4049" y="2378433"/>
            <a:ext cx="2016224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28"/>
          <p:cNvSpPr txBox="1">
            <a:spLocks noChangeArrowheads="1"/>
          </p:cNvSpPr>
          <p:nvPr/>
        </p:nvSpPr>
        <p:spPr bwMode="auto">
          <a:xfrm flipH="1">
            <a:off x="4871228" y="3428860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40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＜</a:t>
            </a:r>
            <a:endParaRPr kumimoji="1" lang="zh-CN" altLang="en-US" sz="40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4050930" y="3227814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930" y="3227814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59" t="-12" r="3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951348" y="3212836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348" y="3212836"/>
                <a:ext cx="447558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29" t="-41" r="2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771124" y="703705"/>
                <a:ext cx="7810813" cy="2517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春晚在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2012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年法国戛纳国际电视节期间被认定为“全球收看人数最多的晚会”。春晚节目当中，语言类节目最受大家喜爱，大约占节目总时长的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，歌舞类节目占节目总时长的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，歌舞类和语言类节目哪种节目的时长比较多？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124" y="703705"/>
                <a:ext cx="7810813" cy="2517612"/>
              </a:xfrm>
              <a:prstGeom prst="rect">
                <a:avLst/>
              </a:prstGeom>
              <a:blipFill rotWithShape="1">
                <a:blip r:embed="rId1"/>
                <a:stretch>
                  <a:fillRect l="-3" t="-5" r="7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 Box 28"/>
              <p:cNvSpPr txBox="1">
                <a:spLocks noChangeArrowheads="1"/>
              </p:cNvSpPr>
              <p:nvPr/>
            </p:nvSpPr>
            <p:spPr bwMode="auto">
              <a:xfrm flipH="1">
                <a:off x="1806327" y="3148381"/>
                <a:ext cx="1610789" cy="789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kumimoji="1" lang="zh-CN" altLang="en-US" sz="2800" b="1" dirty="0">
                    <a:solidFill>
                      <a:srgbClr val="FF0000"/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  <a:sym typeface="+mn-ea"/>
                  </a:rPr>
                  <a:t>＞</a:t>
                </a:r>
                <a:r>
                  <a:rPr lang="en-US" altLang="zh-CN" sz="28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kumimoji="1" lang="zh-CN" altLang="en-US" sz="2800" b="1" dirty="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31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 flipH="1">
                <a:off x="1806327" y="3148381"/>
                <a:ext cx="1610789" cy="789832"/>
              </a:xfrm>
              <a:prstGeom prst="rect">
                <a:avLst/>
              </a:prstGeom>
              <a:blipFill rotWithShape="1">
                <a:blip r:embed="rId2"/>
                <a:stretch>
                  <a:fillRect l="-24" t="-6" r="11" b="7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 Box 28"/>
          <p:cNvSpPr txBox="1">
            <a:spLocks noChangeArrowheads="1"/>
          </p:cNvSpPr>
          <p:nvPr/>
        </p:nvSpPr>
        <p:spPr bwMode="auto">
          <a:xfrm flipH="1">
            <a:off x="837749" y="4016591"/>
            <a:ext cx="50433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答：语言类节目的时长比较多。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067" y="3169376"/>
            <a:ext cx="3012321" cy="169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 Box 28"/>
              <p:cNvSpPr txBox="1">
                <a:spLocks noChangeArrowheads="1"/>
              </p:cNvSpPr>
              <p:nvPr/>
            </p:nvSpPr>
            <p:spPr bwMode="auto">
              <a:xfrm>
                <a:off x="665299" y="705614"/>
                <a:ext cx="8316416" cy="792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下面各图中，（   ）的阴影部分占整个图的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1"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kumimoji="1"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4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5299" y="705614"/>
                <a:ext cx="8316416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5" t="-16" r="3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283718"/>
            <a:ext cx="5085137" cy="12027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3808" y="3579862"/>
            <a:ext cx="4031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83517" y="809079"/>
            <a:ext cx="80327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695525" y="776639"/>
            <a:ext cx="77529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“作品展示”大约占黑板报的几分之几？科学世界呢？哪一部分大？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8277" y="2139702"/>
            <a:ext cx="4567278" cy="1944216"/>
          </a:xfrm>
          <a:prstGeom prst="rect">
            <a:avLst/>
          </a:prstGeom>
        </p:spPr>
      </p:pic>
      <p:cxnSp>
        <p:nvCxnSpPr>
          <p:cNvPr id="60" name="直接连接符 59"/>
          <p:cNvCxnSpPr>
            <a:endCxn id="54" idx="3"/>
          </p:cNvCxnSpPr>
          <p:nvPr/>
        </p:nvCxnSpPr>
        <p:spPr>
          <a:xfrm>
            <a:off x="4698823" y="3099454"/>
            <a:ext cx="2186732" cy="12356"/>
          </a:xfrm>
          <a:prstGeom prst="line">
            <a:avLst/>
          </a:prstGeom>
          <a:ln w="285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723763" y="3035189"/>
            <a:ext cx="0" cy="1087547"/>
          </a:xfrm>
          <a:prstGeom prst="line">
            <a:avLst/>
          </a:prstGeom>
          <a:ln w="28575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4"/>
          <p:cNvSpPr txBox="1">
            <a:spLocks noChangeArrowheads="1"/>
          </p:cNvSpPr>
          <p:nvPr/>
        </p:nvSpPr>
        <p:spPr bwMode="auto">
          <a:xfrm>
            <a:off x="2915816" y="4083918"/>
            <a:ext cx="3960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把黑板报平均分成了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971600" y="2139702"/>
            <a:ext cx="1728192" cy="648072"/>
            <a:chOff x="683568" y="2355726"/>
            <a:chExt cx="1728192" cy="648072"/>
          </a:xfrm>
        </p:grpSpPr>
        <p:sp>
          <p:nvSpPr>
            <p:cNvPr id="66" name="圆角矩形标注 65"/>
            <p:cNvSpPr/>
            <p:nvPr/>
          </p:nvSpPr>
          <p:spPr>
            <a:xfrm>
              <a:off x="683568" y="2355726"/>
              <a:ext cx="1656184" cy="648072"/>
            </a:xfrm>
            <a:prstGeom prst="wedgeRoundRectCallout">
              <a:avLst>
                <a:gd name="adj1" fmla="val 59813"/>
                <a:gd name="adj2" fmla="val -3652"/>
                <a:gd name="adj3" fmla="val 16667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683568" y="2355726"/>
              <a:ext cx="17281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“作品展示” 占黑板报的</a:t>
              </a:r>
              <a:r>
                <a:rPr lang="en-US" altLang="zh-CN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endParaRPr lang="zh-CN" altLang="en-US" dirty="0"/>
            </a:p>
          </p:txBody>
        </p:sp>
      </p:grpSp>
      <p:grpSp>
        <p:nvGrpSpPr>
          <p:cNvPr id="70" name="组合 69"/>
          <p:cNvGrpSpPr/>
          <p:nvPr/>
        </p:nvGrpSpPr>
        <p:grpSpPr>
          <a:xfrm flipH="1">
            <a:off x="6804248" y="2211710"/>
            <a:ext cx="1728192" cy="648072"/>
            <a:chOff x="683568" y="2355726"/>
            <a:chExt cx="1728192" cy="648072"/>
          </a:xfrm>
        </p:grpSpPr>
        <p:sp>
          <p:nvSpPr>
            <p:cNvPr id="71" name="圆角矩形标注 70"/>
            <p:cNvSpPr/>
            <p:nvPr/>
          </p:nvSpPr>
          <p:spPr>
            <a:xfrm>
              <a:off x="683568" y="2355726"/>
              <a:ext cx="1656184" cy="648072"/>
            </a:xfrm>
            <a:prstGeom prst="wedgeRoundRectCallout">
              <a:avLst>
                <a:gd name="adj1" fmla="val 59813"/>
                <a:gd name="adj2" fmla="val -3652"/>
                <a:gd name="adj3" fmla="val 16667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683568" y="2355726"/>
              <a:ext cx="17281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“科学世界” 占黑板报的</a:t>
              </a:r>
              <a:r>
                <a:rPr lang="en-US" altLang="zh-CN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endParaRPr lang="zh-CN" altLang="en-US" dirty="0"/>
            </a:p>
          </p:txBody>
        </p:sp>
      </p:grpSp>
      <p:sp>
        <p:nvSpPr>
          <p:cNvPr id="79" name="矩形 78"/>
          <p:cNvSpPr/>
          <p:nvPr/>
        </p:nvSpPr>
        <p:spPr>
          <a:xfrm>
            <a:off x="1464469" y="3867894"/>
            <a:ext cx="80327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495978" y="3035189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978" y="3035189"/>
                <a:ext cx="409086" cy="792653"/>
              </a:xfrm>
              <a:prstGeom prst="rect">
                <a:avLst/>
              </a:prstGeom>
              <a:blipFill rotWithShape="1">
                <a:blip r:embed="rId2"/>
                <a:stretch>
                  <a:fillRect l="-135" t="-66" r="16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7463801" y="3192031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3801" y="3192031"/>
                <a:ext cx="409086" cy="792653"/>
              </a:xfrm>
              <a:prstGeom prst="rect">
                <a:avLst/>
              </a:prstGeom>
              <a:blipFill rotWithShape="1">
                <a:blip r:embed="rId3"/>
                <a:stretch>
                  <a:fillRect l="-3" t="-66" r="3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9" grpId="0"/>
      <p:bldP spid="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E:\R三数上\U08\doc\人三数导学案(上)\cw3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91630"/>
            <a:ext cx="3008312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 rot="2700000">
            <a:off x="2345060" y="2248074"/>
            <a:ext cx="661988" cy="0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2700000">
            <a:off x="3830166" y="2739406"/>
            <a:ext cx="663575" cy="0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8100000">
            <a:off x="2325216" y="2758455"/>
            <a:ext cx="661988" cy="0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8100000">
            <a:off x="3839691" y="2232993"/>
            <a:ext cx="661988" cy="0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624255" y="741838"/>
            <a:ext cx="5544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阴影部分占整个图形的几分之几？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4"/>
              <p:cNvSpPr txBox="1">
                <a:spLocks noChangeArrowheads="1"/>
              </p:cNvSpPr>
              <p:nvPr/>
            </p:nvSpPr>
            <p:spPr bwMode="auto">
              <a:xfrm>
                <a:off x="2422161" y="3689617"/>
                <a:ext cx="4672728" cy="788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r>
                  <a: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阴影部分占整个图形的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22161" y="3689617"/>
                <a:ext cx="4672728" cy="788486"/>
              </a:xfrm>
              <a:prstGeom prst="rect">
                <a:avLst/>
              </a:prstGeom>
              <a:blipFill rotWithShape="1">
                <a:blip r:embed="rId2"/>
                <a:stretch>
                  <a:fillRect l="-6" t="-34" r="1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4932040" y="2214786"/>
            <a:ext cx="2349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155" y="1772110"/>
            <a:ext cx="1224136" cy="1060918"/>
          </a:xfrm>
          <a:prstGeom prst="rect">
            <a:avLst/>
          </a:prstGeom>
        </p:spPr>
      </p:pic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771799" y="1412070"/>
            <a:ext cx="49207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：分数含义的理解。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10800000" flipV="1">
            <a:off x="2123727" y="1844118"/>
            <a:ext cx="5328592" cy="360040"/>
            <a:chOff x="-1422993" y="1185739"/>
            <a:chExt cx="7737976" cy="630091"/>
          </a:xfrm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5661964" y="1185739"/>
              <a:ext cx="653019" cy="6300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0800000">
              <a:off x="-1422993" y="1185739"/>
              <a:ext cx="708817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AutoShape 40"/>
          <p:cNvSpPr>
            <a:spLocks noChangeArrowheads="1"/>
          </p:cNvSpPr>
          <p:nvPr/>
        </p:nvSpPr>
        <p:spPr bwMode="auto">
          <a:xfrm>
            <a:off x="2771800" y="2427733"/>
            <a:ext cx="4392488" cy="1783540"/>
          </a:xfrm>
          <a:prstGeom prst="flowChartAlternateProcess">
            <a:avLst/>
          </a:prstGeom>
          <a:solidFill>
            <a:schemeClr val="bg1">
              <a:alpha val="79999"/>
            </a:schemeClr>
          </a:solidFill>
          <a:ln w="19050" algn="ctr">
            <a:solidFill>
              <a:srgbClr val="357B69"/>
            </a:solidFill>
            <a:prstDash val="sysDash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 flipH="1">
            <a:off x="2978032" y="2427733"/>
            <a:ext cx="432048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把一个整体平均分成若干份，表示其中的一份或几份要用分数来表示。</a:t>
            </a:r>
            <a:endParaRPr kumimoji="1"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50467" y="742671"/>
            <a:ext cx="47816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这节课你学会了哪些知识？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55776" y="1488138"/>
            <a:ext cx="51125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：分数的大小比较。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624" y="1835578"/>
            <a:ext cx="1260831" cy="10927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rot="10800000" flipV="1">
            <a:off x="2123728" y="1920186"/>
            <a:ext cx="5328592" cy="360040"/>
            <a:chOff x="-1422993" y="1185739"/>
            <a:chExt cx="7737976" cy="630091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5661964" y="1185739"/>
              <a:ext cx="653019" cy="6300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0800000">
              <a:off x="-1422993" y="1185739"/>
              <a:ext cx="708817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267744" y="2627666"/>
            <a:ext cx="2592288" cy="1569660"/>
            <a:chOff x="683568" y="2355726"/>
            <a:chExt cx="2592288" cy="1569660"/>
          </a:xfrm>
        </p:grpSpPr>
        <p:sp>
          <p:nvSpPr>
            <p:cNvPr id="30" name="圆角矩形标注 29"/>
            <p:cNvSpPr/>
            <p:nvPr/>
          </p:nvSpPr>
          <p:spPr>
            <a:xfrm>
              <a:off x="683568" y="2355726"/>
              <a:ext cx="2326404" cy="1513146"/>
            </a:xfrm>
            <a:prstGeom prst="wedgeRoundRectCallout">
              <a:avLst>
                <a:gd name="adj1" fmla="val -17896"/>
                <a:gd name="adj2" fmla="val -64773"/>
                <a:gd name="adj3" fmla="val 16667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83568" y="2355726"/>
              <a:ext cx="259228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分子都是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 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的分数比较大小：分母越大，分数越小。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08104" y="2627666"/>
            <a:ext cx="2448272" cy="1569660"/>
            <a:chOff x="683568" y="2355726"/>
            <a:chExt cx="2448272" cy="1569660"/>
          </a:xfrm>
        </p:grpSpPr>
        <p:sp>
          <p:nvSpPr>
            <p:cNvPr id="39" name="圆角矩形标注 38"/>
            <p:cNvSpPr/>
            <p:nvPr/>
          </p:nvSpPr>
          <p:spPr>
            <a:xfrm>
              <a:off x="683568" y="2355726"/>
              <a:ext cx="2326404" cy="1513146"/>
            </a:xfrm>
            <a:prstGeom prst="wedgeRoundRectCallout">
              <a:avLst>
                <a:gd name="adj1" fmla="val -19818"/>
                <a:gd name="adj2" fmla="val -58051"/>
                <a:gd name="adj3" fmla="val 16667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83568" y="2355726"/>
              <a:ext cx="24482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分母相同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的分数来比较大小：分子越大，这个分数越大。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50467" y="749815"/>
            <a:ext cx="47816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这节课你学会了哪些知识？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1366816"/>
            <a:ext cx="1224136" cy="1060918"/>
          </a:xfrm>
          <a:prstGeom prst="rect">
            <a:avLst/>
          </a:prstGeom>
        </p:spPr>
      </p:pic>
      <p:sp>
        <p:nvSpPr>
          <p:cNvPr id="52" name="Text Box 5"/>
          <p:cNvSpPr txBox="1">
            <a:spLocks noChangeArrowheads="1"/>
          </p:cNvSpPr>
          <p:nvPr/>
        </p:nvSpPr>
        <p:spPr bwMode="auto">
          <a:xfrm>
            <a:off x="2627784" y="1006776"/>
            <a:ext cx="49207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：分数含义的理解。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 rot="10800000" flipV="1">
            <a:off x="1979712" y="1438824"/>
            <a:ext cx="5328592" cy="360040"/>
            <a:chOff x="-1422993" y="1185739"/>
            <a:chExt cx="7737976" cy="630091"/>
          </a:xfrm>
        </p:grpSpPr>
        <p:cxnSp>
          <p:nvCxnSpPr>
            <p:cNvPr id="54" name="直接连接符 53"/>
            <p:cNvCxnSpPr/>
            <p:nvPr/>
          </p:nvCxnSpPr>
          <p:spPr>
            <a:xfrm flipH="1" flipV="1">
              <a:off x="5661964" y="1185739"/>
              <a:ext cx="653019" cy="6300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10800000">
              <a:off x="-1422993" y="1185739"/>
              <a:ext cx="708817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6878" y="2427734"/>
            <a:ext cx="1527678" cy="18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椭圆 14"/>
          <p:cNvSpPr/>
          <p:nvPr/>
        </p:nvSpPr>
        <p:spPr>
          <a:xfrm>
            <a:off x="5940152" y="1563638"/>
            <a:ext cx="1929705" cy="192970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012161" y="1563638"/>
            <a:ext cx="1800200" cy="1224136"/>
            <a:chOff x="3725863" y="346075"/>
            <a:chExt cx="2557462" cy="1709738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5003800" y="346075"/>
              <a:ext cx="0" cy="1366838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4400000" flipV="1">
              <a:off x="4410076" y="1371600"/>
              <a:ext cx="0" cy="1368425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7200000" flipV="1">
              <a:off x="5599907" y="1370806"/>
              <a:ext cx="0" cy="1366837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饼形 22"/>
          <p:cNvSpPr/>
          <p:nvPr/>
        </p:nvSpPr>
        <p:spPr>
          <a:xfrm>
            <a:off x="5940152" y="1563638"/>
            <a:ext cx="1944216" cy="1944217"/>
          </a:xfrm>
          <a:prstGeom prst="pie">
            <a:avLst>
              <a:gd name="adj1" fmla="val 9007795"/>
              <a:gd name="adj2" fmla="val 16200000"/>
            </a:avLst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56176" y="3855780"/>
            <a:ext cx="2304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78192" y="3875114"/>
            <a:ext cx="3907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每份都是它的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三分之一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 flipH="1">
            <a:off x="2908524" y="2970123"/>
            <a:ext cx="936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写作：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3995936" y="2720347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2720347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115" t="-1" r="8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5" grpId="0" animBg="1"/>
      <p:bldP spid="23" grpId="0" animBg="1"/>
      <p:bldP spid="23" grpId="1" animBg="1"/>
      <p:bldP spid="24" grpId="0"/>
      <p:bldP spid="27" grpId="0"/>
      <p:bldP spid="28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9" descr="2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4738"/>
            <a:ext cx="7332662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1222375" y="4274185"/>
            <a:ext cx="16033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dirty="0">
                <a:latin typeface="+mn-lt"/>
                <a:ea typeface="+mn-ea"/>
              </a:rPr>
              <a:t>（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3284538" y="4331335"/>
            <a:ext cx="1427162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dirty="0">
                <a:latin typeface="+mn-lt"/>
                <a:ea typeface="+mn-ea"/>
              </a:rPr>
              <a:t>（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5075238" y="4321810"/>
            <a:ext cx="15779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dirty="0">
                <a:latin typeface="+mn-lt"/>
                <a:ea typeface="+mn-ea"/>
              </a:rPr>
              <a:t>（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19" name="Text Box 28"/>
          <p:cNvSpPr txBox="1">
            <a:spLocks noChangeArrowheads="1"/>
          </p:cNvSpPr>
          <p:nvPr/>
        </p:nvSpPr>
        <p:spPr bwMode="auto">
          <a:xfrm>
            <a:off x="7094538" y="4342448"/>
            <a:ext cx="1665287" cy="584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3200" dirty="0">
                <a:latin typeface="+mn-lt"/>
                <a:ea typeface="+mn-ea"/>
              </a:rPr>
              <a:t>（    ）</a:t>
            </a:r>
            <a:endParaRPr lang="zh-CN" altLang="en-US" sz="3200" dirty="0">
              <a:latin typeface="+mn-lt"/>
              <a:ea typeface="+mn-ea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639888" y="4272598"/>
            <a:ext cx="766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E81125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zh-CN" altLang="en-US" sz="3200" b="1">
              <a:solidFill>
                <a:srgbClr val="E81125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486400" y="4291648"/>
            <a:ext cx="766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E81125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endParaRPr lang="zh-CN" altLang="en-US" sz="3200" b="1">
              <a:solidFill>
                <a:srgbClr val="E81125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752850" y="4348798"/>
            <a:ext cx="708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>
                <a:solidFill>
                  <a:srgbClr val="E81125"/>
                </a:solidFill>
                <a:latin typeface="+mj-lt"/>
                <a:ea typeface="+mn-ea"/>
                <a:sym typeface="Wingdings 2" panose="05020102010507070707" pitchFamily="18" charset="2"/>
              </a:rPr>
              <a:t></a:t>
            </a:r>
            <a:endParaRPr lang="zh-CN" altLang="en-US" sz="3200" b="1">
              <a:solidFill>
                <a:srgbClr val="E81125"/>
              </a:solidFill>
              <a:latin typeface="+mj-lt"/>
              <a:ea typeface="+mn-ea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546975" y="4329748"/>
            <a:ext cx="708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E81125"/>
                </a:solidFill>
                <a:latin typeface="+mj-lt"/>
                <a:ea typeface="+mn-ea"/>
                <a:sym typeface="Wingdings 2" panose="05020102010507070707" pitchFamily="18" charset="2"/>
              </a:rPr>
              <a:t></a:t>
            </a:r>
            <a:endParaRPr lang="zh-CN" altLang="en-US" sz="3200" b="1" dirty="0">
              <a:solidFill>
                <a:srgbClr val="E81125"/>
              </a:solidFill>
              <a:latin typeface="+mj-lt"/>
              <a:ea typeface="+mn-ea"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739140" y="946566"/>
            <a:ext cx="76390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下面的分数能表示各图中的涂色部分吗？能表示的画“√”，不能表示的画“</a:t>
            </a:r>
            <a:r>
              <a:rPr kumimoji="1"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</a:t>
            </a:r>
            <a:endParaRPr kumimoji="1"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51920" y="1725562"/>
            <a:ext cx="3528392" cy="1203192"/>
            <a:chOff x="3851920" y="864502"/>
            <a:chExt cx="3528392" cy="1203192"/>
          </a:xfrm>
        </p:grpSpPr>
        <p:grpSp>
          <p:nvGrpSpPr>
            <p:cNvPr id="9" name="组合 8"/>
            <p:cNvGrpSpPr/>
            <p:nvPr/>
          </p:nvGrpSpPr>
          <p:grpSpPr>
            <a:xfrm>
              <a:off x="3851920" y="864502"/>
              <a:ext cx="3528392" cy="1203192"/>
              <a:chOff x="3851920" y="864502"/>
              <a:chExt cx="3528392" cy="120319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148064" y="864502"/>
                <a:ext cx="1656184" cy="360040"/>
              </a:xfrm>
              <a:prstGeom prst="rect">
                <a:avLst/>
              </a:prstGeom>
              <a:noFill/>
              <a:ln w="3175">
                <a:solidFill>
                  <a:srgbClr val="FF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V="1">
                <a:off x="3851920" y="1254430"/>
                <a:ext cx="2124236" cy="813264"/>
              </a:xfrm>
              <a:prstGeom prst="line">
                <a:avLst/>
              </a:prstGeom>
              <a:ln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 flipV="1">
                <a:off x="5976156" y="1254430"/>
                <a:ext cx="1404156" cy="741256"/>
              </a:xfrm>
              <a:prstGeom prst="line">
                <a:avLst/>
              </a:prstGeom>
              <a:ln>
                <a:solidFill>
                  <a:srgbClr val="FF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 Box 28"/>
            <p:cNvSpPr txBox="1">
              <a:spLocks noChangeArrowheads="1"/>
            </p:cNvSpPr>
            <p:nvPr/>
          </p:nvSpPr>
          <p:spPr bwMode="auto">
            <a:xfrm>
              <a:off x="5294338" y="873720"/>
              <a:ext cx="1800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不是平均分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 41"/>
              <p:cNvSpPr/>
              <p:nvPr/>
            </p:nvSpPr>
            <p:spPr>
              <a:xfrm>
                <a:off x="1017832" y="4169349"/>
                <a:ext cx="40908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2" name="矩形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832" y="4169349"/>
                <a:ext cx="409086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137" t="-72" r="1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矩形 42"/>
              <p:cNvSpPr/>
              <p:nvPr/>
            </p:nvSpPr>
            <p:spPr>
              <a:xfrm>
                <a:off x="2987824" y="4216974"/>
                <a:ext cx="40908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3" name="矩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4216974"/>
                <a:ext cx="409086" cy="793872"/>
              </a:xfrm>
              <a:prstGeom prst="rect">
                <a:avLst/>
              </a:prstGeom>
              <a:blipFill rotWithShape="1">
                <a:blip r:embed="rId3"/>
                <a:stretch>
                  <a:fillRect l="-36" t="-72" r="72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矩形 43"/>
              <p:cNvSpPr/>
              <p:nvPr/>
            </p:nvSpPr>
            <p:spPr>
              <a:xfrm>
                <a:off x="4800712" y="4243962"/>
                <a:ext cx="40908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4" name="矩形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712" y="4243962"/>
                <a:ext cx="409086" cy="793872"/>
              </a:xfrm>
              <a:prstGeom prst="rect">
                <a:avLst/>
              </a:prstGeom>
              <a:blipFill rotWithShape="1">
                <a:blip r:embed="rId4"/>
                <a:stretch>
                  <a:fillRect l="-27" t="-32" r="63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矩形 44"/>
              <p:cNvSpPr/>
              <p:nvPr/>
            </p:nvSpPr>
            <p:spPr>
              <a:xfrm>
                <a:off x="6889995" y="4264452"/>
                <a:ext cx="409086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5" name="矩形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9995" y="4264452"/>
                <a:ext cx="409086" cy="793872"/>
              </a:xfrm>
              <a:prstGeom prst="rect">
                <a:avLst/>
              </a:prstGeom>
              <a:blipFill rotWithShape="1">
                <a:blip r:embed="rId5"/>
                <a:stretch>
                  <a:fillRect l="-60" t="-54" r="96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1118990"/>
            <a:ext cx="1260831" cy="1092720"/>
          </a:xfrm>
          <a:prstGeom prst="rect">
            <a:avLst/>
          </a:prstGeom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411760" y="771550"/>
            <a:ext cx="51125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：分数几分之一的大小比较。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0800000" flipV="1">
            <a:off x="1979712" y="1203598"/>
            <a:ext cx="5328592" cy="360040"/>
            <a:chOff x="-1422993" y="1185739"/>
            <a:chExt cx="7737976" cy="630091"/>
          </a:xfrm>
        </p:grpSpPr>
        <p:cxnSp>
          <p:nvCxnSpPr>
            <p:cNvPr id="22" name="直接连接符 21"/>
            <p:cNvCxnSpPr/>
            <p:nvPr/>
          </p:nvCxnSpPr>
          <p:spPr>
            <a:xfrm flipH="1" flipV="1">
              <a:off x="5661964" y="1185739"/>
              <a:ext cx="653019" cy="6300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0800000">
              <a:off x="-1422993" y="1185739"/>
              <a:ext cx="708817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635" y="1979411"/>
            <a:ext cx="1664921" cy="204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AutoShape 40"/>
          <p:cNvSpPr>
            <a:spLocks noChangeArrowheads="1"/>
          </p:cNvSpPr>
          <p:nvPr/>
        </p:nvSpPr>
        <p:spPr bwMode="auto">
          <a:xfrm>
            <a:off x="2195736" y="1995686"/>
            <a:ext cx="6048672" cy="1656184"/>
          </a:xfrm>
          <a:prstGeom prst="flowChartAlternateProcess">
            <a:avLst/>
          </a:prstGeom>
          <a:solidFill>
            <a:schemeClr val="bg1">
              <a:alpha val="79999"/>
            </a:schemeClr>
          </a:solidFill>
          <a:ln w="19050" algn="ctr">
            <a:solidFill>
              <a:srgbClr val="357B69"/>
            </a:solidFill>
            <a:prstDash val="sysDash"/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83768" y="1923678"/>
            <a:ext cx="55446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当分子都是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，分母小，就是分的份数少，分数就大；分母大，就是分的份数多，分数就小。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 animBg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43"/>
          <p:cNvSpPr>
            <a:spLocks noChangeArrowheads="1"/>
          </p:cNvSpPr>
          <p:nvPr/>
        </p:nvSpPr>
        <p:spPr bwMode="auto">
          <a:xfrm>
            <a:off x="4289244" y="2744426"/>
            <a:ext cx="626336" cy="625756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" name="Picture 19" descr="3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-2" r="2071" b="44659"/>
          <a:stretch>
            <a:fillRect/>
          </a:stretch>
        </p:blipFill>
        <p:spPr bwMode="auto">
          <a:xfrm>
            <a:off x="2771800" y="1131590"/>
            <a:ext cx="3705225" cy="145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1979712" y="2283718"/>
            <a:ext cx="5112568" cy="540062"/>
            <a:chOff x="-4429000" y="1673090"/>
            <a:chExt cx="18671989" cy="453652"/>
          </a:xfrm>
        </p:grpSpPr>
        <p:cxnSp>
          <p:nvCxnSpPr>
            <p:cNvPr id="44" name="直接连接符 43"/>
            <p:cNvCxnSpPr/>
            <p:nvPr/>
          </p:nvCxnSpPr>
          <p:spPr>
            <a:xfrm flipH="1" flipV="1">
              <a:off x="-4429000" y="1673090"/>
              <a:ext cx="6311658" cy="453652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8457302" y="1733577"/>
              <a:ext cx="5785687" cy="393163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 Box 28"/>
          <p:cNvSpPr txBox="1">
            <a:spLocks noChangeArrowheads="1"/>
          </p:cNvSpPr>
          <p:nvPr/>
        </p:nvSpPr>
        <p:spPr bwMode="auto">
          <a:xfrm flipH="1">
            <a:off x="899592" y="1563638"/>
            <a:ext cx="2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分子都是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 flipV="1">
            <a:off x="3707904" y="3435846"/>
            <a:ext cx="1656184" cy="504056"/>
            <a:chOff x="4572000" y="3363838"/>
            <a:chExt cx="792088" cy="396044"/>
          </a:xfrm>
        </p:grpSpPr>
        <p:cxnSp>
          <p:nvCxnSpPr>
            <p:cNvPr id="48" name="直接连接符 47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Box 28"/>
          <p:cNvSpPr txBox="1">
            <a:spLocks noChangeArrowheads="1"/>
          </p:cNvSpPr>
          <p:nvPr/>
        </p:nvSpPr>
        <p:spPr bwMode="auto">
          <a:xfrm flipH="1">
            <a:off x="3347864" y="3939902"/>
            <a:ext cx="259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分母小的分数大</a:t>
            </a:r>
            <a:endParaRPr kumimoji="1"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1" name="Text Box 28"/>
          <p:cNvSpPr txBox="1">
            <a:spLocks noChangeArrowheads="1"/>
          </p:cNvSpPr>
          <p:nvPr/>
        </p:nvSpPr>
        <p:spPr bwMode="auto">
          <a:xfrm flipH="1">
            <a:off x="6588224" y="1563638"/>
            <a:ext cx="2304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分子都是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" name="Text Box 28"/>
          <p:cNvSpPr txBox="1">
            <a:spLocks noChangeArrowheads="1"/>
          </p:cNvSpPr>
          <p:nvPr/>
        </p:nvSpPr>
        <p:spPr bwMode="auto">
          <a:xfrm flipH="1">
            <a:off x="4283968" y="2643758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40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&lt;</a:t>
            </a:r>
            <a:endParaRPr kumimoji="1" lang="zh-CN" altLang="en-US" sz="40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694375" y="2643758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375" y="2643758"/>
                <a:ext cx="447558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130" t="-28" r="103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5099018" y="2660368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9018" y="2660368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135" t="-39" r="109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/>
      <p:bldP spid="51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1131590"/>
            <a:ext cx="1270199" cy="108012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411760" y="771550"/>
            <a:ext cx="5760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：同分母分数的大小比较。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0800000" flipV="1">
            <a:off x="1979712" y="1203598"/>
            <a:ext cx="6120680" cy="360040"/>
            <a:chOff x="-2573233" y="1185739"/>
            <a:chExt cx="8888216" cy="630091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5661964" y="1185739"/>
              <a:ext cx="653019" cy="6300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0800000" flipV="1">
              <a:off x="-2573233" y="1185739"/>
              <a:ext cx="8238417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AutoShape 40"/>
          <p:cNvSpPr>
            <a:spLocks noChangeArrowheads="1"/>
          </p:cNvSpPr>
          <p:nvPr/>
        </p:nvSpPr>
        <p:spPr bwMode="auto">
          <a:xfrm>
            <a:off x="2987824" y="2211709"/>
            <a:ext cx="4392488" cy="1352092"/>
          </a:xfrm>
          <a:prstGeom prst="flowChartAlternateProcess">
            <a:avLst/>
          </a:prstGeom>
          <a:solidFill>
            <a:schemeClr val="bg1">
              <a:alpha val="79999"/>
            </a:schemeClr>
          </a:solidFill>
          <a:ln w="19050" algn="ctr">
            <a:solidFill>
              <a:srgbClr val="357B69"/>
            </a:solidFill>
            <a:prstDash val="sysDash"/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 Box 28"/>
          <p:cNvSpPr txBox="1">
            <a:spLocks noChangeArrowheads="1"/>
          </p:cNvSpPr>
          <p:nvPr/>
        </p:nvSpPr>
        <p:spPr bwMode="auto">
          <a:xfrm flipH="1">
            <a:off x="3059832" y="2270433"/>
            <a:ext cx="432048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同分母分数，分子越大，分数越大；分子越小，分数越小。</a:t>
            </a:r>
            <a:endParaRPr kumimoji="1"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0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94460" y="1920081"/>
            <a:ext cx="1477164" cy="181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9" descr="3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3" r="61449" b="38118"/>
          <a:stretch>
            <a:fillRect/>
          </a:stretch>
        </p:blipFill>
        <p:spPr bwMode="auto">
          <a:xfrm>
            <a:off x="2915816" y="1059582"/>
            <a:ext cx="3735387" cy="146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Oval 43"/>
          <p:cNvSpPr>
            <a:spLocks noChangeArrowheads="1"/>
          </p:cNvSpPr>
          <p:nvPr/>
        </p:nvSpPr>
        <p:spPr bwMode="auto">
          <a:xfrm>
            <a:off x="4461264" y="2654110"/>
            <a:ext cx="626382" cy="625871"/>
          </a:xfrm>
          <a:prstGeom prst="ellipse">
            <a:avLst/>
          </a:prstGeom>
          <a:noFill/>
          <a:ln w="19050" algn="ctr">
            <a:solidFill>
              <a:sysClr val="windowText" lastClr="00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3923928" y="3363838"/>
            <a:ext cx="1656184" cy="504056"/>
            <a:chOff x="4572000" y="3363838"/>
            <a:chExt cx="792088" cy="396044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 Box 28"/>
          <p:cNvSpPr txBox="1">
            <a:spLocks noChangeArrowheads="1"/>
          </p:cNvSpPr>
          <p:nvPr/>
        </p:nvSpPr>
        <p:spPr bwMode="auto">
          <a:xfrm flipH="1">
            <a:off x="3635896" y="3795886"/>
            <a:ext cx="2592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分母相同都是</a:t>
            </a:r>
            <a:r>
              <a:rPr kumimoji="1"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H="1" flipV="1">
            <a:off x="2051720" y="2067694"/>
            <a:ext cx="1728192" cy="540062"/>
          </a:xfrm>
          <a:prstGeom prst="line">
            <a:avLst/>
          </a:prstGeom>
          <a:ln>
            <a:solidFill>
              <a:srgbClr val="0000F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5580112" y="2139702"/>
            <a:ext cx="1584176" cy="468051"/>
          </a:xfrm>
          <a:prstGeom prst="line">
            <a:avLst/>
          </a:prstGeom>
          <a:ln>
            <a:solidFill>
              <a:srgbClr val="0000F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28"/>
          <p:cNvSpPr txBox="1">
            <a:spLocks noChangeArrowheads="1"/>
          </p:cNvSpPr>
          <p:nvPr/>
        </p:nvSpPr>
        <p:spPr bwMode="auto">
          <a:xfrm flipH="1">
            <a:off x="7092280" y="1707654"/>
            <a:ext cx="5349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</a:t>
            </a:r>
            <a:endParaRPr kumimoji="1"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2" name="Text Box 28"/>
          <p:cNvSpPr txBox="1">
            <a:spLocks noChangeArrowheads="1"/>
          </p:cNvSpPr>
          <p:nvPr/>
        </p:nvSpPr>
        <p:spPr bwMode="auto">
          <a:xfrm flipH="1">
            <a:off x="1691680" y="1419622"/>
            <a:ext cx="6391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</a:t>
            </a:r>
            <a:endParaRPr kumimoji="1"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3" name="Text Box 28"/>
          <p:cNvSpPr txBox="1">
            <a:spLocks noChangeArrowheads="1"/>
          </p:cNvSpPr>
          <p:nvPr/>
        </p:nvSpPr>
        <p:spPr bwMode="auto">
          <a:xfrm flipH="1">
            <a:off x="4427984" y="2571750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40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＞</a:t>
            </a:r>
            <a:endParaRPr kumimoji="1" lang="zh-CN" altLang="en-US" sz="40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3851920" y="2562687"/>
                <a:ext cx="447558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562687"/>
                <a:ext cx="447558" cy="905120"/>
              </a:xfrm>
              <a:prstGeom prst="rect">
                <a:avLst/>
              </a:prstGeom>
              <a:blipFill rotWithShape="1">
                <a:blip r:embed="rId2"/>
                <a:stretch>
                  <a:fillRect l="-2" t="-51" r="11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5292080" y="2571750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571750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140" r="114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矩形 161"/>
          <p:cNvSpPr/>
          <p:nvPr/>
        </p:nvSpPr>
        <p:spPr>
          <a:xfrm>
            <a:off x="5227774" y="1995686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5515806" y="1995686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5803838" y="1995686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6091870" y="1995686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6379902" y="1995686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5227774" y="2283718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5515806" y="2283718"/>
            <a:ext cx="288032" cy="288032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2419462" y="1851670"/>
            <a:ext cx="1440160" cy="144016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2419462" y="1995686"/>
            <a:ext cx="1440160" cy="144016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2419462" y="2139702"/>
            <a:ext cx="1440160" cy="144016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 158"/>
          <p:cNvSpPr/>
          <p:nvPr/>
        </p:nvSpPr>
        <p:spPr>
          <a:xfrm>
            <a:off x="2419462" y="2283718"/>
            <a:ext cx="1440160" cy="144016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2419462" y="2427734"/>
            <a:ext cx="1440160" cy="144016"/>
          </a:xfrm>
          <a:prstGeom prst="rect">
            <a:avLst/>
          </a:prstGeom>
          <a:solidFill>
            <a:srgbClr val="FF00FF"/>
          </a:solidFill>
          <a:ln w="31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681626" y="734892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涂一涂。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2419462" y="1851670"/>
            <a:ext cx="1440160" cy="864096"/>
            <a:chOff x="2771800" y="2211710"/>
            <a:chExt cx="1440160" cy="864096"/>
          </a:xfrm>
        </p:grpSpPr>
        <p:sp>
          <p:nvSpPr>
            <p:cNvPr id="122" name="矩形 121"/>
            <p:cNvSpPr/>
            <p:nvPr/>
          </p:nvSpPr>
          <p:spPr>
            <a:xfrm>
              <a:off x="2771800" y="2211710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2771800" y="2355726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2771800" y="2499742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2771800" y="2643758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2771800" y="2787774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2771800" y="2931790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771800" y="2931790"/>
              <a:ext cx="1440160" cy="14401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5227774" y="1995686"/>
            <a:ext cx="1440160" cy="576064"/>
            <a:chOff x="5580112" y="2355726"/>
            <a:chExt cx="1440160" cy="576064"/>
          </a:xfrm>
        </p:grpSpPr>
        <p:sp>
          <p:nvSpPr>
            <p:cNvPr id="130" name="矩形 129"/>
            <p:cNvSpPr/>
            <p:nvPr/>
          </p:nvSpPr>
          <p:spPr>
            <a:xfrm>
              <a:off x="5580112" y="2355726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5868144" y="2355726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6156176" y="2355726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6444208" y="2355726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6732240" y="2355726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5580112" y="2643758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5868144" y="2643758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6156176" y="2643758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6444208" y="2643758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6732240" y="2643758"/>
              <a:ext cx="288032" cy="288032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2419462" y="2707745"/>
            <a:ext cx="1440160" cy="14401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矩形 44"/>
              <p:cNvSpPr/>
              <p:nvPr/>
            </p:nvSpPr>
            <p:spPr>
              <a:xfrm>
                <a:off x="2995526" y="3075806"/>
                <a:ext cx="447558" cy="905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45" name="矩形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5526" y="3075806"/>
                <a:ext cx="447558" cy="905120"/>
              </a:xfrm>
              <a:prstGeom prst="rect">
                <a:avLst/>
              </a:prstGeom>
              <a:blipFill rotWithShape="1">
                <a:blip r:embed="rId1"/>
                <a:stretch>
                  <a:fillRect l="-52" t="-55" r="25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45"/>
              <p:cNvSpPr/>
              <p:nvPr/>
            </p:nvSpPr>
            <p:spPr>
              <a:xfrm>
                <a:off x="5702334" y="3053978"/>
                <a:ext cx="628697" cy="9065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800" dirty="0"/>
              </a:p>
            </p:txBody>
          </p:sp>
        </mc:Choice>
        <mc:Fallback>
          <p:sp>
            <p:nvSpPr>
              <p:cNvPr id="46" name="矩形 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2334" y="3053978"/>
                <a:ext cx="628697" cy="906530"/>
              </a:xfrm>
              <a:prstGeom prst="rect">
                <a:avLst/>
              </a:prstGeom>
              <a:blipFill rotWithShape="1">
                <a:blip r:embed="rId2"/>
                <a:stretch>
                  <a:fillRect l="-5" t="-29" r="1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55" grpId="0" animBg="1"/>
      <p:bldP spid="156" grpId="0" animBg="1"/>
      <p:bldP spid="158" grpId="0" animBg="1"/>
      <p:bldP spid="159" grpId="0" animBg="1"/>
      <p:bldP spid="1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115616" y="741933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先写出分数，再比较大小。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6" descr="\\dz21\2016秋上出菲林（1）\导学案+教案\人三数导学案\人三数导学案(上)\cw36-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707654"/>
            <a:ext cx="33639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2979" y="2297291"/>
            <a:ext cx="1846441" cy="184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28"/>
          <p:cNvSpPr txBox="1">
            <a:spLocks noChangeArrowheads="1"/>
          </p:cNvSpPr>
          <p:nvPr/>
        </p:nvSpPr>
        <p:spPr bwMode="auto">
          <a:xfrm flipH="1">
            <a:off x="5004048" y="3435846"/>
            <a:ext cx="936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40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＞</a:t>
            </a:r>
            <a:endParaRPr kumimoji="1" lang="zh-CN" altLang="en-US" sz="40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4056463" y="3147814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6463" y="3147814"/>
                <a:ext cx="447558" cy="909352"/>
              </a:xfrm>
              <a:prstGeom prst="rect">
                <a:avLst/>
              </a:prstGeom>
              <a:blipFill rotWithShape="1">
                <a:blip r:embed="rId3"/>
                <a:stretch>
                  <a:fillRect l="-19" t="-13" r="134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6084168" y="3147814"/>
                <a:ext cx="447558" cy="909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3147814"/>
                <a:ext cx="447558" cy="909352"/>
              </a:xfrm>
              <a:prstGeom prst="rect">
                <a:avLst/>
              </a:prstGeom>
              <a:blipFill rotWithShape="1">
                <a:blip r:embed="rId4"/>
                <a:stretch>
                  <a:fillRect l="-52" t="-13" r="2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WPS 演示</Application>
  <PresentationFormat>全屏显示(16:9)</PresentationFormat>
  <Paragraphs>158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楷体_GB2312</vt:lpstr>
      <vt:lpstr>新宋体</vt:lpstr>
      <vt:lpstr>Wingdings 2</vt:lpstr>
      <vt:lpstr>方正舒体</vt:lpstr>
      <vt:lpstr>Times New Roman</vt:lpstr>
      <vt:lpstr>Cambria Math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47C398D702144B27BF939AEF5EC1FBD0_12</vt:lpwstr>
  </property>
  <property fmtid="{D5CDD505-2E9C-101B-9397-08002B2CF9AE}" pid="3" name="KSOProductBuildVer">
    <vt:lpwstr>2052-12.1.0.15374</vt:lpwstr>
  </property>
</Properties>
</file>