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26"/>
  </p:notesMasterIdLst>
  <p:sldIdLst>
    <p:sldId id="256" r:id="rId4"/>
    <p:sldId id="257" r:id="rId5"/>
    <p:sldId id="266" r:id="rId6"/>
    <p:sldId id="274" r:id="rId7"/>
    <p:sldId id="276" r:id="rId8"/>
    <p:sldId id="279" r:id="rId9"/>
    <p:sldId id="277" r:id="rId10"/>
    <p:sldId id="295" r:id="rId11"/>
    <p:sldId id="280" r:id="rId12"/>
    <p:sldId id="267" r:id="rId13"/>
    <p:sldId id="281" r:id="rId14"/>
    <p:sldId id="282" r:id="rId15"/>
    <p:sldId id="310" r:id="rId16"/>
    <p:sldId id="283" r:id="rId17"/>
    <p:sldId id="285" r:id="rId18"/>
    <p:sldId id="286" r:id="rId19"/>
    <p:sldId id="287" r:id="rId20"/>
    <p:sldId id="268" r:id="rId21"/>
    <p:sldId id="311" r:id="rId22"/>
    <p:sldId id="312" r:id="rId23"/>
    <p:sldId id="263" r:id="rId24"/>
    <p:sldId id="321" r:id="rId25"/>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4" userDrawn="1">
          <p15:clr>
            <a:srgbClr val="A4A3A4"/>
          </p15:clr>
        </p15:guide>
        <p15:guide id="2" pos="387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C2CB"/>
    <a:srgbClr val="50CA34"/>
    <a:srgbClr val="2368DB"/>
    <a:srgbClr val="FF0505"/>
    <a:srgbClr val="CB2FBA"/>
    <a:srgbClr val="DC89E1"/>
    <a:srgbClr val="FA7838"/>
    <a:srgbClr val="85BFD9"/>
    <a:srgbClr val="3C97C2"/>
    <a:srgbClr val="83E2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114"/>
        <p:guide pos="3875"/>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0" Type="http://schemas.openxmlformats.org/officeDocument/2006/relationships/tags" Target="tags/tag1.xml"/><Relationship Id="rId3" Type="http://schemas.openxmlformats.org/officeDocument/2006/relationships/slideMaster" Target="slideMasters/slideMaster2.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notesMaster" Target="notesMasters/notesMaster1.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0.pn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8.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5.png"/><Relationship Id="rId2" Type="http://schemas.openxmlformats.org/officeDocument/2006/relationships/image" Target="../media/image19.jpe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6.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2338502" y="2169041"/>
            <a:ext cx="7498080" cy="829945"/>
          </a:xfrm>
          <a:prstGeom prst="rect">
            <a:avLst/>
          </a:prstGeom>
          <a:noFill/>
        </p:spPr>
        <p:txBody>
          <a:bodyPr wrap="none" rtlCol="0">
            <a:spAutoFit/>
          </a:bodyPr>
          <a:lstStyle/>
          <a:p>
            <a:r>
              <a:rPr kumimoji="1" lang="zh-CN" sz="4800" b="1" dirty="0">
                <a:solidFill>
                  <a:srgbClr val="00B4FF"/>
                </a:solidFill>
              </a:rPr>
              <a:t>百分数与小数、分数的互化</a:t>
            </a:r>
            <a:endParaRPr kumimoji="1" lang="zh-CN" sz="4800" b="1" dirty="0">
              <a:solidFill>
                <a:srgbClr val="00B4FF"/>
              </a:solidFill>
            </a:endParaRPr>
          </a:p>
        </p:txBody>
      </p:sp>
      <p:sp>
        <p:nvSpPr>
          <p:cNvPr id="4" name="文本框 3"/>
          <p:cNvSpPr txBox="1"/>
          <p:nvPr/>
        </p:nvSpPr>
        <p:spPr>
          <a:xfrm>
            <a:off x="4248379" y="3471277"/>
            <a:ext cx="3627120" cy="368300"/>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六年级上册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3693160" y="1090295"/>
            <a:ext cx="6446520" cy="1206500"/>
            <a:chOff x="2734" y="1269"/>
            <a:chExt cx="10152" cy="1900"/>
          </a:xfrm>
        </p:grpSpPr>
        <p:sp>
          <p:nvSpPr>
            <p:cNvPr id="3" name="圆角矩形 2"/>
            <p:cNvSpPr/>
            <p:nvPr/>
          </p:nvSpPr>
          <p:spPr>
            <a:xfrm>
              <a:off x="2734" y="1269"/>
              <a:ext cx="8005" cy="1900"/>
            </a:xfrm>
            <a:prstGeom prst="roundRect">
              <a:avLst/>
            </a:prstGeom>
            <a:solidFill>
              <a:srgbClr val="FFFF00"/>
            </a:solidFill>
            <a:ln>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293" name="组合 9292"/>
            <p:cNvGrpSpPr/>
            <p:nvPr/>
          </p:nvGrpSpPr>
          <p:grpSpPr>
            <a:xfrm>
              <a:off x="2890" y="1436"/>
              <a:ext cx="9996" cy="1472"/>
              <a:chOff x="204" y="1129"/>
              <a:chExt cx="3492" cy="589"/>
            </a:xfrm>
          </p:grpSpPr>
          <p:sp>
            <p:nvSpPr>
              <p:cNvPr id="13315" name="矩形 9"/>
              <p:cNvSpPr/>
              <p:nvPr/>
            </p:nvSpPr>
            <p:spPr>
              <a:xfrm>
                <a:off x="204" y="1283"/>
                <a:ext cx="894" cy="290"/>
              </a:xfrm>
              <a:prstGeom prst="rect">
                <a:avLst/>
              </a:prstGeom>
              <a:noFill/>
              <a:ln w="9525">
                <a:noFill/>
              </a:ln>
            </p:spPr>
            <p:txBody>
              <a:bodyPr wrap="square">
                <a:spAutoFit/>
              </a:bodyPr>
              <a:p>
                <a:r>
                  <a:rPr lang="zh-CN" altLang="en-US" sz="2400" dirty="0">
                    <a:solidFill>
                      <a:schemeClr val="tx1"/>
                    </a:solidFill>
                    <a:latin typeface="微软雅黑" panose="020B0503020204020204" pitchFamily="34" charset="-122"/>
                    <a:ea typeface="微软雅黑" panose="020B0503020204020204" pitchFamily="34" charset="-122"/>
                  </a:rPr>
                  <a:t>出勤率＝</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3316" name="TextBox 10"/>
              <p:cNvSpPr txBox="1"/>
              <p:nvPr/>
            </p:nvSpPr>
            <p:spPr>
              <a:xfrm>
                <a:off x="941" y="1129"/>
                <a:ext cx="1633" cy="290"/>
              </a:xfrm>
              <a:prstGeom prst="rect">
                <a:avLst/>
              </a:prstGeom>
              <a:noFill/>
              <a:ln w="9525">
                <a:noFill/>
              </a:ln>
            </p:spPr>
            <p:txBody>
              <a:bodyPr>
                <a:spAutoFit/>
              </a:bodyPr>
              <a:p>
                <a:r>
                  <a:rPr lang="zh-CN" altLang="en-US" sz="2400" dirty="0">
                    <a:solidFill>
                      <a:schemeClr val="tx1"/>
                    </a:solidFill>
                    <a:latin typeface="微软雅黑" panose="020B0503020204020204" pitchFamily="34" charset="-122"/>
                    <a:ea typeface="微软雅黑" panose="020B0503020204020204" pitchFamily="34" charset="-122"/>
                  </a:rPr>
                  <a:t>出勤的学生人数</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3317" name="TextBox 11"/>
              <p:cNvSpPr txBox="1"/>
              <p:nvPr/>
            </p:nvSpPr>
            <p:spPr>
              <a:xfrm>
                <a:off x="1098" y="1428"/>
                <a:ext cx="1225" cy="290"/>
              </a:xfrm>
              <a:prstGeom prst="rect">
                <a:avLst/>
              </a:prstGeom>
              <a:noFill/>
              <a:ln w="9525">
                <a:noFill/>
              </a:ln>
            </p:spPr>
            <p:txBody>
              <a:bodyPr>
                <a:spAutoFit/>
              </a:bodyPr>
              <a:p>
                <a:r>
                  <a:rPr lang="zh-CN" altLang="en-US" sz="2400" dirty="0">
                    <a:solidFill>
                      <a:schemeClr val="tx1"/>
                    </a:solidFill>
                    <a:latin typeface="微软雅黑" panose="020B0503020204020204" pitchFamily="34" charset="-122"/>
                    <a:ea typeface="微软雅黑" panose="020B0503020204020204" pitchFamily="34" charset="-122"/>
                  </a:rPr>
                  <a:t>学生总人数</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3318" name="TextBox 12"/>
              <p:cNvSpPr txBox="1"/>
              <p:nvPr/>
            </p:nvSpPr>
            <p:spPr>
              <a:xfrm>
                <a:off x="2199" y="1276"/>
                <a:ext cx="1497" cy="290"/>
              </a:xfrm>
              <a:prstGeom prst="rect">
                <a:avLst/>
              </a:prstGeom>
              <a:noFill/>
              <a:ln w="9525">
                <a:noFill/>
              </a:ln>
            </p:spPr>
            <p:txBody>
              <a:bodyPr>
                <a:spAutoFit/>
              </a:bodyPr>
              <a:p>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13319" name="直接连接符 14"/>
              <p:cNvCxnSpPr/>
              <p:nvPr/>
            </p:nvCxnSpPr>
            <p:spPr>
              <a:xfrm>
                <a:off x="975" y="1434"/>
                <a:ext cx="1225" cy="0"/>
              </a:xfrm>
              <a:prstGeom prst="line">
                <a:avLst/>
              </a:prstGeom>
              <a:ln w="25400" cap="flat" cmpd="sng">
                <a:solidFill>
                  <a:schemeClr val="tx1"/>
                </a:solidFill>
                <a:prstDash val="solid"/>
                <a:headEnd type="none" w="med" len="med"/>
                <a:tailEnd type="none" w="med" len="med"/>
              </a:ln>
            </p:spPr>
          </p:cxnSp>
        </p:grpSp>
      </p:grpSp>
      <p:grpSp>
        <p:nvGrpSpPr>
          <p:cNvPr id="8" name="组合 7"/>
          <p:cNvGrpSpPr/>
          <p:nvPr/>
        </p:nvGrpSpPr>
        <p:grpSpPr>
          <a:xfrm>
            <a:off x="761365" y="2962275"/>
            <a:ext cx="6229350" cy="1206500"/>
            <a:chOff x="1199" y="5340"/>
            <a:chExt cx="9810" cy="1900"/>
          </a:xfrm>
        </p:grpSpPr>
        <p:sp>
          <p:nvSpPr>
            <p:cNvPr id="6" name="圆角矩形 5"/>
            <p:cNvSpPr/>
            <p:nvPr/>
          </p:nvSpPr>
          <p:spPr>
            <a:xfrm>
              <a:off x="1199" y="5340"/>
              <a:ext cx="8005" cy="1900"/>
            </a:xfrm>
            <a:prstGeom prst="roundRect">
              <a:avLst/>
            </a:prstGeom>
            <a:solidFill>
              <a:srgbClr val="83E21C"/>
            </a:solidFill>
            <a:ln>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306" name="组合 9305"/>
            <p:cNvGrpSpPr/>
            <p:nvPr/>
          </p:nvGrpSpPr>
          <p:grpSpPr>
            <a:xfrm>
              <a:off x="1511" y="5583"/>
              <a:ext cx="9498" cy="1382"/>
              <a:chOff x="156" y="1938"/>
              <a:chExt cx="3405" cy="553"/>
            </a:xfrm>
          </p:grpSpPr>
          <p:sp>
            <p:nvSpPr>
              <p:cNvPr id="13339" name="矩形 9"/>
              <p:cNvSpPr/>
              <p:nvPr/>
            </p:nvSpPr>
            <p:spPr>
              <a:xfrm>
                <a:off x="156" y="2059"/>
                <a:ext cx="883" cy="290"/>
              </a:xfrm>
              <a:prstGeom prst="rect">
                <a:avLst/>
              </a:prstGeom>
              <a:noFill/>
              <a:ln w="9525">
                <a:noFill/>
              </a:ln>
            </p:spPr>
            <p:txBody>
              <a:bodyPr wrap="square">
                <a:spAutoFit/>
              </a:bodyPr>
              <a:p>
                <a:r>
                  <a:rPr lang="zh-CN" altLang="en-US" sz="2400" dirty="0">
                    <a:solidFill>
                      <a:schemeClr val="tx1"/>
                    </a:solidFill>
                    <a:latin typeface="微软雅黑" panose="020B0503020204020204" pitchFamily="34" charset="-122"/>
                    <a:ea typeface="微软雅黑" panose="020B0503020204020204" pitchFamily="34" charset="-122"/>
                  </a:rPr>
                  <a:t>发芽率＝</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3340" name="TextBox 10"/>
              <p:cNvSpPr txBox="1"/>
              <p:nvPr/>
            </p:nvSpPr>
            <p:spPr>
              <a:xfrm>
                <a:off x="795" y="1938"/>
                <a:ext cx="1633" cy="290"/>
              </a:xfrm>
              <a:prstGeom prst="rect">
                <a:avLst/>
              </a:prstGeom>
              <a:noFill/>
              <a:ln w="9525">
                <a:noFill/>
              </a:ln>
            </p:spPr>
            <p:txBody>
              <a:bodyPr>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341" name="TextBox 11"/>
              <p:cNvSpPr txBox="1"/>
              <p:nvPr/>
            </p:nvSpPr>
            <p:spPr>
              <a:xfrm>
                <a:off x="795" y="2201"/>
                <a:ext cx="1632" cy="290"/>
              </a:xfrm>
              <a:prstGeom prst="rect">
                <a:avLst/>
              </a:prstGeom>
              <a:noFill/>
              <a:ln w="9525">
                <a:noFill/>
              </a:ln>
            </p:spPr>
            <p:txBody>
              <a:bodyPr>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342" name="TextBox 12"/>
              <p:cNvSpPr txBox="1"/>
              <p:nvPr/>
            </p:nvSpPr>
            <p:spPr>
              <a:xfrm>
                <a:off x="2064" y="2069"/>
                <a:ext cx="1497" cy="290"/>
              </a:xfrm>
              <a:prstGeom prst="rect">
                <a:avLst/>
              </a:prstGeom>
              <a:noFill/>
              <a:ln w="9525">
                <a:noFill/>
              </a:ln>
            </p:spPr>
            <p:txBody>
              <a:bodyPr>
                <a:spAutoFit/>
              </a:bodyPr>
              <a:p>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13343" name="直接连接符 14"/>
              <p:cNvCxnSpPr/>
              <p:nvPr/>
            </p:nvCxnSpPr>
            <p:spPr>
              <a:xfrm>
                <a:off x="882" y="2235"/>
                <a:ext cx="1225" cy="0"/>
              </a:xfrm>
              <a:prstGeom prst="line">
                <a:avLst/>
              </a:prstGeom>
              <a:ln w="25400" cap="flat" cmpd="sng">
                <a:solidFill>
                  <a:schemeClr val="tx1"/>
                </a:solidFill>
                <a:prstDash val="solid"/>
                <a:headEnd type="none" w="med" len="med"/>
                <a:tailEnd type="none" w="med" len="med"/>
              </a:ln>
            </p:spPr>
          </p:cxnSp>
        </p:grpSp>
      </p:grpSp>
      <p:grpSp>
        <p:nvGrpSpPr>
          <p:cNvPr id="15" name="组合 14"/>
          <p:cNvGrpSpPr/>
          <p:nvPr/>
        </p:nvGrpSpPr>
        <p:grpSpPr>
          <a:xfrm>
            <a:off x="6485890" y="2962275"/>
            <a:ext cx="6232525" cy="1206500"/>
            <a:chOff x="10214" y="5340"/>
            <a:chExt cx="9815" cy="1900"/>
          </a:xfrm>
        </p:grpSpPr>
        <p:sp>
          <p:nvSpPr>
            <p:cNvPr id="7" name="圆角矩形 6"/>
            <p:cNvSpPr/>
            <p:nvPr/>
          </p:nvSpPr>
          <p:spPr>
            <a:xfrm>
              <a:off x="10214" y="5340"/>
              <a:ext cx="8005" cy="1900"/>
            </a:xfrm>
            <a:prstGeom prst="roundRect">
              <a:avLst/>
            </a:prstGeom>
            <a:solidFill>
              <a:srgbClr val="85BFD9"/>
            </a:solidFill>
            <a:ln>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 name="组合 8"/>
            <p:cNvGrpSpPr/>
            <p:nvPr/>
          </p:nvGrpSpPr>
          <p:grpSpPr>
            <a:xfrm>
              <a:off x="10531" y="5583"/>
              <a:ext cx="9498" cy="1382"/>
              <a:chOff x="156" y="1938"/>
              <a:chExt cx="3405" cy="553"/>
            </a:xfrm>
          </p:grpSpPr>
          <p:sp>
            <p:nvSpPr>
              <p:cNvPr id="10" name="矩形 9"/>
              <p:cNvSpPr/>
              <p:nvPr/>
            </p:nvSpPr>
            <p:spPr>
              <a:xfrm>
                <a:off x="156" y="2059"/>
                <a:ext cx="883" cy="290"/>
              </a:xfrm>
              <a:prstGeom prst="rect">
                <a:avLst/>
              </a:prstGeom>
              <a:noFill/>
              <a:ln w="9525">
                <a:noFill/>
              </a:ln>
            </p:spPr>
            <p:txBody>
              <a:bodyPr wrap="square">
                <a:spAutoFit/>
              </a:bodyPr>
              <a:p>
                <a:r>
                  <a:rPr lang="zh-CN" altLang="en-US" sz="2400" dirty="0">
                    <a:solidFill>
                      <a:schemeClr val="tx1"/>
                    </a:solidFill>
                    <a:latin typeface="微软雅黑" panose="020B0503020204020204" pitchFamily="34" charset="-122"/>
                    <a:ea typeface="微软雅黑" panose="020B0503020204020204" pitchFamily="34" charset="-122"/>
                  </a:rPr>
                  <a:t>合格率＝</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795" y="1938"/>
                <a:ext cx="1633" cy="290"/>
              </a:xfrm>
              <a:prstGeom prst="rect">
                <a:avLst/>
              </a:prstGeom>
              <a:noFill/>
              <a:ln w="9525">
                <a:noFill/>
              </a:ln>
            </p:spPr>
            <p:txBody>
              <a:bodyPr>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TextBox 11"/>
              <p:cNvSpPr txBox="1"/>
              <p:nvPr/>
            </p:nvSpPr>
            <p:spPr>
              <a:xfrm>
                <a:off x="795" y="2201"/>
                <a:ext cx="1632" cy="290"/>
              </a:xfrm>
              <a:prstGeom prst="rect">
                <a:avLst/>
              </a:prstGeom>
              <a:noFill/>
              <a:ln w="9525">
                <a:noFill/>
              </a:ln>
            </p:spPr>
            <p:txBody>
              <a:bodyPr>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TextBox 12"/>
              <p:cNvSpPr txBox="1"/>
              <p:nvPr/>
            </p:nvSpPr>
            <p:spPr>
              <a:xfrm>
                <a:off x="2064" y="2069"/>
                <a:ext cx="1497" cy="290"/>
              </a:xfrm>
              <a:prstGeom prst="rect">
                <a:avLst/>
              </a:prstGeom>
              <a:noFill/>
              <a:ln w="9525">
                <a:noFill/>
              </a:ln>
            </p:spPr>
            <p:txBody>
              <a:bodyPr>
                <a:spAutoFit/>
              </a:bodyPr>
              <a:p>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14" name="直接连接符 14"/>
              <p:cNvCxnSpPr/>
              <p:nvPr/>
            </p:nvCxnSpPr>
            <p:spPr>
              <a:xfrm>
                <a:off x="882" y="2235"/>
                <a:ext cx="1225" cy="0"/>
              </a:xfrm>
              <a:prstGeom prst="line">
                <a:avLst/>
              </a:prstGeom>
              <a:ln w="25400" cap="flat" cmpd="sng">
                <a:solidFill>
                  <a:schemeClr val="tx1"/>
                </a:solidFill>
                <a:prstDash val="solid"/>
                <a:headEnd type="none" w="med" len="med"/>
                <a:tailEnd type="none" w="med" len="med"/>
              </a:ln>
            </p:spPr>
          </p:cxnSp>
        </p:grpSp>
      </p:grpSp>
      <p:grpSp>
        <p:nvGrpSpPr>
          <p:cNvPr id="16" name="组合 15"/>
          <p:cNvGrpSpPr/>
          <p:nvPr/>
        </p:nvGrpSpPr>
        <p:grpSpPr>
          <a:xfrm>
            <a:off x="761365" y="4679950"/>
            <a:ext cx="6229350" cy="1206500"/>
            <a:chOff x="1199" y="5340"/>
            <a:chExt cx="9810" cy="1900"/>
          </a:xfrm>
        </p:grpSpPr>
        <p:sp>
          <p:nvSpPr>
            <p:cNvPr id="17" name="圆角矩形 16"/>
            <p:cNvSpPr/>
            <p:nvPr/>
          </p:nvSpPr>
          <p:spPr>
            <a:xfrm>
              <a:off x="1199" y="5340"/>
              <a:ext cx="8005" cy="1900"/>
            </a:xfrm>
            <a:prstGeom prst="roundRect">
              <a:avLst/>
            </a:prstGeom>
            <a:solidFill>
              <a:srgbClr val="FA7838"/>
            </a:solidFill>
            <a:ln>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8" name="组合 17"/>
            <p:cNvGrpSpPr/>
            <p:nvPr/>
          </p:nvGrpSpPr>
          <p:grpSpPr>
            <a:xfrm>
              <a:off x="1511" y="5583"/>
              <a:ext cx="9498" cy="1382"/>
              <a:chOff x="156" y="1938"/>
              <a:chExt cx="3405" cy="553"/>
            </a:xfrm>
          </p:grpSpPr>
          <p:sp>
            <p:nvSpPr>
              <p:cNvPr id="23" name="矩形 9"/>
              <p:cNvSpPr/>
              <p:nvPr/>
            </p:nvSpPr>
            <p:spPr>
              <a:xfrm>
                <a:off x="156" y="2059"/>
                <a:ext cx="883" cy="290"/>
              </a:xfrm>
              <a:prstGeom prst="rect">
                <a:avLst/>
              </a:prstGeom>
              <a:noFill/>
              <a:ln w="9525">
                <a:noFill/>
              </a:ln>
            </p:spPr>
            <p:txBody>
              <a:bodyPr wrap="square">
                <a:spAutoFit/>
              </a:bodyPr>
              <a:p>
                <a:r>
                  <a:rPr lang="zh-CN" altLang="en-US" sz="2400" dirty="0">
                    <a:solidFill>
                      <a:schemeClr val="tx1"/>
                    </a:solidFill>
                    <a:latin typeface="微软雅黑" panose="020B0503020204020204" pitchFamily="34" charset="-122"/>
                    <a:ea typeface="微软雅黑" panose="020B0503020204020204" pitchFamily="34" charset="-122"/>
                  </a:rPr>
                  <a:t>出粉率＝</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4" name="TextBox 10"/>
              <p:cNvSpPr txBox="1"/>
              <p:nvPr/>
            </p:nvSpPr>
            <p:spPr>
              <a:xfrm>
                <a:off x="795" y="1938"/>
                <a:ext cx="1633" cy="290"/>
              </a:xfrm>
              <a:prstGeom prst="rect">
                <a:avLst/>
              </a:prstGeom>
              <a:noFill/>
              <a:ln w="9525">
                <a:noFill/>
              </a:ln>
            </p:spPr>
            <p:txBody>
              <a:bodyPr>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9" name="TextBox 11"/>
              <p:cNvSpPr txBox="1"/>
              <p:nvPr/>
            </p:nvSpPr>
            <p:spPr>
              <a:xfrm>
                <a:off x="795" y="2201"/>
                <a:ext cx="1632" cy="290"/>
              </a:xfrm>
              <a:prstGeom prst="rect">
                <a:avLst/>
              </a:prstGeom>
              <a:noFill/>
              <a:ln w="9525">
                <a:noFill/>
              </a:ln>
            </p:spPr>
            <p:txBody>
              <a:bodyPr>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6" name="TextBox 12"/>
              <p:cNvSpPr txBox="1"/>
              <p:nvPr/>
            </p:nvSpPr>
            <p:spPr>
              <a:xfrm>
                <a:off x="2064" y="2069"/>
                <a:ext cx="1497" cy="290"/>
              </a:xfrm>
              <a:prstGeom prst="rect">
                <a:avLst/>
              </a:prstGeom>
              <a:noFill/>
              <a:ln w="9525">
                <a:noFill/>
              </a:ln>
            </p:spPr>
            <p:txBody>
              <a:bodyPr>
                <a:spAutoFit/>
              </a:bodyPr>
              <a:p>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47" name="直接连接符 14"/>
              <p:cNvCxnSpPr/>
              <p:nvPr/>
            </p:nvCxnSpPr>
            <p:spPr>
              <a:xfrm>
                <a:off x="882" y="2235"/>
                <a:ext cx="1225" cy="0"/>
              </a:xfrm>
              <a:prstGeom prst="line">
                <a:avLst/>
              </a:prstGeom>
              <a:ln w="25400" cap="flat" cmpd="sng">
                <a:solidFill>
                  <a:schemeClr val="tx1"/>
                </a:solidFill>
                <a:prstDash val="solid"/>
                <a:headEnd type="none" w="med" len="med"/>
                <a:tailEnd type="none" w="med" len="med"/>
              </a:ln>
            </p:spPr>
          </p:cxnSp>
        </p:grpSp>
      </p:grpSp>
      <p:grpSp>
        <p:nvGrpSpPr>
          <p:cNvPr id="48" name="组合 47"/>
          <p:cNvGrpSpPr/>
          <p:nvPr/>
        </p:nvGrpSpPr>
        <p:grpSpPr>
          <a:xfrm>
            <a:off x="6485890" y="4668520"/>
            <a:ext cx="6229350" cy="1206500"/>
            <a:chOff x="1199" y="5340"/>
            <a:chExt cx="9810" cy="1900"/>
          </a:xfrm>
        </p:grpSpPr>
        <p:sp>
          <p:nvSpPr>
            <p:cNvPr id="49" name="圆角矩形 48"/>
            <p:cNvSpPr/>
            <p:nvPr/>
          </p:nvSpPr>
          <p:spPr>
            <a:xfrm>
              <a:off x="1199" y="5340"/>
              <a:ext cx="8005" cy="1900"/>
            </a:xfrm>
            <a:prstGeom prst="roundRect">
              <a:avLst/>
            </a:prstGeom>
            <a:solidFill>
              <a:srgbClr val="DC89E1"/>
            </a:solidFill>
            <a:ln>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0" name="组合 49"/>
            <p:cNvGrpSpPr/>
            <p:nvPr/>
          </p:nvGrpSpPr>
          <p:grpSpPr>
            <a:xfrm>
              <a:off x="1511" y="5583"/>
              <a:ext cx="9498" cy="1382"/>
              <a:chOff x="156" y="1938"/>
              <a:chExt cx="3405" cy="553"/>
            </a:xfrm>
          </p:grpSpPr>
          <p:sp>
            <p:nvSpPr>
              <p:cNvPr id="51" name="矩形 9"/>
              <p:cNvSpPr/>
              <p:nvPr/>
            </p:nvSpPr>
            <p:spPr>
              <a:xfrm>
                <a:off x="156" y="2059"/>
                <a:ext cx="883" cy="290"/>
              </a:xfrm>
              <a:prstGeom prst="rect">
                <a:avLst/>
              </a:prstGeom>
              <a:noFill/>
              <a:ln w="9525">
                <a:noFill/>
              </a:ln>
            </p:spPr>
            <p:txBody>
              <a:bodyPr wrap="square">
                <a:spAutoFit/>
              </a:bodyPr>
              <a:p>
                <a:r>
                  <a:rPr lang="zh-CN" altLang="en-US" sz="2400" dirty="0">
                    <a:solidFill>
                      <a:schemeClr val="tx1"/>
                    </a:solidFill>
                    <a:latin typeface="微软雅黑" panose="020B0503020204020204" pitchFamily="34" charset="-122"/>
                    <a:ea typeface="微软雅黑" panose="020B0503020204020204" pitchFamily="34" charset="-122"/>
                  </a:rPr>
                  <a:t>成活率＝</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52" name="TextBox 10"/>
              <p:cNvSpPr txBox="1"/>
              <p:nvPr/>
            </p:nvSpPr>
            <p:spPr>
              <a:xfrm>
                <a:off x="795" y="1938"/>
                <a:ext cx="1633" cy="290"/>
              </a:xfrm>
              <a:prstGeom prst="rect">
                <a:avLst/>
              </a:prstGeom>
              <a:noFill/>
              <a:ln w="9525">
                <a:noFill/>
              </a:ln>
            </p:spPr>
            <p:txBody>
              <a:bodyPr>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3" name="TextBox 11"/>
              <p:cNvSpPr txBox="1"/>
              <p:nvPr/>
            </p:nvSpPr>
            <p:spPr>
              <a:xfrm>
                <a:off x="795" y="2201"/>
                <a:ext cx="1632" cy="290"/>
              </a:xfrm>
              <a:prstGeom prst="rect">
                <a:avLst/>
              </a:prstGeom>
              <a:noFill/>
              <a:ln w="9525">
                <a:noFill/>
              </a:ln>
            </p:spPr>
            <p:txBody>
              <a:bodyPr>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4" name="TextBox 12"/>
              <p:cNvSpPr txBox="1"/>
              <p:nvPr/>
            </p:nvSpPr>
            <p:spPr>
              <a:xfrm>
                <a:off x="2064" y="2069"/>
                <a:ext cx="1497" cy="290"/>
              </a:xfrm>
              <a:prstGeom prst="rect">
                <a:avLst/>
              </a:prstGeom>
              <a:noFill/>
              <a:ln w="9525">
                <a:noFill/>
              </a:ln>
            </p:spPr>
            <p:txBody>
              <a:bodyPr>
                <a:spAutoFit/>
              </a:bodyPr>
              <a:p>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5" name="直接连接符 14"/>
              <p:cNvCxnSpPr/>
              <p:nvPr/>
            </p:nvCxnSpPr>
            <p:spPr>
              <a:xfrm>
                <a:off x="882" y="2235"/>
                <a:ext cx="1225" cy="0"/>
              </a:xfrm>
              <a:prstGeom prst="line">
                <a:avLst/>
              </a:prstGeom>
              <a:ln w="25400" cap="flat" cmpd="sng">
                <a:solidFill>
                  <a:schemeClr val="tx1"/>
                </a:solidFill>
                <a:prstDash val="solid"/>
                <a:headEnd type="none" w="med" len="med"/>
                <a:tailEnd type="none" w="med" len="med"/>
              </a:ln>
            </p:spPr>
          </p:cxnSp>
        </p:grpSp>
      </p:grpSp>
      <p:sp>
        <p:nvSpPr>
          <p:cNvPr id="9312" name="矩形 9311"/>
          <p:cNvSpPr/>
          <p:nvPr/>
        </p:nvSpPr>
        <p:spPr>
          <a:xfrm>
            <a:off x="2399665" y="3559810"/>
            <a:ext cx="2005330" cy="460375"/>
          </a:xfrm>
          <a:prstGeom prst="rect">
            <a:avLst/>
          </a:prstGeom>
          <a:noFill/>
          <a:ln w="12700">
            <a:noFill/>
          </a:ln>
        </p:spPr>
        <p:txBody>
          <a:bodyPr wrap="square">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实验种子数 </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314" name="矩形 9313"/>
          <p:cNvSpPr/>
          <p:nvPr/>
        </p:nvSpPr>
        <p:spPr>
          <a:xfrm>
            <a:off x="2312035" y="3128010"/>
            <a:ext cx="2244725" cy="460375"/>
          </a:xfrm>
          <a:prstGeom prst="rect">
            <a:avLst/>
          </a:prstGeom>
          <a:noFill/>
          <a:ln w="12700">
            <a:noFill/>
          </a:ln>
        </p:spPr>
        <p:txBody>
          <a:bodyPr wrap="square">
            <a:spAutoFit/>
          </a:bodyPr>
          <a:p>
            <a:r>
              <a:rPr lang="zh-CN" altLang="en-US" sz="2400" dirty="0">
                <a:solidFill>
                  <a:schemeClr val="tx1"/>
                </a:solidFill>
                <a:latin typeface="微软雅黑" panose="020B0503020204020204" pitchFamily="34" charset="-122"/>
                <a:ea typeface="微软雅黑" panose="020B0503020204020204" pitchFamily="34" charset="-122"/>
              </a:rPr>
              <a:t>发芽的种子数</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9313" name="矩形 9312"/>
          <p:cNvSpPr/>
          <p:nvPr/>
        </p:nvSpPr>
        <p:spPr>
          <a:xfrm>
            <a:off x="8132445" y="3127375"/>
            <a:ext cx="2244725" cy="460375"/>
          </a:xfrm>
          <a:prstGeom prst="rect">
            <a:avLst/>
          </a:prstGeom>
          <a:noFill/>
          <a:ln w="12700">
            <a:noFill/>
          </a:ln>
        </p:spPr>
        <p:txBody>
          <a:bodyPr wrap="square">
            <a:spAutoFit/>
          </a:bodyPr>
          <a:p>
            <a:r>
              <a:rPr lang="zh-CN" altLang="en-US" sz="2400" dirty="0">
                <a:solidFill>
                  <a:schemeClr val="tx1"/>
                </a:solidFill>
                <a:latin typeface="微软雅黑" panose="020B0503020204020204" pitchFamily="34" charset="-122"/>
                <a:ea typeface="微软雅黑" panose="020B0503020204020204" pitchFamily="34" charset="-122"/>
              </a:rPr>
              <a:t>合格的产品数</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9316" name="矩形 9315"/>
          <p:cNvSpPr/>
          <p:nvPr/>
        </p:nvSpPr>
        <p:spPr>
          <a:xfrm>
            <a:off x="8376920" y="3569970"/>
            <a:ext cx="1564005" cy="460375"/>
          </a:xfrm>
          <a:prstGeom prst="rect">
            <a:avLst/>
          </a:prstGeom>
          <a:noFill/>
          <a:ln w="12700">
            <a:noFill/>
          </a:ln>
        </p:spPr>
        <p:txBody>
          <a:bodyPr wrap="square">
            <a:spAutoFit/>
          </a:bodyPr>
          <a:p>
            <a:r>
              <a:rPr lang="zh-CN" altLang="en-US" sz="2400" dirty="0">
                <a:solidFill>
                  <a:schemeClr val="tx1"/>
                </a:solidFill>
                <a:latin typeface="微软雅黑" panose="020B0503020204020204" pitchFamily="34" charset="-122"/>
                <a:ea typeface="微软雅黑" panose="020B0503020204020204" pitchFamily="34" charset="-122"/>
              </a:rPr>
              <a:t>产品总数</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9317" name="矩形 9316"/>
          <p:cNvSpPr/>
          <p:nvPr/>
        </p:nvSpPr>
        <p:spPr>
          <a:xfrm>
            <a:off x="2510155" y="4878070"/>
            <a:ext cx="1904365" cy="460375"/>
          </a:xfrm>
          <a:prstGeom prst="rect">
            <a:avLst/>
          </a:prstGeom>
          <a:noFill/>
          <a:ln w="12700">
            <a:noFill/>
          </a:ln>
        </p:spPr>
        <p:txBody>
          <a:bodyPr wrap="square">
            <a:spAutoFit/>
          </a:bodyPr>
          <a:p>
            <a:r>
              <a:rPr lang="zh-CN" altLang="en-US" sz="2400" dirty="0">
                <a:solidFill>
                  <a:schemeClr val="tx1"/>
                </a:solidFill>
                <a:latin typeface="微软雅黑" panose="020B0503020204020204" pitchFamily="34" charset="-122"/>
                <a:ea typeface="微软雅黑" panose="020B0503020204020204" pitchFamily="34" charset="-122"/>
              </a:rPr>
              <a:t>面粉的质量</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9318" name="矩形 9317"/>
          <p:cNvSpPr/>
          <p:nvPr/>
        </p:nvSpPr>
        <p:spPr>
          <a:xfrm>
            <a:off x="2510155" y="5284470"/>
            <a:ext cx="1904365" cy="460375"/>
          </a:xfrm>
          <a:prstGeom prst="rect">
            <a:avLst/>
          </a:prstGeom>
          <a:noFill/>
          <a:ln w="12700">
            <a:noFill/>
          </a:ln>
        </p:spPr>
        <p:txBody>
          <a:bodyPr wrap="square">
            <a:spAutoFit/>
          </a:bodyPr>
          <a:p>
            <a:r>
              <a:rPr lang="zh-CN" altLang="en-US" sz="2400" dirty="0">
                <a:solidFill>
                  <a:schemeClr val="tx1"/>
                </a:solidFill>
                <a:latin typeface="微软雅黑" panose="020B0503020204020204" pitchFamily="34" charset="-122"/>
                <a:ea typeface="微软雅黑" panose="020B0503020204020204" pitchFamily="34" charset="-122"/>
              </a:rPr>
              <a:t>小麦的质量</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9319" name="矩形 9318"/>
          <p:cNvSpPr/>
          <p:nvPr/>
        </p:nvSpPr>
        <p:spPr>
          <a:xfrm>
            <a:off x="8214995" y="4843780"/>
            <a:ext cx="1904365" cy="460375"/>
          </a:xfrm>
          <a:prstGeom prst="rect">
            <a:avLst/>
          </a:prstGeom>
          <a:noFill/>
          <a:ln w="12700">
            <a:noFill/>
          </a:ln>
        </p:spPr>
        <p:txBody>
          <a:bodyPr wrap="square">
            <a:spAutoFit/>
          </a:bodyPr>
          <a:p>
            <a:r>
              <a:rPr lang="zh-CN" altLang="en-US" sz="2400" dirty="0">
                <a:solidFill>
                  <a:schemeClr val="tx1"/>
                </a:solidFill>
                <a:latin typeface="微软雅黑" panose="020B0503020204020204" pitchFamily="34" charset="-122"/>
                <a:ea typeface="微软雅黑" panose="020B0503020204020204" pitchFamily="34" charset="-122"/>
              </a:rPr>
              <a:t>成活的棵树</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9320" name="矩形 9319"/>
          <p:cNvSpPr/>
          <p:nvPr/>
        </p:nvSpPr>
        <p:spPr>
          <a:xfrm>
            <a:off x="8206740" y="5269865"/>
            <a:ext cx="1904365" cy="460375"/>
          </a:xfrm>
          <a:prstGeom prst="rect">
            <a:avLst/>
          </a:prstGeom>
          <a:noFill/>
          <a:ln w="12700">
            <a:noFill/>
          </a:ln>
        </p:spPr>
        <p:txBody>
          <a:bodyPr wrap="square">
            <a:spAutoFit/>
          </a:bodyPr>
          <a:p>
            <a:r>
              <a:rPr lang="zh-CN" altLang="en-US" sz="2400" dirty="0">
                <a:solidFill>
                  <a:schemeClr val="tx1"/>
                </a:solidFill>
                <a:latin typeface="微软雅黑" panose="020B0503020204020204" pitchFamily="34" charset="-122"/>
                <a:ea typeface="微软雅黑" panose="020B0503020204020204" pitchFamily="34" charset="-122"/>
              </a:rPr>
              <a:t>栽种的棵树</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528" fill="hold" nodeType="clickEffect">
                                  <p:stCondLst>
                                    <p:cond delay="0"/>
                                  </p:stCondLst>
                                  <p:childTnLst>
                                    <p:set>
                                      <p:cBhvr>
                                        <p:cTn id="6" dur="500"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 calcmode="lin" valueType="num">
                                      <p:cBhvr>
                                        <p:cTn id="9" dur="500" fill="hold"/>
                                        <p:tgtEl>
                                          <p:spTgt spid="8"/>
                                        </p:tgtEl>
                                        <p:attrNameLst>
                                          <p:attrName>ppt_x</p:attrName>
                                        </p:attrNameLst>
                                      </p:cBhvr>
                                      <p:tavLst>
                                        <p:tav tm="0">
                                          <p:val>
                                            <p:fltVal val="0.5"/>
                                          </p:val>
                                        </p:tav>
                                        <p:tav tm="100000">
                                          <p:val>
                                            <p:strVal val="#ppt_x"/>
                                          </p:val>
                                        </p:tav>
                                      </p:tavLst>
                                    </p:anim>
                                    <p:anim calcmode="lin" valueType="num">
                                      <p:cBhvr>
                                        <p:cTn id="10" dur="500" fill="hold"/>
                                        <p:tgtEl>
                                          <p:spTgt spid="8"/>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0"/>
                                  </p:stCondLst>
                                  <p:childTnLst>
                                    <p:set>
                                      <p:cBhvr>
                                        <p:cTn id="12" dur="500"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 calcmode="lin" valueType="num">
                                      <p:cBhvr>
                                        <p:cTn id="15" dur="500" fill="hold"/>
                                        <p:tgtEl>
                                          <p:spTgt spid="15"/>
                                        </p:tgtEl>
                                        <p:attrNameLst>
                                          <p:attrName>ppt_x</p:attrName>
                                        </p:attrNameLst>
                                      </p:cBhvr>
                                      <p:tavLst>
                                        <p:tav tm="0">
                                          <p:val>
                                            <p:fltVal val="0.5"/>
                                          </p:val>
                                        </p:tav>
                                        <p:tav tm="100000">
                                          <p:val>
                                            <p:strVal val="#ppt_x"/>
                                          </p:val>
                                        </p:tav>
                                      </p:tavLst>
                                    </p:anim>
                                    <p:anim calcmode="lin" valueType="num">
                                      <p:cBhvr>
                                        <p:cTn id="16" dur="500" fill="hold"/>
                                        <p:tgtEl>
                                          <p:spTgt spid="15"/>
                                        </p:tgtEl>
                                        <p:attrNameLst>
                                          <p:attrName>ppt_y</p:attrName>
                                        </p:attrNameLst>
                                      </p:cBhvr>
                                      <p:tavLst>
                                        <p:tav tm="0">
                                          <p:val>
                                            <p:fltVal val="0.5"/>
                                          </p:val>
                                        </p:tav>
                                        <p:tav tm="100000">
                                          <p:val>
                                            <p:strVal val="#ppt_y"/>
                                          </p:val>
                                        </p:tav>
                                      </p:tavLst>
                                    </p:anim>
                                  </p:childTnLst>
                                </p:cTn>
                              </p:par>
                              <p:par>
                                <p:cTn id="17" presetID="23" presetClass="entr" presetSubtype="528" fill="hold" nodeType="withEffect">
                                  <p:stCondLst>
                                    <p:cond delay="0"/>
                                  </p:stCondLst>
                                  <p:childTnLst>
                                    <p:set>
                                      <p:cBhvr>
                                        <p:cTn id="18" dur="500"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 calcmode="lin" valueType="num">
                                      <p:cBhvr>
                                        <p:cTn id="21" dur="500" fill="hold"/>
                                        <p:tgtEl>
                                          <p:spTgt spid="16"/>
                                        </p:tgtEl>
                                        <p:attrNameLst>
                                          <p:attrName>ppt_x</p:attrName>
                                        </p:attrNameLst>
                                      </p:cBhvr>
                                      <p:tavLst>
                                        <p:tav tm="0">
                                          <p:val>
                                            <p:fltVal val="0.5"/>
                                          </p:val>
                                        </p:tav>
                                        <p:tav tm="100000">
                                          <p:val>
                                            <p:strVal val="#ppt_x"/>
                                          </p:val>
                                        </p:tav>
                                      </p:tavLst>
                                    </p:anim>
                                    <p:anim calcmode="lin" valueType="num">
                                      <p:cBhvr>
                                        <p:cTn id="22" dur="500" fill="hold"/>
                                        <p:tgtEl>
                                          <p:spTgt spid="16"/>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0"/>
                                  </p:stCondLst>
                                  <p:childTnLst>
                                    <p:set>
                                      <p:cBhvr>
                                        <p:cTn id="24" dur="500" fill="hold">
                                          <p:stCondLst>
                                            <p:cond delay="0"/>
                                          </p:stCondLst>
                                        </p:cTn>
                                        <p:tgtEl>
                                          <p:spTgt spid="48"/>
                                        </p:tgtEl>
                                        <p:attrNameLst>
                                          <p:attrName>style.visibility</p:attrName>
                                        </p:attrNameLst>
                                      </p:cBhvr>
                                      <p:to>
                                        <p:strVal val="visible"/>
                                      </p:to>
                                    </p:set>
                                    <p:anim calcmode="lin" valueType="num">
                                      <p:cBhvr>
                                        <p:cTn id="25" dur="500" fill="hold"/>
                                        <p:tgtEl>
                                          <p:spTgt spid="48"/>
                                        </p:tgtEl>
                                        <p:attrNameLst>
                                          <p:attrName>ppt_w</p:attrName>
                                        </p:attrNameLst>
                                      </p:cBhvr>
                                      <p:tavLst>
                                        <p:tav tm="0">
                                          <p:val>
                                            <p:fltVal val="0"/>
                                          </p:val>
                                        </p:tav>
                                        <p:tav tm="100000">
                                          <p:val>
                                            <p:strVal val="#ppt_w"/>
                                          </p:val>
                                        </p:tav>
                                      </p:tavLst>
                                    </p:anim>
                                    <p:anim calcmode="lin" valueType="num">
                                      <p:cBhvr>
                                        <p:cTn id="26" dur="500" fill="hold"/>
                                        <p:tgtEl>
                                          <p:spTgt spid="48"/>
                                        </p:tgtEl>
                                        <p:attrNameLst>
                                          <p:attrName>ppt_h</p:attrName>
                                        </p:attrNameLst>
                                      </p:cBhvr>
                                      <p:tavLst>
                                        <p:tav tm="0">
                                          <p:val>
                                            <p:fltVal val="0"/>
                                          </p:val>
                                        </p:tav>
                                        <p:tav tm="100000">
                                          <p:val>
                                            <p:strVal val="#ppt_h"/>
                                          </p:val>
                                        </p:tav>
                                      </p:tavLst>
                                    </p:anim>
                                    <p:anim calcmode="lin" valueType="num">
                                      <p:cBhvr>
                                        <p:cTn id="27" dur="500" fill="hold"/>
                                        <p:tgtEl>
                                          <p:spTgt spid="48"/>
                                        </p:tgtEl>
                                        <p:attrNameLst>
                                          <p:attrName>ppt_x</p:attrName>
                                        </p:attrNameLst>
                                      </p:cBhvr>
                                      <p:tavLst>
                                        <p:tav tm="0">
                                          <p:val>
                                            <p:fltVal val="0.5"/>
                                          </p:val>
                                        </p:tav>
                                        <p:tav tm="100000">
                                          <p:val>
                                            <p:strVal val="#ppt_x"/>
                                          </p:val>
                                        </p:tav>
                                      </p:tavLst>
                                    </p:anim>
                                    <p:anim calcmode="lin" valueType="num">
                                      <p:cBhvr>
                                        <p:cTn id="28" dur="500" fill="hold"/>
                                        <p:tgtEl>
                                          <p:spTgt spid="48"/>
                                        </p:tgtEl>
                                        <p:attrNameLst>
                                          <p:attrName>ppt_y</p:attrName>
                                        </p:attrNameLst>
                                      </p:cBhvr>
                                      <p:tavLst>
                                        <p:tav tm="0">
                                          <p:val>
                                            <p:fltVal val="0.5"/>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9314"/>
                                        </p:tgtEl>
                                        <p:attrNameLst>
                                          <p:attrName>style.visibility</p:attrName>
                                        </p:attrNameLst>
                                      </p:cBhvr>
                                      <p:to>
                                        <p:strVal val="visible"/>
                                      </p:to>
                                    </p:set>
                                    <p:animEffect transition="in" filter="blinds(horizontal)">
                                      <p:cBhvr>
                                        <p:cTn id="33" dur="500"/>
                                        <p:tgtEl>
                                          <p:spTgt spid="9314"/>
                                        </p:tgtEl>
                                      </p:cBhvr>
                                    </p:animEffect>
                                  </p:childTnLst>
                                </p:cTn>
                              </p:par>
                              <p:par>
                                <p:cTn id="34" presetID="3" presetClass="entr" presetSubtype="10" fill="hold" nodeType="withEffect">
                                  <p:stCondLst>
                                    <p:cond delay="0"/>
                                  </p:stCondLst>
                                  <p:childTnLst>
                                    <p:set>
                                      <p:cBhvr>
                                        <p:cTn id="35" dur="1" fill="hold">
                                          <p:stCondLst>
                                            <p:cond delay="0"/>
                                          </p:stCondLst>
                                        </p:cTn>
                                        <p:tgtEl>
                                          <p:spTgt spid="9312">
                                            <p:txEl>
                                              <p:charRg st="0" end="7"/>
                                            </p:txEl>
                                          </p:spTgt>
                                        </p:tgtEl>
                                        <p:attrNameLst>
                                          <p:attrName>style.visibility</p:attrName>
                                        </p:attrNameLst>
                                      </p:cBhvr>
                                      <p:to>
                                        <p:strVal val="visible"/>
                                      </p:to>
                                    </p:set>
                                    <p:animEffect transition="in" filter="blinds(horizontal)">
                                      <p:cBhvr>
                                        <p:cTn id="36" dur="500"/>
                                        <p:tgtEl>
                                          <p:spTgt spid="9312">
                                            <p:txEl>
                                              <p:charRg st="0" end="7"/>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9313"/>
                                        </p:tgtEl>
                                        <p:attrNameLst>
                                          <p:attrName>style.visibility</p:attrName>
                                        </p:attrNameLst>
                                      </p:cBhvr>
                                      <p:to>
                                        <p:strVal val="visible"/>
                                      </p:to>
                                    </p:set>
                                    <p:animEffect transition="in" filter="blinds(horizontal)">
                                      <p:cBhvr>
                                        <p:cTn id="41" dur="500"/>
                                        <p:tgtEl>
                                          <p:spTgt spid="9313"/>
                                        </p:tgtEl>
                                      </p:cBhvr>
                                    </p:animEffect>
                                  </p:childTnLst>
                                </p:cTn>
                              </p:par>
                              <p:par>
                                <p:cTn id="42" presetID="3" presetClass="entr" presetSubtype="10" fill="hold" grpId="0" nodeType="withEffect">
                                  <p:stCondLst>
                                    <p:cond delay="0"/>
                                  </p:stCondLst>
                                  <p:childTnLst>
                                    <p:set>
                                      <p:cBhvr>
                                        <p:cTn id="43" dur="1" fill="hold">
                                          <p:stCondLst>
                                            <p:cond delay="0"/>
                                          </p:stCondLst>
                                        </p:cTn>
                                        <p:tgtEl>
                                          <p:spTgt spid="9316"/>
                                        </p:tgtEl>
                                        <p:attrNameLst>
                                          <p:attrName>style.visibility</p:attrName>
                                        </p:attrNameLst>
                                      </p:cBhvr>
                                      <p:to>
                                        <p:strVal val="visible"/>
                                      </p:to>
                                    </p:set>
                                    <p:animEffect transition="in" filter="blinds(horizontal)">
                                      <p:cBhvr>
                                        <p:cTn id="44" dur="500"/>
                                        <p:tgtEl>
                                          <p:spTgt spid="9316"/>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9317"/>
                                        </p:tgtEl>
                                        <p:attrNameLst>
                                          <p:attrName>style.visibility</p:attrName>
                                        </p:attrNameLst>
                                      </p:cBhvr>
                                      <p:to>
                                        <p:strVal val="visible"/>
                                      </p:to>
                                    </p:set>
                                    <p:animEffect transition="in" filter="blinds(horizontal)">
                                      <p:cBhvr>
                                        <p:cTn id="49" dur="500"/>
                                        <p:tgtEl>
                                          <p:spTgt spid="9317"/>
                                        </p:tgtEl>
                                      </p:cBhvr>
                                    </p:animEffect>
                                  </p:childTnLst>
                                </p:cTn>
                              </p:par>
                              <p:par>
                                <p:cTn id="50" presetID="3" presetClass="entr" presetSubtype="10" fill="hold" nodeType="withEffect">
                                  <p:stCondLst>
                                    <p:cond delay="0"/>
                                  </p:stCondLst>
                                  <p:childTnLst>
                                    <p:set>
                                      <p:cBhvr>
                                        <p:cTn id="51" dur="1" fill="hold">
                                          <p:stCondLst>
                                            <p:cond delay="0"/>
                                          </p:stCondLst>
                                        </p:cTn>
                                        <p:tgtEl>
                                          <p:spTgt spid="9318">
                                            <p:txEl>
                                              <p:charRg st="0" end="6"/>
                                            </p:txEl>
                                          </p:spTgt>
                                        </p:tgtEl>
                                        <p:attrNameLst>
                                          <p:attrName>style.visibility</p:attrName>
                                        </p:attrNameLst>
                                      </p:cBhvr>
                                      <p:to>
                                        <p:strVal val="visible"/>
                                      </p:to>
                                    </p:set>
                                    <p:animEffect transition="in" filter="blinds(horizontal)">
                                      <p:cBhvr>
                                        <p:cTn id="52" dur="500"/>
                                        <p:tgtEl>
                                          <p:spTgt spid="9318">
                                            <p:txEl>
                                              <p:charRg st="0" end="6"/>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9319"/>
                                        </p:tgtEl>
                                        <p:attrNameLst>
                                          <p:attrName>style.visibility</p:attrName>
                                        </p:attrNameLst>
                                      </p:cBhvr>
                                      <p:to>
                                        <p:strVal val="visible"/>
                                      </p:to>
                                    </p:set>
                                    <p:animEffect transition="in" filter="blinds(horizontal)">
                                      <p:cBhvr>
                                        <p:cTn id="57" dur="500"/>
                                        <p:tgtEl>
                                          <p:spTgt spid="9319"/>
                                        </p:tgtEl>
                                      </p:cBhvr>
                                    </p:animEffect>
                                  </p:childTnLst>
                                </p:cTn>
                              </p:par>
                              <p:par>
                                <p:cTn id="58" presetID="3" presetClass="entr" presetSubtype="10" fill="hold" grpId="0" nodeType="withEffect">
                                  <p:stCondLst>
                                    <p:cond delay="0"/>
                                  </p:stCondLst>
                                  <p:childTnLst>
                                    <p:set>
                                      <p:cBhvr>
                                        <p:cTn id="59" dur="1" fill="hold">
                                          <p:stCondLst>
                                            <p:cond delay="0"/>
                                          </p:stCondLst>
                                        </p:cTn>
                                        <p:tgtEl>
                                          <p:spTgt spid="9320"/>
                                        </p:tgtEl>
                                        <p:attrNameLst>
                                          <p:attrName>style.visibility</p:attrName>
                                        </p:attrNameLst>
                                      </p:cBhvr>
                                      <p:to>
                                        <p:strVal val="visible"/>
                                      </p:to>
                                    </p:set>
                                    <p:animEffect transition="in" filter="blinds(horizontal)">
                                      <p:cBhvr>
                                        <p:cTn id="60" dur="500"/>
                                        <p:tgtEl>
                                          <p:spTgt spid="93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4" grpId="0"/>
      <p:bldP spid="9313" grpId="0"/>
      <p:bldP spid="9316" grpId="0"/>
      <p:bldP spid="9317" grpId="0"/>
      <p:bldP spid="9319" grpId="0"/>
      <p:bldP spid="9320"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1691640" y="1213485"/>
            <a:ext cx="9130665" cy="1568450"/>
          </a:xfrm>
          <a:prstGeom prst="rect">
            <a:avLst/>
          </a:prstGeom>
          <a:noFill/>
        </p:spPr>
        <p:txBody>
          <a:bodyPr wrap="none" rtlCol="0" anchor="t">
            <a:spAutoFit/>
          </a:bodyPr>
          <a:p>
            <a:pPr>
              <a:lnSpc>
                <a:spcPct val="20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春蕾小学的一项调查表明，有牙病的学生人数占全校人数的</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20%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20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春蕾小学共有</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750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名学生，有牙病的学生有多少人？</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圆角矩形 3"/>
          <p:cNvSpPr/>
          <p:nvPr/>
        </p:nvSpPr>
        <p:spPr>
          <a:xfrm>
            <a:off x="8121650" y="1430655"/>
            <a:ext cx="1270635" cy="611505"/>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7" name="组合 6"/>
          <p:cNvGrpSpPr/>
          <p:nvPr/>
        </p:nvGrpSpPr>
        <p:grpSpPr>
          <a:xfrm>
            <a:off x="9054465" y="2266950"/>
            <a:ext cx="1648460" cy="659130"/>
            <a:chOff x="14259" y="3570"/>
            <a:chExt cx="2596" cy="1038"/>
          </a:xfrm>
        </p:grpSpPr>
        <p:sp>
          <p:nvSpPr>
            <p:cNvPr id="5" name="圆角矩形标注 4"/>
            <p:cNvSpPr/>
            <p:nvPr/>
          </p:nvSpPr>
          <p:spPr>
            <a:xfrm rot="10800000">
              <a:off x="14259" y="3570"/>
              <a:ext cx="2354" cy="1039"/>
            </a:xfrm>
            <a:prstGeom prst="wedgeRoundRectCallout">
              <a:avLst>
                <a:gd name="adj1" fmla="val 48300"/>
                <a:gd name="adj2" fmla="val 72232"/>
                <a:gd name="adj3" fmla="val 16667"/>
              </a:avLst>
            </a:prstGeom>
            <a:noFill/>
            <a:ln w="4127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14367" y="3727"/>
              <a:ext cx="2489" cy="725"/>
            </a:xfrm>
            <a:prstGeom prst="rect">
              <a:avLst/>
            </a:prstGeom>
            <a:noFill/>
          </p:spPr>
          <p:txBody>
            <a:bodyPr wrap="non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单位</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8" name="圆角矩形 7"/>
          <p:cNvSpPr/>
          <p:nvPr/>
        </p:nvSpPr>
        <p:spPr>
          <a:xfrm>
            <a:off x="9679940" y="1430655"/>
            <a:ext cx="740410" cy="611505"/>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圆角矩形 8"/>
          <p:cNvSpPr/>
          <p:nvPr/>
        </p:nvSpPr>
        <p:spPr>
          <a:xfrm>
            <a:off x="3599815" y="2170430"/>
            <a:ext cx="900430" cy="611505"/>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1" name="组合 10"/>
          <p:cNvGrpSpPr/>
          <p:nvPr/>
        </p:nvGrpSpPr>
        <p:grpSpPr>
          <a:xfrm>
            <a:off x="2508885" y="3436620"/>
            <a:ext cx="4798060" cy="652780"/>
            <a:chOff x="3951" y="5412"/>
            <a:chExt cx="7556" cy="1028"/>
          </a:xfrm>
        </p:grpSpPr>
        <p:sp>
          <p:nvSpPr>
            <p:cNvPr id="12" name="圆角矩形 11"/>
            <p:cNvSpPr/>
            <p:nvPr/>
          </p:nvSpPr>
          <p:spPr>
            <a:xfrm>
              <a:off x="3951" y="5412"/>
              <a:ext cx="7400" cy="1029"/>
            </a:xfrm>
            <a:prstGeom prst="roundRect">
              <a:avLst/>
            </a:prstGeom>
            <a:solidFill>
              <a:schemeClr val="accent4">
                <a:lumMod val="60000"/>
                <a:lumOff val="4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latin typeface="微软雅黑" panose="020B0503020204020204" pitchFamily="34" charset="-122"/>
                <a:ea typeface="微软雅黑" panose="020B0503020204020204" pitchFamily="34" charset="-122"/>
              </a:endParaRPr>
            </a:p>
          </p:txBody>
        </p:sp>
        <p:sp>
          <p:nvSpPr>
            <p:cNvPr id="10" name="文本框 9"/>
            <p:cNvSpPr txBox="1"/>
            <p:nvPr/>
          </p:nvSpPr>
          <p:spPr>
            <a:xfrm>
              <a:off x="4107" y="5616"/>
              <a:ext cx="7400"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就是求</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750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名学生的</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是多少。</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4" name="组合 13"/>
          <p:cNvGrpSpPr/>
          <p:nvPr/>
        </p:nvGrpSpPr>
        <p:grpSpPr>
          <a:xfrm>
            <a:off x="7419975" y="3589655"/>
            <a:ext cx="4005580" cy="2000250"/>
            <a:chOff x="11685" y="5653"/>
            <a:chExt cx="6308" cy="3150"/>
          </a:xfrm>
        </p:grpSpPr>
        <p:grpSp>
          <p:nvGrpSpPr>
            <p:cNvPr id="78" name="组合 77"/>
            <p:cNvGrpSpPr/>
            <p:nvPr/>
          </p:nvGrpSpPr>
          <p:grpSpPr>
            <a:xfrm rot="0">
              <a:off x="11685" y="5653"/>
              <a:ext cx="6309" cy="3151"/>
              <a:chOff x="2556" y="6766"/>
              <a:chExt cx="11370" cy="1397"/>
            </a:xfrm>
          </p:grpSpPr>
          <p:sp>
            <p:nvSpPr>
              <p:cNvPr id="79" name="圆角矩形 78"/>
              <p:cNvSpPr/>
              <p:nvPr/>
            </p:nvSpPr>
            <p:spPr>
              <a:xfrm>
                <a:off x="2556" y="6766"/>
                <a:ext cx="11370" cy="1397"/>
              </a:xfrm>
              <a:prstGeom prst="roundRect">
                <a:avLst/>
              </a:prstGeom>
              <a:solidFill>
                <a:srgbClr val="50CA34"/>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0" name="圆角矩形 79"/>
              <p:cNvSpPr/>
              <p:nvPr/>
            </p:nvSpPr>
            <p:spPr>
              <a:xfrm>
                <a:off x="3021" y="6883"/>
                <a:ext cx="10444" cy="115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1" name="圆角矩形 80"/>
              <p:cNvSpPr/>
              <p:nvPr/>
            </p:nvSpPr>
            <p:spPr>
              <a:xfrm>
                <a:off x="2882" y="6837"/>
                <a:ext cx="10738" cy="1257"/>
              </a:xfrm>
              <a:prstGeom prst="roundRect">
                <a:avLst/>
              </a:prstGeom>
              <a:noFill/>
              <a:ln w="41275" cmpd="sng">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3" name="文本框 12"/>
            <p:cNvSpPr txBox="1"/>
            <p:nvPr/>
          </p:nvSpPr>
          <p:spPr>
            <a:xfrm>
              <a:off x="12218" y="5840"/>
              <a:ext cx="5370" cy="2761"/>
            </a:xfrm>
            <a:prstGeom prst="rect">
              <a:avLst/>
            </a:prstGeom>
            <a:noFill/>
          </p:spPr>
          <p:txBody>
            <a:bodyPr wrap="square" rtlCol="0" anchor="t">
              <a:spAutoFit/>
            </a:bodyPr>
            <a:p>
              <a:pPr algn="l">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“求一个数的</a:t>
              </a:r>
              <a:r>
                <a:rPr lang="zh-CN" altLang="en-US"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百分之几</a:t>
              </a:r>
              <a:endParaRPr lang="en-US" altLang="zh-CN"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和求一个数的</a:t>
              </a:r>
              <a:r>
                <a:rPr lang="zh-CN" altLang="en-US"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几分之几</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意义相同。</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5" name="文本框 14"/>
          <p:cNvSpPr txBox="1"/>
          <p:nvPr/>
        </p:nvSpPr>
        <p:spPr>
          <a:xfrm>
            <a:off x="3757930" y="5001260"/>
            <a:ext cx="1752600" cy="460375"/>
          </a:xfrm>
          <a:prstGeom prst="rect">
            <a:avLst/>
          </a:prstGeom>
          <a:noFill/>
        </p:spPr>
        <p:txBody>
          <a:bodyPr wrap="none" rtlCol="0"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750 × 20%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6" name="文本框 15"/>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heel(1)">
                                      <p:cBhvr>
                                        <p:cTn id="17" dur="2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heel(1)">
                                      <p:cBhvr>
                                        <p:cTn id="22" dur="20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p:tgtEl>
                                          <p:spTgt spid="11"/>
                                        </p:tgtEl>
                                        <p:attrNameLst>
                                          <p:attrName>ppt_y</p:attrName>
                                        </p:attrNameLst>
                                      </p:cBhvr>
                                      <p:tavLst>
                                        <p:tav tm="0">
                                          <p:val>
                                            <p:strVal val="#ppt_y+#ppt_h*1.125000"/>
                                          </p:val>
                                        </p:tav>
                                        <p:tav tm="100000">
                                          <p:val>
                                            <p:strVal val="#ppt_y"/>
                                          </p:val>
                                        </p:tav>
                                      </p:tavLst>
                                    </p:anim>
                                    <p:animEffect transition="in" filter="wipe(up)">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3" presetClass="entr" presetSubtype="16" fill="hold" nodeType="click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500" fill="hold"/>
                                        <p:tgtEl>
                                          <p:spTgt spid="14"/>
                                        </p:tgtEl>
                                        <p:attrNameLst>
                                          <p:attrName>ppt_w</p:attrName>
                                        </p:attrNameLst>
                                      </p:cBhvr>
                                      <p:tavLst>
                                        <p:tav tm="0">
                                          <p:val>
                                            <p:fltVal val="0"/>
                                          </p:val>
                                        </p:tav>
                                        <p:tav tm="100000">
                                          <p:val>
                                            <p:strVal val="#ppt_w"/>
                                          </p:val>
                                        </p:tav>
                                      </p:tavLst>
                                    </p:anim>
                                    <p:anim calcmode="lin" valueType="num">
                                      <p:cBhvr>
                                        <p:cTn id="34" dur="500" fill="hold"/>
                                        <p:tgtEl>
                                          <p:spTgt spid="14"/>
                                        </p:tgtEl>
                                        <p:attrNameLst>
                                          <p:attrName>ppt_h</p:attrName>
                                        </p:attrNameLst>
                                      </p:cBhvr>
                                      <p:tavLst>
                                        <p:tav tm="0">
                                          <p:val>
                                            <p:fltVal val="0"/>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p:tgtEl>
                                          <p:spTgt spid="15"/>
                                        </p:tgtEl>
                                        <p:attrNameLst>
                                          <p:attrName>ppt_y</p:attrName>
                                        </p:attrNameLst>
                                      </p:cBhvr>
                                      <p:tavLst>
                                        <p:tav tm="0">
                                          <p:val>
                                            <p:strVal val="#ppt_y+#ppt_h*1.125000"/>
                                          </p:val>
                                        </p:tav>
                                        <p:tav tm="100000">
                                          <p:val>
                                            <p:strVal val="#ppt_y"/>
                                          </p:val>
                                        </p:tav>
                                      </p:tavLst>
                                    </p:anim>
                                    <p:animEffect transition="in" filter="wipe(up)">
                                      <p:cBhvr>
                                        <p:cTn id="4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bldLvl="0" animBg="1"/>
      <p:bldP spid="9" grpId="0" bldLvl="0" animBg="1"/>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4" name="组合 3"/>
          <p:cNvGrpSpPr/>
          <p:nvPr/>
        </p:nvGrpSpPr>
        <p:grpSpPr>
          <a:xfrm>
            <a:off x="857885" y="1419860"/>
            <a:ext cx="4361180" cy="699770"/>
            <a:chOff x="1351" y="2236"/>
            <a:chExt cx="6868" cy="1102"/>
          </a:xfrm>
        </p:grpSpPr>
        <p:sp>
          <p:nvSpPr>
            <p:cNvPr id="7" name="圆角矩形 6"/>
            <p:cNvSpPr/>
            <p:nvPr/>
          </p:nvSpPr>
          <p:spPr>
            <a:xfrm>
              <a:off x="1351" y="2236"/>
              <a:ext cx="6869" cy="1102"/>
            </a:xfrm>
            <a:prstGeom prst="roundRect">
              <a:avLst/>
            </a:prstGeom>
            <a:solidFill>
              <a:schemeClr val="accent4">
                <a:lumMod val="75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1663" y="2425"/>
              <a:ext cx="6557" cy="725"/>
            </a:xfrm>
            <a:prstGeom prst="rect">
              <a:avLst/>
            </a:prstGeom>
            <a:noFill/>
          </p:spPr>
          <p:txBody>
            <a:bodyPr wrap="none" rtlCol="0" anchor="t">
              <a:spAutoFit/>
            </a:bodyPr>
            <a:p>
              <a:pPr eaLnBrk="1" hangingPunct="1">
                <a:spcBef>
                  <a:spcPct val="0"/>
                </a:spcBef>
                <a:buFontTx/>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把</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改写成小数进行计算。</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5" name="文本框 14"/>
          <p:cNvSpPr txBox="1"/>
          <p:nvPr/>
        </p:nvSpPr>
        <p:spPr>
          <a:xfrm>
            <a:off x="3936365" y="2649220"/>
            <a:ext cx="1752600" cy="460375"/>
          </a:xfrm>
          <a:prstGeom prst="rect">
            <a:avLst/>
          </a:prstGeom>
          <a:noFill/>
        </p:spPr>
        <p:txBody>
          <a:bodyPr wrap="none" rtlCol="0"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750 × 20%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6" name="文本框 16"/>
          <p:cNvSpPr txBox="1"/>
          <p:nvPr/>
        </p:nvSpPr>
        <p:spPr>
          <a:xfrm>
            <a:off x="3622040" y="4110990"/>
            <a:ext cx="2164715" cy="460375"/>
          </a:xfrm>
          <a:prstGeom prst="rect">
            <a:avLst/>
          </a:prstGeom>
          <a:noFill/>
          <a:ln>
            <a:noFill/>
          </a:ln>
        </p:spPr>
        <p:style>
          <a:lnRef idx="1">
            <a:schemeClr val="accent5"/>
          </a:lnRef>
          <a:fillRef idx="2">
            <a:schemeClr val="accent5"/>
          </a:fillRef>
          <a:effectRef idx="1">
            <a:schemeClr val="accent5"/>
          </a:effectRef>
          <a:fontRef idx="minor">
            <a:schemeClr val="dk1"/>
          </a:fontRef>
        </p:style>
        <p:txBody>
          <a:bodyPr wrap="squar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750 × 0.2</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文本框 16"/>
          <p:cNvSpPr txBox="1"/>
          <p:nvPr/>
        </p:nvSpPr>
        <p:spPr>
          <a:xfrm>
            <a:off x="3630930" y="4794885"/>
            <a:ext cx="2513330" cy="460375"/>
          </a:xfrm>
          <a:prstGeom prst="rect">
            <a:avLst/>
          </a:prstGeom>
          <a:noFill/>
          <a:ln>
            <a:noFill/>
          </a:ln>
        </p:spPr>
        <p:style>
          <a:lnRef idx="1">
            <a:schemeClr val="accent5"/>
          </a:lnRef>
          <a:fillRef idx="2">
            <a:schemeClr val="accent5"/>
          </a:fillRef>
          <a:effectRef idx="1">
            <a:schemeClr val="accent5"/>
          </a:effectRef>
          <a:fontRef idx="minor">
            <a:schemeClr val="dk1"/>
          </a:fontRef>
        </p:style>
        <p:txBody>
          <a:bodyPr wrap="squar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150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（人）</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6"/>
          <p:cNvSpPr txBox="1"/>
          <p:nvPr/>
        </p:nvSpPr>
        <p:spPr>
          <a:xfrm>
            <a:off x="2957195" y="5440045"/>
            <a:ext cx="5505450" cy="460375"/>
          </a:xfrm>
          <a:prstGeom prst="rect">
            <a:avLst/>
          </a:prstGeom>
          <a:noFill/>
          <a:ln>
            <a:noFill/>
          </a:ln>
        </p:spPr>
        <p:style>
          <a:lnRef idx="1">
            <a:schemeClr val="accent5"/>
          </a:lnRef>
          <a:fillRef idx="2">
            <a:schemeClr val="accent5"/>
          </a:fillRef>
          <a:effectRef idx="1">
            <a:schemeClr val="accent5"/>
          </a:effectRef>
          <a:fontRef idx="minor">
            <a:schemeClr val="dk1"/>
          </a:fontRef>
        </p:style>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答：有牙病的学生有</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150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人。</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1" name="组合 10"/>
          <p:cNvGrpSpPr/>
          <p:nvPr/>
        </p:nvGrpSpPr>
        <p:grpSpPr>
          <a:xfrm>
            <a:off x="3614420" y="3322955"/>
            <a:ext cx="2345690" cy="717550"/>
            <a:chOff x="7460" y="5233"/>
            <a:chExt cx="3694" cy="1130"/>
          </a:xfrm>
        </p:grpSpPr>
        <p:sp>
          <p:nvSpPr>
            <p:cNvPr id="31" name="文本框 16"/>
            <p:cNvSpPr txBox="1"/>
            <p:nvPr/>
          </p:nvSpPr>
          <p:spPr>
            <a:xfrm>
              <a:off x="7460" y="5308"/>
              <a:ext cx="3695" cy="725"/>
            </a:xfrm>
            <a:prstGeom prst="rect">
              <a:avLst/>
            </a:prstGeom>
            <a:noFill/>
            <a:ln>
              <a:noFill/>
            </a:ln>
          </p:spPr>
          <p:style>
            <a:lnRef idx="1">
              <a:schemeClr val="accent5"/>
            </a:lnRef>
            <a:fillRef idx="2">
              <a:schemeClr val="accent5"/>
            </a:fillRef>
            <a:effectRef idx="1">
              <a:schemeClr val="accent5"/>
            </a:effectRef>
            <a:fontRef idx="minor">
              <a:schemeClr val="dk1"/>
            </a:fontRef>
          </p:style>
          <p:txBody>
            <a:bodyPr wrap="squar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750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 name="Group 6"/>
            <p:cNvGrpSpPr/>
            <p:nvPr/>
          </p:nvGrpSpPr>
          <p:grpSpPr>
            <a:xfrm>
              <a:off x="9338" y="5233"/>
              <a:ext cx="1363" cy="1130"/>
              <a:chOff x="4876" y="2840"/>
              <a:chExt cx="545" cy="452"/>
            </a:xfrm>
          </p:grpSpPr>
          <p:sp>
            <p:nvSpPr>
              <p:cNvPr id="9" name="Text Box 7"/>
              <p:cNvSpPr txBox="1"/>
              <p:nvPr/>
            </p:nvSpPr>
            <p:spPr>
              <a:xfrm>
                <a:off x="4876" y="2840"/>
                <a:ext cx="545" cy="452"/>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20</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100</a:t>
                </a:r>
                <a:endParaRPr lang="en-US" altLang="zh-CN" sz="2400" dirty="0">
                  <a:solidFill>
                    <a:schemeClr val="tx1"/>
                  </a:solidFill>
                  <a:latin typeface="+mj-ea"/>
                  <a:ea typeface="+mj-ea"/>
                </a:endParaRPr>
              </a:p>
            </p:txBody>
          </p:sp>
          <p:sp>
            <p:nvSpPr>
              <p:cNvPr id="10" name="Line 8"/>
              <p:cNvSpPr/>
              <p:nvPr/>
            </p:nvSpPr>
            <p:spPr>
              <a:xfrm>
                <a:off x="4936" y="3030"/>
                <a:ext cx="340" cy="0"/>
              </a:xfrm>
              <a:prstGeom prst="line">
                <a:avLst/>
              </a:prstGeom>
              <a:ln w="25400" cap="flat" cmpd="sng">
                <a:solidFill>
                  <a:schemeClr val="tx1"/>
                </a:solidFill>
                <a:prstDash val="solid"/>
                <a:headEnd type="none" w="med" len="med"/>
                <a:tailEnd type="none" w="med" len="med"/>
              </a:ln>
            </p:spPr>
          </p:sp>
        </p:grpSp>
      </p:grpSp>
      <p:grpSp>
        <p:nvGrpSpPr>
          <p:cNvPr id="13" name="组合 12"/>
          <p:cNvGrpSpPr/>
          <p:nvPr/>
        </p:nvGrpSpPr>
        <p:grpSpPr>
          <a:xfrm>
            <a:off x="7105650" y="2807970"/>
            <a:ext cx="4323080" cy="1584960"/>
            <a:chOff x="10993" y="4397"/>
            <a:chExt cx="6808" cy="2496"/>
          </a:xfrm>
        </p:grpSpPr>
        <p:grpSp>
          <p:nvGrpSpPr>
            <p:cNvPr id="64" name="组合 63"/>
            <p:cNvGrpSpPr/>
            <p:nvPr/>
          </p:nvGrpSpPr>
          <p:grpSpPr>
            <a:xfrm rot="0">
              <a:off x="10993" y="4397"/>
              <a:ext cx="6809" cy="2496"/>
              <a:chOff x="10439" y="4084"/>
              <a:chExt cx="6280" cy="3054"/>
            </a:xfrm>
          </p:grpSpPr>
          <p:sp>
            <p:nvSpPr>
              <p:cNvPr id="61" name="圆角矩形标注 60"/>
              <p:cNvSpPr/>
              <p:nvPr/>
            </p:nvSpPr>
            <p:spPr>
              <a:xfrm>
                <a:off x="10439" y="4084"/>
                <a:ext cx="6281" cy="3054"/>
              </a:xfrm>
              <a:prstGeom prst="wedgeRoundRectCallout">
                <a:avLst>
                  <a:gd name="adj1" fmla="val -70719"/>
                  <a:gd name="adj2" fmla="val -3766"/>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619" y="4282"/>
                <a:ext cx="5921" cy="2657"/>
              </a:xfrm>
              <a:prstGeom prst="round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2" name="文本框 11"/>
            <p:cNvSpPr txBox="1"/>
            <p:nvPr/>
          </p:nvSpPr>
          <p:spPr>
            <a:xfrm>
              <a:off x="11418" y="4654"/>
              <a:ext cx="5960" cy="1888"/>
            </a:xfrm>
            <a:prstGeom prst="rect">
              <a:avLst/>
            </a:prstGeom>
            <a:noFill/>
          </p:spPr>
          <p:txBody>
            <a:bodyPr wrap="none" rtlCol="0" anchor="t">
              <a:spAutoFit/>
            </a:bodyPr>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把</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改写成分母是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100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的</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分数，再直接写成小数。</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additive="base">
                                        <p:cTn id="13" dur="500"/>
                                        <p:tgtEl>
                                          <p:spTgt spid="36"/>
                                        </p:tgtEl>
                                        <p:attrNameLst>
                                          <p:attrName>ppt_y</p:attrName>
                                        </p:attrNameLst>
                                      </p:cBhvr>
                                      <p:tavLst>
                                        <p:tav tm="0">
                                          <p:val>
                                            <p:strVal val="#ppt_y+#ppt_h*1.125000"/>
                                          </p:val>
                                        </p:tav>
                                        <p:tav tm="100000">
                                          <p:val>
                                            <p:strVal val="#ppt_y"/>
                                          </p:val>
                                        </p:tav>
                                      </p:tavLst>
                                    </p:anim>
                                    <p:animEffect transition="in" filter="wipe(up)">
                                      <p:cBhvr>
                                        <p:cTn id="14" dur="500"/>
                                        <p:tgtEl>
                                          <p:spTgt spid="36"/>
                                        </p:tgtEl>
                                      </p:cBhvr>
                                    </p:animEffect>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500"/>
                                        <p:tgtEl>
                                          <p:spTgt spid="37"/>
                                        </p:tgtEl>
                                        <p:attrNameLst>
                                          <p:attrName>ppt_y</p:attrName>
                                        </p:attrNameLst>
                                      </p:cBhvr>
                                      <p:tavLst>
                                        <p:tav tm="0">
                                          <p:val>
                                            <p:strVal val="#ppt_y+#ppt_h*1.125000"/>
                                          </p:val>
                                        </p:tav>
                                        <p:tav tm="100000">
                                          <p:val>
                                            <p:strVal val="#ppt_y"/>
                                          </p:val>
                                        </p:tav>
                                      </p:tavLst>
                                    </p:anim>
                                    <p:animEffect transition="in" filter="wipe(up)">
                                      <p:cBhvr>
                                        <p:cTn id="26" dur="500"/>
                                        <p:tgtEl>
                                          <p:spTgt spid="37"/>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p:tgtEl>
                                          <p:spTgt spid="16"/>
                                        </p:tgtEl>
                                        <p:attrNameLst>
                                          <p:attrName>ppt_y</p:attrName>
                                        </p:attrNameLst>
                                      </p:cBhvr>
                                      <p:tavLst>
                                        <p:tav tm="0">
                                          <p:val>
                                            <p:strVal val="#ppt_y+#ppt_h*1.125000"/>
                                          </p:val>
                                        </p:tav>
                                        <p:tav tm="100000">
                                          <p:val>
                                            <p:strVal val="#ppt_y"/>
                                          </p:val>
                                        </p:tav>
                                      </p:tavLst>
                                    </p:anim>
                                    <p:animEffect transition="in" filter="wipe(up)">
                                      <p:cBhvr>
                                        <p:cTn id="3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ldLvl="0" animBg="1"/>
      <p:bldP spid="37" grpId="0" bldLvl="0" animBg="1"/>
      <p:bldP spid="16"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4" name="组合 3"/>
          <p:cNvGrpSpPr/>
          <p:nvPr/>
        </p:nvGrpSpPr>
        <p:grpSpPr>
          <a:xfrm>
            <a:off x="857885" y="1419860"/>
            <a:ext cx="4361815" cy="699770"/>
            <a:chOff x="1351" y="2236"/>
            <a:chExt cx="6869" cy="1102"/>
          </a:xfrm>
        </p:grpSpPr>
        <p:sp>
          <p:nvSpPr>
            <p:cNvPr id="7" name="圆角矩形 6"/>
            <p:cNvSpPr/>
            <p:nvPr/>
          </p:nvSpPr>
          <p:spPr>
            <a:xfrm>
              <a:off x="1351" y="2236"/>
              <a:ext cx="6869" cy="1102"/>
            </a:xfrm>
            <a:prstGeom prst="roundRect">
              <a:avLst/>
            </a:prstGeom>
            <a:solidFill>
              <a:srgbClr val="92D05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1663" y="2425"/>
              <a:ext cx="6557" cy="725"/>
            </a:xfrm>
            <a:prstGeom prst="rect">
              <a:avLst/>
            </a:prstGeom>
            <a:noFill/>
          </p:spPr>
          <p:txBody>
            <a:bodyPr wrap="none" rtlCol="0" anchor="t">
              <a:spAutoFit/>
            </a:bodyPr>
            <a:p>
              <a:pPr eaLnBrk="1" hangingPunct="1">
                <a:spcBef>
                  <a:spcPct val="0"/>
                </a:spcBef>
                <a:buFontTx/>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把</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改写成分数进行计算。</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5" name="文本框 14"/>
          <p:cNvSpPr txBox="1"/>
          <p:nvPr/>
        </p:nvSpPr>
        <p:spPr>
          <a:xfrm>
            <a:off x="3936365" y="2649220"/>
            <a:ext cx="1752600" cy="460375"/>
          </a:xfrm>
          <a:prstGeom prst="rect">
            <a:avLst/>
          </a:prstGeom>
          <a:noFill/>
        </p:spPr>
        <p:txBody>
          <a:bodyPr wrap="none" rtlCol="0"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750 × 20%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7" name="文本框 16"/>
          <p:cNvSpPr txBox="1"/>
          <p:nvPr/>
        </p:nvSpPr>
        <p:spPr>
          <a:xfrm>
            <a:off x="3630930" y="5048885"/>
            <a:ext cx="2513330" cy="460375"/>
          </a:xfrm>
          <a:prstGeom prst="rect">
            <a:avLst/>
          </a:prstGeom>
          <a:noFill/>
          <a:ln>
            <a:noFill/>
          </a:ln>
        </p:spPr>
        <p:style>
          <a:lnRef idx="1">
            <a:schemeClr val="accent5"/>
          </a:lnRef>
          <a:fillRef idx="2">
            <a:schemeClr val="accent5"/>
          </a:fillRef>
          <a:effectRef idx="1">
            <a:schemeClr val="accent5"/>
          </a:effectRef>
          <a:fontRef idx="minor">
            <a:schemeClr val="dk1"/>
          </a:fontRef>
        </p:style>
        <p:txBody>
          <a:bodyPr wrap="squar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150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（人）</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6"/>
          <p:cNvSpPr txBox="1"/>
          <p:nvPr/>
        </p:nvSpPr>
        <p:spPr>
          <a:xfrm>
            <a:off x="2957195" y="5852795"/>
            <a:ext cx="5505450" cy="460375"/>
          </a:xfrm>
          <a:prstGeom prst="rect">
            <a:avLst/>
          </a:prstGeom>
          <a:noFill/>
          <a:ln>
            <a:noFill/>
          </a:ln>
        </p:spPr>
        <p:style>
          <a:lnRef idx="1">
            <a:schemeClr val="accent5"/>
          </a:lnRef>
          <a:fillRef idx="2">
            <a:schemeClr val="accent5"/>
          </a:fillRef>
          <a:effectRef idx="1">
            <a:schemeClr val="accent5"/>
          </a:effectRef>
          <a:fontRef idx="minor">
            <a:schemeClr val="dk1"/>
          </a:fontRef>
        </p:style>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答：有牙病的学生有</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150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人。</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1" name="组合 10"/>
          <p:cNvGrpSpPr/>
          <p:nvPr/>
        </p:nvGrpSpPr>
        <p:grpSpPr>
          <a:xfrm>
            <a:off x="3614420" y="3402330"/>
            <a:ext cx="2345690" cy="717550"/>
            <a:chOff x="7460" y="5233"/>
            <a:chExt cx="3694" cy="1130"/>
          </a:xfrm>
        </p:grpSpPr>
        <p:sp>
          <p:nvSpPr>
            <p:cNvPr id="31" name="文本框 16"/>
            <p:cNvSpPr txBox="1"/>
            <p:nvPr/>
          </p:nvSpPr>
          <p:spPr>
            <a:xfrm>
              <a:off x="7460" y="5308"/>
              <a:ext cx="3695" cy="725"/>
            </a:xfrm>
            <a:prstGeom prst="rect">
              <a:avLst/>
            </a:prstGeom>
            <a:noFill/>
            <a:ln>
              <a:noFill/>
            </a:ln>
          </p:spPr>
          <p:style>
            <a:lnRef idx="1">
              <a:schemeClr val="accent5"/>
            </a:lnRef>
            <a:fillRef idx="2">
              <a:schemeClr val="accent5"/>
            </a:fillRef>
            <a:effectRef idx="1">
              <a:schemeClr val="accent5"/>
            </a:effectRef>
            <a:fontRef idx="minor">
              <a:schemeClr val="dk1"/>
            </a:fontRef>
          </p:style>
          <p:txBody>
            <a:bodyPr wrap="squar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750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 name="Group 6"/>
            <p:cNvGrpSpPr/>
            <p:nvPr/>
          </p:nvGrpSpPr>
          <p:grpSpPr>
            <a:xfrm>
              <a:off x="9338" y="5233"/>
              <a:ext cx="1363" cy="1130"/>
              <a:chOff x="4876" y="2840"/>
              <a:chExt cx="545" cy="452"/>
            </a:xfrm>
          </p:grpSpPr>
          <p:sp>
            <p:nvSpPr>
              <p:cNvPr id="9" name="Text Box 7"/>
              <p:cNvSpPr txBox="1"/>
              <p:nvPr/>
            </p:nvSpPr>
            <p:spPr>
              <a:xfrm>
                <a:off x="4876" y="2840"/>
                <a:ext cx="545" cy="452"/>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20</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100</a:t>
                </a:r>
                <a:endParaRPr lang="en-US" altLang="zh-CN" sz="2400" dirty="0">
                  <a:solidFill>
                    <a:schemeClr val="tx1"/>
                  </a:solidFill>
                  <a:latin typeface="+mj-ea"/>
                  <a:ea typeface="+mj-ea"/>
                </a:endParaRPr>
              </a:p>
            </p:txBody>
          </p:sp>
          <p:sp>
            <p:nvSpPr>
              <p:cNvPr id="10" name="Line 8"/>
              <p:cNvSpPr/>
              <p:nvPr/>
            </p:nvSpPr>
            <p:spPr>
              <a:xfrm>
                <a:off x="4936" y="3030"/>
                <a:ext cx="340" cy="0"/>
              </a:xfrm>
              <a:prstGeom prst="line">
                <a:avLst/>
              </a:prstGeom>
              <a:ln w="25400" cap="flat" cmpd="sng">
                <a:solidFill>
                  <a:schemeClr val="tx1"/>
                </a:solidFill>
                <a:prstDash val="solid"/>
                <a:headEnd type="none" w="med" len="med"/>
                <a:tailEnd type="none" w="med" len="med"/>
              </a:ln>
            </p:spPr>
          </p:sp>
        </p:grpSp>
      </p:grpSp>
      <p:grpSp>
        <p:nvGrpSpPr>
          <p:cNvPr id="19" name="组合 18"/>
          <p:cNvGrpSpPr/>
          <p:nvPr/>
        </p:nvGrpSpPr>
        <p:grpSpPr>
          <a:xfrm>
            <a:off x="7105650" y="2807970"/>
            <a:ext cx="4083050" cy="2084070"/>
            <a:chOff x="11190" y="4422"/>
            <a:chExt cx="6430" cy="3282"/>
          </a:xfrm>
        </p:grpSpPr>
        <p:grpSp>
          <p:nvGrpSpPr>
            <p:cNvPr id="64" name="组合 63"/>
            <p:cNvGrpSpPr/>
            <p:nvPr/>
          </p:nvGrpSpPr>
          <p:grpSpPr>
            <a:xfrm rot="0">
              <a:off x="11190" y="4422"/>
              <a:ext cx="6430" cy="3282"/>
              <a:chOff x="10439" y="4084"/>
              <a:chExt cx="6280" cy="3054"/>
            </a:xfrm>
          </p:grpSpPr>
          <p:sp>
            <p:nvSpPr>
              <p:cNvPr id="61" name="圆角矩形标注 60"/>
              <p:cNvSpPr/>
              <p:nvPr/>
            </p:nvSpPr>
            <p:spPr>
              <a:xfrm>
                <a:off x="10439" y="4084"/>
                <a:ext cx="6281" cy="3054"/>
              </a:xfrm>
              <a:prstGeom prst="wedgeRoundRectCallout">
                <a:avLst>
                  <a:gd name="adj1" fmla="val -70719"/>
                  <a:gd name="adj2" fmla="val -3766"/>
                  <a:gd name="adj3" fmla="val 16667"/>
                </a:avLst>
              </a:prstGeom>
              <a:noFill/>
              <a:ln>
                <a:solidFill>
                  <a:schemeClr val="accent1">
                    <a:lumMod val="5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619" y="4282"/>
                <a:ext cx="5921" cy="2657"/>
              </a:xfrm>
              <a:prstGeom prst="roundRect">
                <a:avLst/>
              </a:prstGeom>
              <a:solidFill>
                <a:srgbClr val="00B0F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2" name="文本框 11"/>
            <p:cNvSpPr txBox="1"/>
            <p:nvPr/>
          </p:nvSpPr>
          <p:spPr>
            <a:xfrm>
              <a:off x="11615" y="4679"/>
              <a:ext cx="5480" cy="2761"/>
            </a:xfrm>
            <a:prstGeom prst="rect">
              <a:avLst/>
            </a:prstGeom>
            <a:noFill/>
          </p:spPr>
          <p:txBody>
            <a:bodyPr wrap="none" rtlCol="0" anchor="t">
              <a:spAutoFit/>
            </a:bodyPr>
            <a:p>
              <a:pPr algn="l">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把</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改写成分母是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100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的分数，再化简，最后</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直接用分数乘法</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计算。</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18" name="组合 17"/>
          <p:cNvGrpSpPr/>
          <p:nvPr/>
        </p:nvGrpSpPr>
        <p:grpSpPr>
          <a:xfrm>
            <a:off x="3622040" y="4296410"/>
            <a:ext cx="2164080" cy="717550"/>
            <a:chOff x="5704" y="6391"/>
            <a:chExt cx="3408" cy="1130"/>
          </a:xfrm>
        </p:grpSpPr>
        <p:sp>
          <p:nvSpPr>
            <p:cNvPr id="36" name="文本框 16"/>
            <p:cNvSpPr txBox="1"/>
            <p:nvPr/>
          </p:nvSpPr>
          <p:spPr>
            <a:xfrm>
              <a:off x="5704" y="6474"/>
              <a:ext cx="3409" cy="725"/>
            </a:xfrm>
            <a:prstGeom prst="rect">
              <a:avLst/>
            </a:prstGeom>
            <a:noFill/>
            <a:ln>
              <a:noFill/>
            </a:ln>
          </p:spPr>
          <p:style>
            <a:lnRef idx="1">
              <a:schemeClr val="accent5"/>
            </a:lnRef>
            <a:fillRef idx="2">
              <a:schemeClr val="accent5"/>
            </a:fillRef>
            <a:effectRef idx="1">
              <a:schemeClr val="accent5"/>
            </a:effectRef>
            <a:fontRef idx="minor">
              <a:schemeClr val="dk1"/>
            </a:fontRef>
          </p:style>
          <p:txBody>
            <a:bodyPr wrap="squar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750 ×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6" name="组合 5"/>
            <p:cNvGrpSpPr/>
            <p:nvPr/>
          </p:nvGrpSpPr>
          <p:grpSpPr>
            <a:xfrm>
              <a:off x="7596" y="6391"/>
              <a:ext cx="1363" cy="1131"/>
              <a:chOff x="12281" y="3735"/>
              <a:chExt cx="1363" cy="1131"/>
            </a:xfrm>
          </p:grpSpPr>
          <p:sp>
            <p:nvSpPr>
              <p:cNvPr id="62" name="Text Box 7"/>
              <p:cNvSpPr txBox="1"/>
              <p:nvPr/>
            </p:nvSpPr>
            <p:spPr>
              <a:xfrm>
                <a:off x="12281" y="3735"/>
                <a:ext cx="1363"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p:txBody>
          </p:sp>
          <p:sp>
            <p:nvSpPr>
              <p:cNvPr id="8" name="Line 8"/>
              <p:cNvSpPr/>
              <p:nvPr/>
            </p:nvSpPr>
            <p:spPr>
              <a:xfrm>
                <a:off x="12431" y="4210"/>
                <a:ext cx="623" cy="0"/>
              </a:xfrm>
              <a:prstGeom prst="line">
                <a:avLst/>
              </a:prstGeom>
              <a:ln w="25400" cap="flat" cmpd="sng">
                <a:solidFill>
                  <a:schemeClr val="tx1"/>
                </a:solidFill>
                <a:prstDash val="solid"/>
                <a:headEnd type="none" w="med" len="med"/>
                <a:tailEnd type="none" w="med" len="med"/>
              </a:ln>
            </p:spPr>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p:tgtEl>
                                          <p:spTgt spid="18"/>
                                        </p:tgtEl>
                                        <p:attrNameLst>
                                          <p:attrName>ppt_y</p:attrName>
                                        </p:attrNameLst>
                                      </p:cBhvr>
                                      <p:tavLst>
                                        <p:tav tm="0">
                                          <p:val>
                                            <p:strVal val="#ppt_y+#ppt_h*1.125000"/>
                                          </p:val>
                                        </p:tav>
                                        <p:tav tm="100000">
                                          <p:val>
                                            <p:strVal val="#ppt_y"/>
                                          </p:val>
                                        </p:tav>
                                      </p:tavLst>
                                    </p:anim>
                                    <p:animEffect transition="in" filter="wipe(up)">
                                      <p:cBhvr>
                                        <p:cTn id="14" dur="5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500"/>
                                        <p:tgtEl>
                                          <p:spTgt spid="37"/>
                                        </p:tgtEl>
                                        <p:attrNameLst>
                                          <p:attrName>ppt_y</p:attrName>
                                        </p:attrNameLst>
                                      </p:cBhvr>
                                      <p:tavLst>
                                        <p:tav tm="0">
                                          <p:val>
                                            <p:strVal val="#ppt_y+#ppt_h*1.125000"/>
                                          </p:val>
                                        </p:tav>
                                        <p:tav tm="100000">
                                          <p:val>
                                            <p:strVal val="#ppt_y"/>
                                          </p:val>
                                        </p:tav>
                                      </p:tavLst>
                                    </p:anim>
                                    <p:animEffect transition="in" filter="wipe(up)">
                                      <p:cBhvr>
                                        <p:cTn id="26" dur="500"/>
                                        <p:tgtEl>
                                          <p:spTgt spid="37"/>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p:tgtEl>
                                          <p:spTgt spid="16"/>
                                        </p:tgtEl>
                                        <p:attrNameLst>
                                          <p:attrName>ppt_y</p:attrName>
                                        </p:attrNameLst>
                                      </p:cBhvr>
                                      <p:tavLst>
                                        <p:tav tm="0">
                                          <p:val>
                                            <p:strVal val="#ppt_y+#ppt_h*1.125000"/>
                                          </p:val>
                                        </p:tav>
                                        <p:tav tm="100000">
                                          <p:val>
                                            <p:strVal val="#ppt_y"/>
                                          </p:val>
                                        </p:tav>
                                      </p:tavLst>
                                    </p:anim>
                                    <p:animEffect transition="in" filter="wipe(up)">
                                      <p:cBhvr>
                                        <p:cTn id="3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ldLvl="0" animBg="1"/>
      <p:bldP spid="16"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9" name="圆角矩形标注 18"/>
          <p:cNvSpPr/>
          <p:nvPr/>
        </p:nvSpPr>
        <p:spPr>
          <a:xfrm>
            <a:off x="596265" y="671195"/>
            <a:ext cx="8025765" cy="638175"/>
          </a:xfrm>
          <a:prstGeom prst="wedgeRoundRectCallout">
            <a:avLst>
              <a:gd name="adj1" fmla="val -735"/>
              <a:gd name="adj2" fmla="val 16148"/>
              <a:gd name="adj3" fmla="val 16667"/>
            </a:avLst>
          </a:prstGeom>
          <a:noFill/>
          <a:ln>
            <a:no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4722495" y="923925"/>
            <a:ext cx="3662680" cy="692150"/>
            <a:chOff x="5730" y="1318"/>
            <a:chExt cx="5768" cy="1090"/>
          </a:xfrm>
        </p:grpSpPr>
        <p:grpSp>
          <p:nvGrpSpPr>
            <p:cNvPr id="10" name="组合 9"/>
            <p:cNvGrpSpPr/>
            <p:nvPr/>
          </p:nvGrpSpPr>
          <p:grpSpPr>
            <a:xfrm rot="0">
              <a:off x="5730" y="1318"/>
              <a:ext cx="5769" cy="1091"/>
              <a:chOff x="5648" y="4880"/>
              <a:chExt cx="8796" cy="2662"/>
            </a:xfrm>
          </p:grpSpPr>
          <p:grpSp>
            <p:nvGrpSpPr>
              <p:cNvPr id="12" name="组合 11"/>
              <p:cNvGrpSpPr/>
              <p:nvPr/>
            </p:nvGrpSpPr>
            <p:grpSpPr>
              <a:xfrm>
                <a:off x="5648" y="4880"/>
                <a:ext cx="8797" cy="2662"/>
                <a:chOff x="5648" y="4880"/>
                <a:chExt cx="8797" cy="2662"/>
              </a:xfrm>
            </p:grpSpPr>
            <p:sp>
              <p:nvSpPr>
                <p:cNvPr id="13" name="圆角矩形标注 12"/>
                <p:cNvSpPr/>
                <p:nvPr/>
              </p:nvSpPr>
              <p:spPr>
                <a:xfrm>
                  <a:off x="5648" y="4880"/>
                  <a:ext cx="8797" cy="2662"/>
                </a:xfrm>
                <a:prstGeom prst="wedgeRoundRectCallout">
                  <a:avLst>
                    <a:gd name="adj1" fmla="val -51034"/>
                    <a:gd name="adj2" fmla="val 5000"/>
                    <a:gd name="adj3" fmla="val 16667"/>
                  </a:avLst>
                </a:prstGeom>
                <a:solidFill>
                  <a:schemeClr val="bg1"/>
                </a:solidFill>
                <a:ln w="19050">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sp>
              <p:nvSpPr>
                <p:cNvPr id="52" name="圆角矩形标注 51"/>
                <p:cNvSpPr/>
                <p:nvPr/>
              </p:nvSpPr>
              <p:spPr>
                <a:xfrm>
                  <a:off x="5648" y="4880"/>
                  <a:ext cx="8797" cy="2662"/>
                </a:xfrm>
                <a:prstGeom prst="wedgeRoundRectCallout">
                  <a:avLst>
                    <a:gd name="adj1" fmla="val -49999"/>
                    <a:gd name="adj2" fmla="val 9500"/>
                    <a:gd name="adj3" fmla="val 16667"/>
                  </a:avLst>
                </a:prstGeom>
                <a:solidFill>
                  <a:schemeClr val="bg1"/>
                </a:solidFill>
                <a:ln w="1905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grpSp>
          <p:sp>
            <p:nvSpPr>
              <p:cNvPr id="14" name="圆角矩形 13"/>
              <p:cNvSpPr/>
              <p:nvPr/>
            </p:nvSpPr>
            <p:spPr>
              <a:xfrm>
                <a:off x="5797" y="5060"/>
                <a:ext cx="8498" cy="2301"/>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 name="矩形 5"/>
            <p:cNvSpPr/>
            <p:nvPr/>
          </p:nvSpPr>
          <p:spPr>
            <a:xfrm>
              <a:off x="6032" y="1501"/>
              <a:ext cx="5467" cy="725"/>
            </a:xfrm>
            <a:prstGeom prst="rect">
              <a:avLst/>
            </a:prstGeom>
          </p:spPr>
          <p:txBody>
            <a:bodyPr wrap="square">
              <a:spAutoFit/>
            </a:bodyPr>
            <a:lstStyle/>
            <a:p>
              <a:r>
                <a:rPr lang="zh-CN" altLang="en-US" sz="2400" dirty="0">
                  <a:solidFill>
                    <a:schemeClr val="tx1"/>
                  </a:solidFill>
                  <a:latin typeface="微软雅黑" panose="020B0503020204020204" pitchFamily="34" charset="-122"/>
                  <a:ea typeface="微软雅黑" panose="020B0503020204020204" pitchFamily="34" charset="-122"/>
                </a:rPr>
                <a:t>百分数化成小数和分数</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sp>
        <p:nvSpPr>
          <p:cNvPr id="47" name="文本框 46"/>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7" name="组合 6"/>
          <p:cNvGrpSpPr/>
          <p:nvPr/>
        </p:nvGrpSpPr>
        <p:grpSpPr>
          <a:xfrm>
            <a:off x="2480945" y="1309370"/>
            <a:ext cx="7923530" cy="1555115"/>
            <a:chOff x="3907" y="2062"/>
            <a:chExt cx="12478" cy="2449"/>
          </a:xfrm>
        </p:grpSpPr>
        <p:grpSp>
          <p:nvGrpSpPr>
            <p:cNvPr id="46" name="组合 45"/>
            <p:cNvGrpSpPr/>
            <p:nvPr/>
          </p:nvGrpSpPr>
          <p:grpSpPr>
            <a:xfrm>
              <a:off x="4301" y="3269"/>
              <a:ext cx="12084" cy="1243"/>
              <a:chOff x="5162" y="3903"/>
              <a:chExt cx="12084" cy="1243"/>
            </a:xfrm>
          </p:grpSpPr>
          <p:sp>
            <p:nvSpPr>
              <p:cNvPr id="30" name="圆角矩形 29"/>
              <p:cNvSpPr/>
              <p:nvPr/>
            </p:nvSpPr>
            <p:spPr>
              <a:xfrm>
                <a:off x="5162" y="3903"/>
                <a:ext cx="12042" cy="1243"/>
              </a:xfrm>
              <a:prstGeom prst="roundRect">
                <a:avLst/>
              </a:prstGeom>
              <a:solidFill>
                <a:srgbClr val="00B0F0"/>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a:off x="5555" y="4162"/>
                <a:ext cx="11691" cy="725"/>
              </a:xfrm>
              <a:prstGeom prst="rect">
                <a:avLst/>
              </a:prstGeom>
              <a:noFill/>
            </p:spPr>
            <p:txBody>
              <a:bodyPr wrap="none" rtlCol="0">
                <a:spAutoFit/>
              </a:bodyPr>
              <a:p>
                <a:pPr algn="l">
                  <a:spcBef>
                    <a:spcPct val="0"/>
                  </a:spcBef>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把百分数写成分母是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100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的分数，再把分数化成小数。</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2" name="图片 1" descr="51miz-E1245927-33D296B9"/>
            <p:cNvPicPr>
              <a:picLocks noChangeAspect="1"/>
            </p:cNvPicPr>
            <p:nvPr/>
          </p:nvPicPr>
          <p:blipFill>
            <a:blip r:embed="rId2"/>
            <a:srcRect r="39195"/>
            <a:stretch>
              <a:fillRect/>
            </a:stretch>
          </p:blipFill>
          <p:spPr>
            <a:xfrm>
              <a:off x="3907" y="2062"/>
              <a:ext cx="1130" cy="1843"/>
            </a:xfrm>
            <a:prstGeom prst="rect">
              <a:avLst/>
            </a:prstGeom>
          </p:spPr>
        </p:pic>
      </p:grpSp>
      <p:grpSp>
        <p:nvGrpSpPr>
          <p:cNvPr id="8" name="组合 7"/>
          <p:cNvGrpSpPr/>
          <p:nvPr/>
        </p:nvGrpSpPr>
        <p:grpSpPr>
          <a:xfrm>
            <a:off x="1868805" y="2479675"/>
            <a:ext cx="7418705" cy="2082800"/>
            <a:chOff x="2943" y="3905"/>
            <a:chExt cx="11683" cy="3280"/>
          </a:xfrm>
        </p:grpSpPr>
        <p:grpSp>
          <p:nvGrpSpPr>
            <p:cNvPr id="45" name="组合 44"/>
            <p:cNvGrpSpPr/>
            <p:nvPr/>
          </p:nvGrpSpPr>
          <p:grpSpPr>
            <a:xfrm>
              <a:off x="3272" y="5097"/>
              <a:ext cx="11354" cy="2088"/>
              <a:chOff x="3058" y="4348"/>
              <a:chExt cx="11354" cy="2088"/>
            </a:xfrm>
          </p:grpSpPr>
          <p:sp>
            <p:nvSpPr>
              <p:cNvPr id="33" name="圆角矩形 32"/>
              <p:cNvSpPr/>
              <p:nvPr/>
            </p:nvSpPr>
            <p:spPr>
              <a:xfrm>
                <a:off x="3058" y="4348"/>
                <a:ext cx="11354" cy="2088"/>
              </a:xfrm>
              <a:prstGeom prst="roundRect">
                <a:avLst/>
              </a:prstGeom>
              <a:solidFill>
                <a:schemeClr val="accent4">
                  <a:lumMod val="75000"/>
                </a:schemeClr>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TextBox 56"/>
              <p:cNvSpPr txBox="1">
                <a:spLocks noChangeArrowheads="1"/>
              </p:cNvSpPr>
              <p:nvPr/>
            </p:nvSpPr>
            <p:spPr bwMode="auto">
              <a:xfrm>
                <a:off x="3322" y="4365"/>
                <a:ext cx="10886" cy="1888"/>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50000"/>
                  </a:lnSpc>
                  <a:spcBef>
                    <a:spcPct val="0"/>
                  </a:spcBef>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把百分号去掉，同时把小数点向左移动两位，位数不够时，用“</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补足。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4" name="图片 3" descr="51miz-E1245927-33D296B9"/>
            <p:cNvPicPr>
              <a:picLocks noChangeAspect="1"/>
            </p:cNvPicPr>
            <p:nvPr/>
          </p:nvPicPr>
          <p:blipFill>
            <a:blip r:embed="rId2"/>
            <a:srcRect r="39195"/>
            <a:stretch>
              <a:fillRect/>
            </a:stretch>
          </p:blipFill>
          <p:spPr>
            <a:xfrm>
              <a:off x="2943" y="3905"/>
              <a:ext cx="1130" cy="1843"/>
            </a:xfrm>
            <a:prstGeom prst="rect">
              <a:avLst/>
            </a:prstGeom>
          </p:spPr>
        </p:pic>
      </p:grpSp>
      <p:grpSp>
        <p:nvGrpSpPr>
          <p:cNvPr id="16" name="组合 15"/>
          <p:cNvGrpSpPr/>
          <p:nvPr/>
        </p:nvGrpSpPr>
        <p:grpSpPr>
          <a:xfrm>
            <a:off x="1151255" y="4031615"/>
            <a:ext cx="7325360" cy="2068195"/>
            <a:chOff x="1813" y="6349"/>
            <a:chExt cx="11536" cy="3257"/>
          </a:xfrm>
        </p:grpSpPr>
        <p:grpSp>
          <p:nvGrpSpPr>
            <p:cNvPr id="38" name="组合 37"/>
            <p:cNvGrpSpPr/>
            <p:nvPr/>
          </p:nvGrpSpPr>
          <p:grpSpPr>
            <a:xfrm>
              <a:off x="2085" y="7554"/>
              <a:ext cx="11264" cy="2053"/>
              <a:chOff x="2944" y="7098"/>
              <a:chExt cx="11264" cy="2053"/>
            </a:xfrm>
          </p:grpSpPr>
          <p:sp>
            <p:nvSpPr>
              <p:cNvPr id="36" name="圆角矩形 35"/>
              <p:cNvSpPr/>
              <p:nvPr/>
            </p:nvSpPr>
            <p:spPr>
              <a:xfrm>
                <a:off x="2944" y="7098"/>
                <a:ext cx="11264" cy="2053"/>
              </a:xfrm>
              <a:prstGeom prst="roundRect">
                <a:avLst/>
              </a:prstGeom>
              <a:solidFill>
                <a:srgbClr val="92D050"/>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TextBox 56"/>
              <p:cNvSpPr txBox="1">
                <a:spLocks noChangeArrowheads="1"/>
              </p:cNvSpPr>
              <p:nvPr/>
            </p:nvSpPr>
            <p:spPr bwMode="auto">
              <a:xfrm>
                <a:off x="3322" y="7148"/>
                <a:ext cx="10886" cy="1888"/>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50000"/>
                  </a:lnSpc>
                  <a:spcBef>
                    <a:spcPct val="0"/>
                  </a:spcBef>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先把百分数改写成分母是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的分数，然后能约分的要约成最简分数。</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5" name="图片 4" descr="51miz-E1245927-33D296B9"/>
            <p:cNvPicPr>
              <a:picLocks noChangeAspect="1"/>
            </p:cNvPicPr>
            <p:nvPr/>
          </p:nvPicPr>
          <p:blipFill>
            <a:blip r:embed="rId2"/>
            <a:srcRect r="39195"/>
            <a:stretch>
              <a:fillRect/>
            </a:stretch>
          </p:blipFill>
          <p:spPr>
            <a:xfrm>
              <a:off x="1813" y="6349"/>
              <a:ext cx="1130" cy="1843"/>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p:tgtEl>
                                          <p:spTgt spid="8"/>
                                        </p:tgtEl>
                                        <p:attrNameLst>
                                          <p:attrName>ppt_y</p:attrName>
                                        </p:attrNameLst>
                                      </p:cBhvr>
                                      <p:tavLst>
                                        <p:tav tm="0">
                                          <p:val>
                                            <p:strVal val="#ppt_y+#ppt_h*1.125000"/>
                                          </p:val>
                                        </p:tav>
                                        <p:tav tm="100000">
                                          <p:val>
                                            <p:strVal val="#ppt_y"/>
                                          </p:val>
                                        </p:tav>
                                      </p:tavLst>
                                    </p:anim>
                                    <p:animEffect transition="in" filter="wipe(up)">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p:tgtEl>
                                          <p:spTgt spid="16"/>
                                        </p:tgtEl>
                                        <p:attrNameLst>
                                          <p:attrName>ppt_y</p:attrName>
                                        </p:attrNameLst>
                                      </p:cBhvr>
                                      <p:tavLst>
                                        <p:tav tm="0">
                                          <p:val>
                                            <p:strVal val="#ppt_y+#ppt_h*1.125000"/>
                                          </p:val>
                                        </p:tav>
                                        <p:tav tm="100000">
                                          <p:val>
                                            <p:strVal val="#ppt_y"/>
                                          </p:val>
                                        </p:tav>
                                      </p:tavLst>
                                    </p:anim>
                                    <p:animEffect transition="in" filter="wipe(up)">
                                      <p:cBhvr>
                                        <p:cTn id="2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grpSp>
        <p:nvGrpSpPr>
          <p:cNvPr id="4" name="组合 3"/>
          <p:cNvGrpSpPr/>
          <p:nvPr/>
        </p:nvGrpSpPr>
        <p:grpSpPr>
          <a:xfrm>
            <a:off x="3486785" y="1732915"/>
            <a:ext cx="2325370" cy="796290"/>
            <a:chOff x="2920" y="2780"/>
            <a:chExt cx="3662" cy="1254"/>
          </a:xfrm>
        </p:grpSpPr>
        <p:sp>
          <p:nvSpPr>
            <p:cNvPr id="27" name="圆角矩形标注 26"/>
            <p:cNvSpPr/>
            <p:nvPr/>
          </p:nvSpPr>
          <p:spPr>
            <a:xfrm>
              <a:off x="2920" y="2780"/>
              <a:ext cx="3663" cy="1255"/>
            </a:xfrm>
            <a:prstGeom prst="wedgeRoundRectCallout">
              <a:avLst/>
            </a:prstGeom>
            <a:gradFill>
              <a:gsLst>
                <a:gs pos="0">
                  <a:schemeClr val="accent1">
                    <a:lumMod val="5000"/>
                    <a:lumOff val="95000"/>
                  </a:schemeClr>
                </a:gs>
                <a:gs pos="98000">
                  <a:schemeClr val="accent2">
                    <a:lumMod val="75000"/>
                  </a:schemeClr>
                </a:gs>
              </a:gsLst>
              <a:lin ang="54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TextBox 5"/>
            <p:cNvSpPr txBox="1">
              <a:spLocks noChangeArrowheads="1"/>
            </p:cNvSpPr>
            <p:nvPr/>
          </p:nvSpPr>
          <p:spPr bwMode="auto">
            <a:xfrm>
              <a:off x="3102" y="3045"/>
              <a:ext cx="2061"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en-US" altLang="zh-CN" sz="2400" b="0" dirty="0">
                  <a:solidFill>
                    <a:schemeClr val="tx1"/>
                  </a:solidFill>
                  <a:latin typeface="微软雅黑" panose="020B0503020204020204" pitchFamily="34" charset="-122"/>
                  <a:ea typeface="微软雅黑" panose="020B0503020204020204" pitchFamily="34" charset="-122"/>
                </a:rPr>
                <a:t>0.97 =</a:t>
              </a:r>
              <a:endParaRPr lang="en-US" altLang="zh-CN" sz="2400" b="0" dirty="0">
                <a:solidFill>
                  <a:schemeClr val="tx1"/>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2070100" y="3362960"/>
            <a:ext cx="2325370" cy="796290"/>
            <a:chOff x="5857" y="7046"/>
            <a:chExt cx="3662" cy="1254"/>
          </a:xfrm>
        </p:grpSpPr>
        <p:sp>
          <p:nvSpPr>
            <p:cNvPr id="30" name="圆角矩形标注 29"/>
            <p:cNvSpPr/>
            <p:nvPr/>
          </p:nvSpPr>
          <p:spPr>
            <a:xfrm>
              <a:off x="5857" y="7046"/>
              <a:ext cx="3662" cy="1255"/>
            </a:xfrm>
            <a:prstGeom prst="wedgeRoundRectCallout">
              <a:avLst/>
            </a:prstGeom>
            <a:gradFill>
              <a:gsLst>
                <a:gs pos="0">
                  <a:schemeClr val="accent1">
                    <a:lumMod val="5000"/>
                    <a:lumOff val="95000"/>
                  </a:schemeClr>
                </a:gs>
                <a:gs pos="98000">
                  <a:srgbClr val="FFC000"/>
                </a:gs>
              </a:gsLst>
              <a:lin ang="54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TextBox 5"/>
            <p:cNvSpPr txBox="1">
              <a:spLocks noChangeArrowheads="1"/>
            </p:cNvSpPr>
            <p:nvPr/>
          </p:nvSpPr>
          <p:spPr bwMode="auto">
            <a:xfrm>
              <a:off x="6063" y="7311"/>
              <a:ext cx="2061"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en-US" altLang="zh-CN" sz="2400" b="0" dirty="0">
                  <a:solidFill>
                    <a:schemeClr val="tx1"/>
                  </a:solidFill>
                  <a:latin typeface="微软雅黑" panose="020B0503020204020204" pitchFamily="34" charset="-122"/>
                  <a:ea typeface="微软雅黑" panose="020B0503020204020204" pitchFamily="34" charset="-122"/>
                </a:rPr>
                <a:t>0.08 =</a:t>
              </a:r>
              <a:endParaRPr lang="en-US" altLang="zh-CN" sz="2400" b="0" dirty="0">
                <a:solidFill>
                  <a:schemeClr val="tx1"/>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857885" y="4993005"/>
            <a:ext cx="2325600" cy="796925"/>
            <a:chOff x="10080" y="7046"/>
            <a:chExt cx="3662" cy="1255"/>
          </a:xfrm>
        </p:grpSpPr>
        <p:sp>
          <p:nvSpPr>
            <p:cNvPr id="28" name="圆角矩形标注 27"/>
            <p:cNvSpPr/>
            <p:nvPr/>
          </p:nvSpPr>
          <p:spPr>
            <a:xfrm>
              <a:off x="10080" y="7046"/>
              <a:ext cx="3662" cy="1255"/>
            </a:xfrm>
            <a:prstGeom prst="wedgeRoundRectCallout">
              <a:avLst/>
            </a:prstGeom>
            <a:gradFill>
              <a:gsLst>
                <a:gs pos="0">
                  <a:schemeClr val="accent1">
                    <a:lumMod val="5000"/>
                    <a:lumOff val="95000"/>
                  </a:schemeClr>
                </a:gs>
                <a:gs pos="98000">
                  <a:srgbClr val="A062D0"/>
                </a:gs>
              </a:gsLst>
              <a:lin ang="54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TextBox 5"/>
            <p:cNvSpPr txBox="1">
              <a:spLocks noChangeArrowheads="1"/>
            </p:cNvSpPr>
            <p:nvPr/>
          </p:nvSpPr>
          <p:spPr bwMode="auto">
            <a:xfrm>
              <a:off x="10185" y="7311"/>
              <a:ext cx="2061"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en-US" altLang="zh-CN" sz="2400" b="0" dirty="0">
                  <a:solidFill>
                    <a:schemeClr val="tx1"/>
                  </a:solidFill>
                  <a:latin typeface="微软雅黑" panose="020B0503020204020204" pitchFamily="34" charset="-122"/>
                  <a:ea typeface="微软雅黑" panose="020B0503020204020204" pitchFamily="34" charset="-122"/>
                </a:rPr>
                <a:t>0.005 =</a:t>
              </a:r>
              <a:endParaRPr lang="en-US" altLang="zh-CN" sz="2400" b="0" dirty="0">
                <a:solidFill>
                  <a:schemeClr val="tx1"/>
                </a:solidFill>
                <a:latin typeface="微软雅黑" panose="020B0503020204020204" pitchFamily="34" charset="-122"/>
                <a:ea typeface="微软雅黑" panose="020B0503020204020204" pitchFamily="34" charset="-122"/>
              </a:endParaRPr>
            </a:p>
          </p:txBody>
        </p:sp>
      </p:grpSp>
      <p:sp>
        <p:nvSpPr>
          <p:cNvPr id="29" name="圆角矩形标注 28"/>
          <p:cNvSpPr/>
          <p:nvPr/>
        </p:nvSpPr>
        <p:spPr>
          <a:xfrm>
            <a:off x="8645525" y="1518920"/>
            <a:ext cx="2651125" cy="1582420"/>
          </a:xfrm>
          <a:prstGeom prst="wedgeRoundRectCallout">
            <a:avLst>
              <a:gd name="adj1" fmla="val -62001"/>
              <a:gd name="adj2" fmla="val 47384"/>
              <a:gd name="adj3" fmla="val 16667"/>
            </a:avLst>
          </a:prstGeom>
          <a:solidFill>
            <a:schemeClr val="accent6">
              <a:lumMod val="60000"/>
              <a:lumOff val="40000"/>
            </a:schemeClr>
          </a:solidFill>
          <a:ln w="38100">
            <a:solidFill>
              <a:schemeClr val="tx2">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把小数点向右移动两位，再在后面填上“</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9" name="组合 8"/>
          <p:cNvGrpSpPr/>
          <p:nvPr/>
        </p:nvGrpSpPr>
        <p:grpSpPr>
          <a:xfrm>
            <a:off x="5334000" y="3362960"/>
            <a:ext cx="2325370" cy="796925"/>
            <a:chOff x="5857" y="7046"/>
            <a:chExt cx="3662" cy="1255"/>
          </a:xfrm>
        </p:grpSpPr>
        <p:sp>
          <p:nvSpPr>
            <p:cNvPr id="10" name="圆角矩形标注 9"/>
            <p:cNvSpPr/>
            <p:nvPr/>
          </p:nvSpPr>
          <p:spPr>
            <a:xfrm>
              <a:off x="5857" y="7046"/>
              <a:ext cx="3662" cy="1255"/>
            </a:xfrm>
            <a:prstGeom prst="wedgeRoundRectCallout">
              <a:avLst/>
            </a:prstGeom>
            <a:gradFill>
              <a:gsLst>
                <a:gs pos="0">
                  <a:schemeClr val="accent1">
                    <a:lumMod val="5000"/>
                    <a:lumOff val="95000"/>
                  </a:schemeClr>
                </a:gs>
                <a:gs pos="98000">
                  <a:srgbClr val="CB2FBA"/>
                </a:gs>
              </a:gsLst>
              <a:lin ang="54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TextBox 5"/>
            <p:cNvSpPr txBox="1">
              <a:spLocks noChangeArrowheads="1"/>
            </p:cNvSpPr>
            <p:nvPr/>
          </p:nvSpPr>
          <p:spPr bwMode="auto">
            <a:xfrm>
              <a:off x="6063" y="7311"/>
              <a:ext cx="2061"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en-US" altLang="zh-CN" sz="2400" b="0" dirty="0">
                  <a:solidFill>
                    <a:schemeClr val="tx1"/>
                  </a:solidFill>
                  <a:latin typeface="微软雅黑" panose="020B0503020204020204" pitchFamily="34" charset="-122"/>
                  <a:ea typeface="微软雅黑" panose="020B0503020204020204" pitchFamily="34" charset="-122"/>
                </a:rPr>
                <a:t>0.758 =</a:t>
              </a:r>
              <a:endParaRPr lang="en-US" altLang="zh-CN" sz="2400" b="0" dirty="0">
                <a:solidFill>
                  <a:schemeClr val="tx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3989705" y="4993005"/>
            <a:ext cx="2325370" cy="796925"/>
            <a:chOff x="5857" y="7046"/>
            <a:chExt cx="3662" cy="1255"/>
          </a:xfrm>
        </p:grpSpPr>
        <p:sp>
          <p:nvSpPr>
            <p:cNvPr id="13" name="圆角矩形标注 12"/>
            <p:cNvSpPr/>
            <p:nvPr/>
          </p:nvSpPr>
          <p:spPr>
            <a:xfrm>
              <a:off x="5857" y="7046"/>
              <a:ext cx="3662" cy="1255"/>
            </a:xfrm>
            <a:prstGeom prst="wedgeRoundRectCallout">
              <a:avLst/>
            </a:prstGeom>
            <a:gradFill>
              <a:gsLst>
                <a:gs pos="0">
                  <a:schemeClr val="accent1">
                    <a:lumMod val="5000"/>
                    <a:lumOff val="95000"/>
                  </a:schemeClr>
                </a:gs>
                <a:gs pos="98000">
                  <a:srgbClr val="00B050"/>
                </a:gs>
              </a:gsLst>
              <a:lin ang="54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TextBox 5"/>
            <p:cNvSpPr txBox="1">
              <a:spLocks noChangeArrowheads="1"/>
            </p:cNvSpPr>
            <p:nvPr/>
          </p:nvSpPr>
          <p:spPr bwMode="auto">
            <a:xfrm>
              <a:off x="6063" y="7311"/>
              <a:ext cx="2061"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en-US" altLang="zh-CN" sz="2400" b="0" dirty="0">
                  <a:solidFill>
                    <a:schemeClr val="tx1"/>
                  </a:solidFill>
                  <a:latin typeface="微软雅黑" panose="020B0503020204020204" pitchFamily="34" charset="-122"/>
                  <a:ea typeface="微软雅黑" panose="020B0503020204020204" pitchFamily="34" charset="-122"/>
                </a:rPr>
                <a:t>0.6 =</a:t>
              </a:r>
              <a:endParaRPr lang="en-US" altLang="zh-CN" sz="2400" b="0" dirty="0">
                <a:solidFill>
                  <a:schemeClr val="tx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6958330" y="4993005"/>
            <a:ext cx="2325370" cy="796925"/>
            <a:chOff x="5857" y="7046"/>
            <a:chExt cx="3662" cy="1255"/>
          </a:xfrm>
        </p:grpSpPr>
        <p:sp>
          <p:nvSpPr>
            <p:cNvPr id="16" name="圆角矩形标注 15"/>
            <p:cNvSpPr/>
            <p:nvPr/>
          </p:nvSpPr>
          <p:spPr>
            <a:xfrm>
              <a:off x="5857" y="7046"/>
              <a:ext cx="3662" cy="1255"/>
            </a:xfrm>
            <a:prstGeom prst="wedgeRoundRectCallout">
              <a:avLst/>
            </a:prstGeom>
            <a:gradFill>
              <a:gsLst>
                <a:gs pos="0">
                  <a:schemeClr val="accent1">
                    <a:lumMod val="5000"/>
                    <a:lumOff val="95000"/>
                  </a:schemeClr>
                </a:gs>
                <a:gs pos="98000">
                  <a:srgbClr val="FF0505"/>
                </a:gs>
              </a:gsLst>
              <a:lin ang="54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TextBox 5"/>
            <p:cNvSpPr txBox="1">
              <a:spLocks noChangeArrowheads="1"/>
            </p:cNvSpPr>
            <p:nvPr/>
          </p:nvSpPr>
          <p:spPr bwMode="auto">
            <a:xfrm>
              <a:off x="6063" y="7311"/>
              <a:ext cx="2061"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en-US" altLang="zh-CN" sz="2400" b="0" dirty="0">
                  <a:solidFill>
                    <a:schemeClr val="tx1"/>
                  </a:solidFill>
                  <a:latin typeface="微软雅黑" panose="020B0503020204020204" pitchFamily="34" charset="-122"/>
                  <a:ea typeface="微软雅黑" panose="020B0503020204020204" pitchFamily="34" charset="-122"/>
                </a:rPr>
                <a:t>0.35 =</a:t>
              </a:r>
              <a:endParaRPr lang="en-US" altLang="zh-CN" sz="2400" b="0" dirty="0">
                <a:solidFill>
                  <a:schemeClr val="tx1"/>
                </a:solidFill>
                <a:latin typeface="微软雅黑" panose="020B0503020204020204" pitchFamily="34" charset="-122"/>
                <a:ea typeface="微软雅黑" panose="020B0503020204020204" pitchFamily="34" charset="-122"/>
              </a:endParaRPr>
            </a:p>
          </p:txBody>
        </p:sp>
      </p:grpSp>
      <p:sp>
        <p:nvSpPr>
          <p:cNvPr id="21" name="TextBox 8"/>
          <p:cNvSpPr txBox="1">
            <a:spLocks noChangeArrowheads="1"/>
          </p:cNvSpPr>
          <p:nvPr/>
        </p:nvSpPr>
        <p:spPr bwMode="auto">
          <a:xfrm>
            <a:off x="4729480" y="1901190"/>
            <a:ext cx="101155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97%</a:t>
            </a:r>
            <a:endPar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TextBox 8"/>
          <p:cNvSpPr txBox="1">
            <a:spLocks noChangeArrowheads="1"/>
          </p:cNvSpPr>
          <p:nvPr/>
        </p:nvSpPr>
        <p:spPr bwMode="auto">
          <a:xfrm>
            <a:off x="3412490" y="3531235"/>
            <a:ext cx="101155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8%</a:t>
            </a:r>
            <a:endPar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8"/>
          <p:cNvSpPr txBox="1">
            <a:spLocks noChangeArrowheads="1"/>
          </p:cNvSpPr>
          <p:nvPr/>
        </p:nvSpPr>
        <p:spPr bwMode="auto">
          <a:xfrm>
            <a:off x="6562725" y="3531235"/>
            <a:ext cx="14287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75.8%</a:t>
            </a:r>
            <a:endPar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4" name="TextBox 8"/>
          <p:cNvSpPr txBox="1">
            <a:spLocks noChangeArrowheads="1"/>
          </p:cNvSpPr>
          <p:nvPr/>
        </p:nvSpPr>
        <p:spPr bwMode="auto">
          <a:xfrm>
            <a:off x="2153285" y="5161280"/>
            <a:ext cx="101155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0.5%</a:t>
            </a:r>
            <a:endPar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6" name="TextBox 8"/>
          <p:cNvSpPr txBox="1">
            <a:spLocks noChangeArrowheads="1"/>
          </p:cNvSpPr>
          <p:nvPr/>
        </p:nvSpPr>
        <p:spPr bwMode="auto">
          <a:xfrm>
            <a:off x="5080635" y="5161280"/>
            <a:ext cx="101155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60%</a:t>
            </a:r>
            <a:endPar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1" name="TextBox 8"/>
          <p:cNvSpPr txBox="1">
            <a:spLocks noChangeArrowheads="1"/>
          </p:cNvSpPr>
          <p:nvPr/>
        </p:nvSpPr>
        <p:spPr bwMode="auto">
          <a:xfrm>
            <a:off x="8153400" y="5161280"/>
            <a:ext cx="101155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35%</a:t>
            </a:r>
            <a:endPar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4808855" y="811530"/>
            <a:ext cx="2621280" cy="460375"/>
          </a:xfrm>
          <a:prstGeom prst="rect">
            <a:avLst/>
          </a:prstGeom>
          <a:noFill/>
        </p:spPr>
        <p:txBody>
          <a:bodyPr wrap="none" rtlCol="0">
            <a:spAutoFit/>
          </a:bodyPr>
          <a:p>
            <a:r>
              <a:rPr lang="zh-CN" altLang="en-US" sz="2400"/>
              <a:t>把小数化成百分数</a:t>
            </a: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randombar(horizontal)">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linds(horizontal)">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blinds(horizontal)">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blinds(horizontal)">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blinds(horizontal)">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blinds(horizontal)">
                                      <p:cBhvr>
                                        <p:cTn id="32" dur="500"/>
                                        <p:tgtEl>
                                          <p:spTgt spid="26"/>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blinds(horizontal)">
                                      <p:cBhvr>
                                        <p:cTn id="3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P spid="21" grpId="0"/>
      <p:bldP spid="20" grpId="0"/>
      <p:bldP spid="23" grpId="0"/>
      <p:bldP spid="24" grpId="0"/>
      <p:bldP spid="26" grpId="0"/>
      <p:bldP spid="31"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3" name="文本框 2"/>
          <p:cNvSpPr txBox="1"/>
          <p:nvPr/>
        </p:nvSpPr>
        <p:spPr>
          <a:xfrm>
            <a:off x="4321810" y="811530"/>
            <a:ext cx="3840480" cy="460375"/>
          </a:xfrm>
          <a:prstGeom prst="rect">
            <a:avLst/>
          </a:prstGeom>
          <a:noFill/>
        </p:spPr>
        <p:txBody>
          <a:bodyPr wrap="none" rtlCol="0">
            <a:spAutoFit/>
          </a:bodyPr>
          <a:p>
            <a:r>
              <a:rPr lang="zh-CN" altLang="en-US" sz="2400"/>
              <a:t>把相等的两个数用线连起来</a:t>
            </a:r>
            <a:endParaRPr lang="zh-CN" altLang="en-US" sz="2400"/>
          </a:p>
        </p:txBody>
      </p:sp>
      <p:sp>
        <p:nvSpPr>
          <p:cNvPr id="5" name="矩形 4"/>
          <p:cNvSpPr/>
          <p:nvPr/>
        </p:nvSpPr>
        <p:spPr>
          <a:xfrm>
            <a:off x="824865" y="1981835"/>
            <a:ext cx="1443990" cy="1148080"/>
          </a:xfrm>
          <a:prstGeom prst="rect">
            <a:avLst/>
          </a:prstGeom>
          <a:solidFill>
            <a:srgbClr val="97E3FF"/>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7" name="组合 6"/>
          <p:cNvGrpSpPr/>
          <p:nvPr/>
        </p:nvGrpSpPr>
        <p:grpSpPr>
          <a:xfrm>
            <a:off x="2917190" y="4525645"/>
            <a:ext cx="1443990" cy="1148080"/>
            <a:chOff x="2417" y="3696"/>
            <a:chExt cx="2274" cy="1808"/>
          </a:xfrm>
        </p:grpSpPr>
        <p:sp>
          <p:nvSpPr>
            <p:cNvPr id="8" name="矩形 7"/>
            <p:cNvSpPr/>
            <p:nvPr/>
          </p:nvSpPr>
          <p:spPr>
            <a:xfrm>
              <a:off x="2417" y="3696"/>
              <a:ext cx="2274" cy="1808"/>
            </a:xfrm>
            <a:prstGeom prst="rect">
              <a:avLst/>
            </a:prstGeom>
            <a:solidFill>
              <a:srgbClr val="97E3FF"/>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TextBox 8"/>
            <p:cNvSpPr txBox="1">
              <a:spLocks noChangeArrowheads="1"/>
            </p:cNvSpPr>
            <p:nvPr/>
          </p:nvSpPr>
          <p:spPr bwMode="auto">
            <a:xfrm>
              <a:off x="2758" y="4237"/>
              <a:ext cx="1745"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87.5%</a:t>
              </a:r>
              <a:endPar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0" name="组合 9"/>
          <p:cNvGrpSpPr/>
          <p:nvPr/>
        </p:nvGrpSpPr>
        <p:grpSpPr>
          <a:xfrm>
            <a:off x="2917825" y="1972310"/>
            <a:ext cx="1443990" cy="1148080"/>
            <a:chOff x="2417" y="3696"/>
            <a:chExt cx="2274" cy="1808"/>
          </a:xfrm>
        </p:grpSpPr>
        <p:sp>
          <p:nvSpPr>
            <p:cNvPr id="11" name="矩形 10"/>
            <p:cNvSpPr/>
            <p:nvPr/>
          </p:nvSpPr>
          <p:spPr>
            <a:xfrm>
              <a:off x="2417" y="3696"/>
              <a:ext cx="2274" cy="1808"/>
            </a:xfrm>
            <a:prstGeom prst="rect">
              <a:avLst/>
            </a:prstGeom>
            <a:solidFill>
              <a:srgbClr val="97E3FF"/>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TextBox 8"/>
            <p:cNvSpPr txBox="1">
              <a:spLocks noChangeArrowheads="1"/>
            </p:cNvSpPr>
            <p:nvPr/>
          </p:nvSpPr>
          <p:spPr bwMode="auto">
            <a:xfrm>
              <a:off x="2758" y="4237"/>
              <a:ext cx="1932"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71.4%</a:t>
              </a:r>
              <a:endPar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3" name="组合 12"/>
          <p:cNvGrpSpPr/>
          <p:nvPr/>
        </p:nvGrpSpPr>
        <p:grpSpPr>
          <a:xfrm>
            <a:off x="9385935" y="1971675"/>
            <a:ext cx="1443990" cy="1148080"/>
            <a:chOff x="2417" y="3696"/>
            <a:chExt cx="2274" cy="1808"/>
          </a:xfrm>
        </p:grpSpPr>
        <p:sp>
          <p:nvSpPr>
            <p:cNvPr id="14" name="矩形 13"/>
            <p:cNvSpPr/>
            <p:nvPr/>
          </p:nvSpPr>
          <p:spPr>
            <a:xfrm>
              <a:off x="2417" y="3696"/>
              <a:ext cx="2274" cy="1808"/>
            </a:xfrm>
            <a:prstGeom prst="rect">
              <a:avLst/>
            </a:prstGeom>
            <a:solidFill>
              <a:srgbClr val="97E3FF"/>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TextBox 8"/>
            <p:cNvSpPr txBox="1">
              <a:spLocks noChangeArrowheads="1"/>
            </p:cNvSpPr>
            <p:nvPr/>
          </p:nvSpPr>
          <p:spPr bwMode="auto">
            <a:xfrm>
              <a:off x="3044" y="4237"/>
              <a:ext cx="1593"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60%</a:t>
              </a:r>
              <a:endPar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6" name="组合 15"/>
          <p:cNvGrpSpPr/>
          <p:nvPr/>
        </p:nvGrpSpPr>
        <p:grpSpPr>
          <a:xfrm>
            <a:off x="5030470" y="1981835"/>
            <a:ext cx="1443990" cy="1148080"/>
            <a:chOff x="2417" y="3696"/>
            <a:chExt cx="2274" cy="1808"/>
          </a:xfrm>
        </p:grpSpPr>
        <p:sp>
          <p:nvSpPr>
            <p:cNvPr id="17" name="矩形 16"/>
            <p:cNvSpPr/>
            <p:nvPr/>
          </p:nvSpPr>
          <p:spPr>
            <a:xfrm>
              <a:off x="2417" y="3696"/>
              <a:ext cx="2274" cy="1808"/>
            </a:xfrm>
            <a:prstGeom prst="rect">
              <a:avLst/>
            </a:prstGeom>
            <a:solidFill>
              <a:srgbClr val="97E3FF"/>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TextBox 8"/>
            <p:cNvSpPr txBox="1">
              <a:spLocks noChangeArrowheads="1"/>
            </p:cNvSpPr>
            <p:nvPr/>
          </p:nvSpPr>
          <p:spPr bwMode="auto">
            <a:xfrm>
              <a:off x="2711" y="4237"/>
              <a:ext cx="1848"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62.5%</a:t>
              </a:r>
              <a:endPar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2" name="Group 6"/>
          <p:cNvGrpSpPr/>
          <p:nvPr/>
        </p:nvGrpSpPr>
        <p:grpSpPr>
          <a:xfrm>
            <a:off x="1253490" y="2244408"/>
            <a:ext cx="865188" cy="717550"/>
            <a:chOff x="4876" y="2840"/>
            <a:chExt cx="545" cy="452"/>
          </a:xfrm>
        </p:grpSpPr>
        <p:sp>
          <p:nvSpPr>
            <p:cNvPr id="33" name="Text Box 7"/>
            <p:cNvSpPr txBox="1"/>
            <p:nvPr/>
          </p:nvSpPr>
          <p:spPr>
            <a:xfrm>
              <a:off x="4876" y="2840"/>
              <a:ext cx="545" cy="452"/>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9</a:t>
              </a:r>
              <a:endParaRPr lang="en-US" altLang="zh-CN" sz="2400" dirty="0">
                <a:solidFill>
                  <a:schemeClr val="tx1"/>
                </a:solidFill>
                <a:latin typeface="+mj-ea"/>
                <a:ea typeface="+mj-ea"/>
              </a:endParaRPr>
            </a:p>
          </p:txBody>
        </p:sp>
        <p:sp>
          <p:nvSpPr>
            <p:cNvPr id="34" name="Line 8"/>
            <p:cNvSpPr/>
            <p:nvPr/>
          </p:nvSpPr>
          <p:spPr>
            <a:xfrm>
              <a:off x="4936" y="3030"/>
              <a:ext cx="249" cy="0"/>
            </a:xfrm>
            <a:prstGeom prst="line">
              <a:avLst/>
            </a:prstGeom>
            <a:ln w="25400" cap="flat" cmpd="sng">
              <a:solidFill>
                <a:schemeClr val="tx1"/>
              </a:solidFill>
              <a:prstDash val="solid"/>
              <a:headEnd type="none" w="med" len="med"/>
              <a:tailEnd type="none" w="med" len="med"/>
            </a:ln>
          </p:spPr>
        </p:sp>
      </p:grpSp>
      <p:grpSp>
        <p:nvGrpSpPr>
          <p:cNvPr id="46" name="组合 45"/>
          <p:cNvGrpSpPr/>
          <p:nvPr/>
        </p:nvGrpSpPr>
        <p:grpSpPr>
          <a:xfrm>
            <a:off x="7246620" y="1971675"/>
            <a:ext cx="1443990" cy="1148080"/>
            <a:chOff x="12530" y="3680"/>
            <a:chExt cx="2274" cy="1808"/>
          </a:xfrm>
        </p:grpSpPr>
        <p:sp>
          <p:nvSpPr>
            <p:cNvPr id="30" name="矩形 29"/>
            <p:cNvSpPr/>
            <p:nvPr/>
          </p:nvSpPr>
          <p:spPr>
            <a:xfrm>
              <a:off x="12530" y="3680"/>
              <a:ext cx="2274" cy="1808"/>
            </a:xfrm>
            <a:prstGeom prst="rect">
              <a:avLst/>
            </a:prstGeom>
            <a:solidFill>
              <a:srgbClr val="97E3FF"/>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8" name="组合 37"/>
            <p:cNvGrpSpPr/>
            <p:nvPr/>
          </p:nvGrpSpPr>
          <p:grpSpPr>
            <a:xfrm>
              <a:off x="13199" y="4110"/>
              <a:ext cx="1363" cy="1131"/>
              <a:chOff x="3292" y="4310"/>
              <a:chExt cx="1363" cy="1131"/>
            </a:xfrm>
          </p:grpSpPr>
          <p:sp>
            <p:nvSpPr>
              <p:cNvPr id="36" name="Text Box 7"/>
              <p:cNvSpPr txBox="1"/>
              <p:nvPr/>
            </p:nvSpPr>
            <p:spPr>
              <a:xfrm>
                <a:off x="3292" y="4310"/>
                <a:ext cx="1363"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7</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8</a:t>
                </a:r>
                <a:endParaRPr lang="en-US" altLang="zh-CN" sz="2400" dirty="0">
                  <a:solidFill>
                    <a:schemeClr val="tx1"/>
                  </a:solidFill>
                  <a:latin typeface="+mj-ea"/>
                  <a:ea typeface="+mj-ea"/>
                </a:endParaRPr>
              </a:p>
            </p:txBody>
          </p:sp>
          <p:sp>
            <p:nvSpPr>
              <p:cNvPr id="37" name="Line 8"/>
              <p:cNvSpPr/>
              <p:nvPr/>
            </p:nvSpPr>
            <p:spPr>
              <a:xfrm>
                <a:off x="3442" y="4785"/>
                <a:ext cx="623" cy="0"/>
              </a:xfrm>
              <a:prstGeom prst="line">
                <a:avLst/>
              </a:prstGeom>
              <a:ln w="25400" cap="flat" cmpd="sng">
                <a:solidFill>
                  <a:schemeClr val="tx1"/>
                </a:solidFill>
                <a:prstDash val="solid"/>
                <a:headEnd type="none" w="med" len="med"/>
                <a:tailEnd type="none" w="med" len="med"/>
              </a:ln>
            </p:spPr>
          </p:sp>
        </p:grpSp>
      </p:grpSp>
      <p:grpSp>
        <p:nvGrpSpPr>
          <p:cNvPr id="42" name="组合 41"/>
          <p:cNvGrpSpPr/>
          <p:nvPr/>
        </p:nvGrpSpPr>
        <p:grpSpPr>
          <a:xfrm>
            <a:off x="824230" y="4535170"/>
            <a:ext cx="1443990" cy="1148080"/>
            <a:chOff x="4864" y="7381"/>
            <a:chExt cx="2274" cy="1808"/>
          </a:xfrm>
        </p:grpSpPr>
        <p:sp>
          <p:nvSpPr>
            <p:cNvPr id="20" name="矩形 19"/>
            <p:cNvSpPr/>
            <p:nvPr/>
          </p:nvSpPr>
          <p:spPr>
            <a:xfrm>
              <a:off x="4864" y="7381"/>
              <a:ext cx="2274" cy="1808"/>
            </a:xfrm>
            <a:prstGeom prst="rect">
              <a:avLst/>
            </a:prstGeom>
            <a:solidFill>
              <a:srgbClr val="97E3FF"/>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9" name="组合 38"/>
            <p:cNvGrpSpPr/>
            <p:nvPr/>
          </p:nvGrpSpPr>
          <p:grpSpPr>
            <a:xfrm>
              <a:off x="5516" y="7795"/>
              <a:ext cx="1363" cy="1131"/>
              <a:chOff x="3292" y="4310"/>
              <a:chExt cx="1363" cy="1131"/>
            </a:xfrm>
          </p:grpSpPr>
          <p:sp>
            <p:nvSpPr>
              <p:cNvPr id="40" name="Text Box 7"/>
              <p:cNvSpPr txBox="1"/>
              <p:nvPr/>
            </p:nvSpPr>
            <p:spPr>
              <a:xfrm>
                <a:off x="3292" y="4310"/>
                <a:ext cx="1363"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p:txBody>
          </p:sp>
          <p:sp>
            <p:nvSpPr>
              <p:cNvPr id="41" name="Line 8"/>
              <p:cNvSpPr/>
              <p:nvPr/>
            </p:nvSpPr>
            <p:spPr>
              <a:xfrm>
                <a:off x="3442" y="4785"/>
                <a:ext cx="623" cy="0"/>
              </a:xfrm>
              <a:prstGeom prst="line">
                <a:avLst/>
              </a:prstGeom>
              <a:ln w="25400" cap="flat" cmpd="sng">
                <a:solidFill>
                  <a:schemeClr val="tx1"/>
                </a:solidFill>
                <a:prstDash val="solid"/>
                <a:headEnd type="none" w="med" len="med"/>
                <a:tailEnd type="none" w="med" len="med"/>
              </a:ln>
            </p:spPr>
          </p:sp>
        </p:grpSp>
      </p:grpSp>
      <p:grpSp>
        <p:nvGrpSpPr>
          <p:cNvPr id="43" name="组合 42"/>
          <p:cNvGrpSpPr/>
          <p:nvPr/>
        </p:nvGrpSpPr>
        <p:grpSpPr>
          <a:xfrm>
            <a:off x="5029835" y="4525010"/>
            <a:ext cx="1443990" cy="1148080"/>
            <a:chOff x="2417" y="3696"/>
            <a:chExt cx="2274" cy="1808"/>
          </a:xfrm>
        </p:grpSpPr>
        <p:sp>
          <p:nvSpPr>
            <p:cNvPr id="44" name="矩形 43"/>
            <p:cNvSpPr/>
            <p:nvPr/>
          </p:nvSpPr>
          <p:spPr>
            <a:xfrm>
              <a:off x="2417" y="3696"/>
              <a:ext cx="2274" cy="1808"/>
            </a:xfrm>
            <a:prstGeom prst="rect">
              <a:avLst/>
            </a:prstGeom>
            <a:solidFill>
              <a:srgbClr val="97E3FF"/>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5" name="TextBox 8"/>
            <p:cNvSpPr txBox="1">
              <a:spLocks noChangeArrowheads="1"/>
            </p:cNvSpPr>
            <p:nvPr/>
          </p:nvSpPr>
          <p:spPr bwMode="auto">
            <a:xfrm>
              <a:off x="2777" y="4237"/>
              <a:ext cx="1860"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11.1%</a:t>
              </a:r>
              <a:endPar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47" name="组合 46"/>
          <p:cNvGrpSpPr/>
          <p:nvPr/>
        </p:nvGrpSpPr>
        <p:grpSpPr>
          <a:xfrm>
            <a:off x="7142480" y="4524375"/>
            <a:ext cx="1443990" cy="1148080"/>
            <a:chOff x="12530" y="3680"/>
            <a:chExt cx="2274" cy="1808"/>
          </a:xfrm>
        </p:grpSpPr>
        <p:sp>
          <p:nvSpPr>
            <p:cNvPr id="48" name="矩形 47"/>
            <p:cNvSpPr/>
            <p:nvPr/>
          </p:nvSpPr>
          <p:spPr>
            <a:xfrm>
              <a:off x="12530" y="3680"/>
              <a:ext cx="2274" cy="1808"/>
            </a:xfrm>
            <a:prstGeom prst="rect">
              <a:avLst/>
            </a:prstGeom>
            <a:solidFill>
              <a:srgbClr val="97E3FF"/>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9" name="组合 48"/>
            <p:cNvGrpSpPr/>
            <p:nvPr/>
          </p:nvGrpSpPr>
          <p:grpSpPr>
            <a:xfrm>
              <a:off x="13199" y="4110"/>
              <a:ext cx="1363" cy="1131"/>
              <a:chOff x="3292" y="4310"/>
              <a:chExt cx="1363" cy="1131"/>
            </a:xfrm>
          </p:grpSpPr>
          <p:sp>
            <p:nvSpPr>
              <p:cNvPr id="50" name="Text Box 7"/>
              <p:cNvSpPr txBox="1"/>
              <p:nvPr/>
            </p:nvSpPr>
            <p:spPr>
              <a:xfrm>
                <a:off x="3292" y="4310"/>
                <a:ext cx="1363"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7</a:t>
                </a:r>
                <a:endParaRPr lang="en-US" altLang="zh-CN" sz="2400" dirty="0">
                  <a:solidFill>
                    <a:schemeClr val="tx1"/>
                  </a:solidFill>
                  <a:latin typeface="+mj-ea"/>
                  <a:ea typeface="+mj-ea"/>
                </a:endParaRPr>
              </a:p>
            </p:txBody>
          </p:sp>
          <p:sp>
            <p:nvSpPr>
              <p:cNvPr id="51" name="Line 8"/>
              <p:cNvSpPr/>
              <p:nvPr/>
            </p:nvSpPr>
            <p:spPr>
              <a:xfrm>
                <a:off x="3442" y="4785"/>
                <a:ext cx="623" cy="0"/>
              </a:xfrm>
              <a:prstGeom prst="line">
                <a:avLst/>
              </a:prstGeom>
              <a:ln w="25400" cap="flat" cmpd="sng">
                <a:solidFill>
                  <a:schemeClr val="tx1"/>
                </a:solidFill>
                <a:prstDash val="solid"/>
                <a:headEnd type="none" w="med" len="med"/>
                <a:tailEnd type="none" w="med" len="med"/>
              </a:ln>
            </p:spPr>
          </p:sp>
        </p:grpSp>
      </p:grpSp>
      <p:grpSp>
        <p:nvGrpSpPr>
          <p:cNvPr id="52" name="组合 51"/>
          <p:cNvGrpSpPr/>
          <p:nvPr/>
        </p:nvGrpSpPr>
        <p:grpSpPr>
          <a:xfrm>
            <a:off x="9289415" y="4524375"/>
            <a:ext cx="1443990" cy="1148080"/>
            <a:chOff x="12530" y="3680"/>
            <a:chExt cx="2274" cy="1808"/>
          </a:xfrm>
        </p:grpSpPr>
        <p:sp>
          <p:nvSpPr>
            <p:cNvPr id="53" name="矩形 52"/>
            <p:cNvSpPr/>
            <p:nvPr/>
          </p:nvSpPr>
          <p:spPr>
            <a:xfrm>
              <a:off x="12530" y="3680"/>
              <a:ext cx="2274" cy="1808"/>
            </a:xfrm>
            <a:prstGeom prst="rect">
              <a:avLst/>
            </a:prstGeom>
            <a:solidFill>
              <a:srgbClr val="97E3FF"/>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4" name="组合 53"/>
            <p:cNvGrpSpPr/>
            <p:nvPr/>
          </p:nvGrpSpPr>
          <p:grpSpPr>
            <a:xfrm>
              <a:off x="13199" y="4110"/>
              <a:ext cx="1363" cy="1131"/>
              <a:chOff x="3292" y="4310"/>
              <a:chExt cx="1363" cy="1131"/>
            </a:xfrm>
          </p:grpSpPr>
          <p:sp>
            <p:nvSpPr>
              <p:cNvPr id="55" name="Text Box 7"/>
              <p:cNvSpPr txBox="1"/>
              <p:nvPr/>
            </p:nvSpPr>
            <p:spPr>
              <a:xfrm>
                <a:off x="3292" y="4310"/>
                <a:ext cx="1363"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8</a:t>
                </a:r>
                <a:endParaRPr lang="en-US" altLang="zh-CN" sz="2400" dirty="0">
                  <a:solidFill>
                    <a:schemeClr val="tx1"/>
                  </a:solidFill>
                  <a:latin typeface="+mj-ea"/>
                  <a:ea typeface="+mj-ea"/>
                </a:endParaRPr>
              </a:p>
            </p:txBody>
          </p:sp>
          <p:sp>
            <p:nvSpPr>
              <p:cNvPr id="56" name="Line 8"/>
              <p:cNvSpPr/>
              <p:nvPr/>
            </p:nvSpPr>
            <p:spPr>
              <a:xfrm>
                <a:off x="3442" y="4785"/>
                <a:ext cx="623" cy="0"/>
              </a:xfrm>
              <a:prstGeom prst="line">
                <a:avLst/>
              </a:prstGeom>
              <a:ln w="25400" cap="flat" cmpd="sng">
                <a:solidFill>
                  <a:schemeClr val="tx1"/>
                </a:solidFill>
                <a:prstDash val="solid"/>
                <a:headEnd type="none" w="med" len="med"/>
                <a:tailEnd type="none" w="med" len="med"/>
              </a:ln>
            </p:spPr>
          </p:sp>
        </p:grpSp>
      </p:grpSp>
      <p:cxnSp>
        <p:nvCxnSpPr>
          <p:cNvPr id="57" name="直接连接符 56"/>
          <p:cNvCxnSpPr/>
          <p:nvPr/>
        </p:nvCxnSpPr>
        <p:spPr>
          <a:xfrm>
            <a:off x="1348740" y="3244850"/>
            <a:ext cx="4391025" cy="109410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3608705" y="3230245"/>
            <a:ext cx="4191635" cy="109537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5739765" y="3197225"/>
            <a:ext cx="4215765" cy="11607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H="1">
            <a:off x="3698875" y="3183890"/>
            <a:ext cx="4294505" cy="115824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H="1">
            <a:off x="1366520" y="3198495"/>
            <a:ext cx="8838565" cy="114363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up)">
                                      <p:cBhvr>
                                        <p:cTn id="7" dur="500"/>
                                        <p:tgtEl>
                                          <p:spTgt spid="5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58"/>
                                        </p:tgtEl>
                                        <p:attrNameLst>
                                          <p:attrName>style.visibility</p:attrName>
                                        </p:attrNameLst>
                                      </p:cBhvr>
                                      <p:to>
                                        <p:strVal val="visible"/>
                                      </p:to>
                                    </p:set>
                                    <p:animEffect transition="in" filter="wipe(up)">
                                      <p:cBhvr>
                                        <p:cTn id="12" dur="500"/>
                                        <p:tgtEl>
                                          <p:spTgt spid="5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59"/>
                                        </p:tgtEl>
                                        <p:attrNameLst>
                                          <p:attrName>style.visibility</p:attrName>
                                        </p:attrNameLst>
                                      </p:cBhvr>
                                      <p:to>
                                        <p:strVal val="visible"/>
                                      </p:to>
                                    </p:set>
                                    <p:animEffect transition="in" filter="wipe(up)">
                                      <p:cBhvr>
                                        <p:cTn id="17" dur="500"/>
                                        <p:tgtEl>
                                          <p:spTgt spid="5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60"/>
                                        </p:tgtEl>
                                        <p:attrNameLst>
                                          <p:attrName>style.visibility</p:attrName>
                                        </p:attrNameLst>
                                      </p:cBhvr>
                                      <p:to>
                                        <p:strVal val="visible"/>
                                      </p:to>
                                    </p:set>
                                    <p:animEffect transition="in" filter="wipe(up)">
                                      <p:cBhvr>
                                        <p:cTn id="22" dur="500"/>
                                        <p:tgtEl>
                                          <p:spTgt spid="6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wipe(up)">
                                      <p:cBhvr>
                                        <p:cTn id="27"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15362" name="TextBox 4"/>
          <p:cNvSpPr txBox="1"/>
          <p:nvPr/>
        </p:nvSpPr>
        <p:spPr>
          <a:xfrm>
            <a:off x="2268855" y="913765"/>
            <a:ext cx="7453630" cy="1198880"/>
          </a:xfrm>
          <a:prstGeom prst="rect">
            <a:avLst/>
          </a:prstGeom>
          <a:noFill/>
          <a:ln w="9525">
            <a:noFill/>
          </a:ln>
        </p:spPr>
        <p:txBody>
          <a:bodyPr wrap="square">
            <a:spAutoFit/>
          </a:bodyPr>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榨油厂的李叔叔告诉小静：“</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2000kg</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花生仁能榨</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出花生油</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760kg</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。”这些花生的出油率是多少？</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 name="组合 4"/>
          <p:cNvGrpSpPr/>
          <p:nvPr/>
        </p:nvGrpSpPr>
        <p:grpSpPr>
          <a:xfrm>
            <a:off x="4639945" y="3845560"/>
            <a:ext cx="2513330" cy="886460"/>
            <a:chOff x="7307" y="6056"/>
            <a:chExt cx="3958" cy="1396"/>
          </a:xfrm>
        </p:grpSpPr>
        <p:sp>
          <p:nvSpPr>
            <p:cNvPr id="15373" name="文本框 11298"/>
            <p:cNvSpPr txBox="1"/>
            <p:nvPr/>
          </p:nvSpPr>
          <p:spPr>
            <a:xfrm>
              <a:off x="8505" y="6381"/>
              <a:ext cx="645" cy="725"/>
            </a:xfrm>
            <a:prstGeom prst="rect">
              <a:avLst/>
            </a:prstGeom>
            <a:noFill/>
            <a:ln w="12700">
              <a:noFill/>
            </a:ln>
          </p:spPr>
          <p:txBody>
            <a:bodyPr wrap="none">
              <a:spAutoFit/>
            </a:bodyPr>
            <a:p>
              <a:r>
                <a:rPr lang="en-US" altLang="zh-CN" sz="2400">
                  <a:solidFill>
                    <a:schemeClr val="tx1"/>
                  </a:solidFill>
                  <a:latin typeface="微软雅黑" panose="020B0503020204020204" pitchFamily="34" charset="-122"/>
                  <a:ea typeface="微软雅黑" panose="020B0503020204020204" pitchFamily="34" charset="-122"/>
                </a:rPr>
                <a:t>×</a:t>
              </a:r>
              <a:endParaRPr lang="en-US" altLang="zh-CN" sz="2400">
                <a:solidFill>
                  <a:schemeClr val="tx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7307" y="6056"/>
              <a:ext cx="3959" cy="1396"/>
              <a:chOff x="7307" y="6056"/>
              <a:chExt cx="3959" cy="1396"/>
            </a:xfrm>
          </p:grpSpPr>
          <p:grpSp>
            <p:nvGrpSpPr>
              <p:cNvPr id="15375" name="组合 11306"/>
              <p:cNvGrpSpPr/>
              <p:nvPr/>
            </p:nvGrpSpPr>
            <p:grpSpPr>
              <a:xfrm rot="0">
                <a:off x="7307" y="6056"/>
                <a:ext cx="1312" cy="1397"/>
                <a:chOff x="1976" y="2387"/>
                <a:chExt cx="525" cy="559"/>
              </a:xfrm>
            </p:grpSpPr>
            <p:sp>
              <p:nvSpPr>
                <p:cNvPr id="15376" name="文本框 11294"/>
                <p:cNvSpPr txBox="1"/>
                <p:nvPr/>
              </p:nvSpPr>
              <p:spPr>
                <a:xfrm>
                  <a:off x="2013" y="2387"/>
                  <a:ext cx="436" cy="290"/>
                </a:xfrm>
                <a:prstGeom prst="rect">
                  <a:avLst/>
                </a:prstGeom>
                <a:noFill/>
                <a:ln w="12700">
                  <a:noFill/>
                </a:ln>
              </p:spPr>
              <p:txBody>
                <a:bodyPr wrap="none">
                  <a:spAutoFit/>
                </a:bodyPr>
                <a:p>
                  <a:r>
                    <a:rPr lang="en-US" altLang="zh-CN" sz="2400">
                      <a:solidFill>
                        <a:schemeClr val="tx1"/>
                      </a:solidFill>
                      <a:latin typeface="微软雅黑" panose="020B0503020204020204" pitchFamily="34" charset="-122"/>
                      <a:ea typeface="微软雅黑" panose="020B0503020204020204" pitchFamily="34" charset="-122"/>
                    </a:rPr>
                    <a:t>760</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15377" name="文本框 11296"/>
                <p:cNvSpPr txBox="1"/>
                <p:nvPr/>
              </p:nvSpPr>
              <p:spPr>
                <a:xfrm>
                  <a:off x="1976" y="2681"/>
                  <a:ext cx="525" cy="265"/>
                </a:xfrm>
                <a:prstGeom prst="rect">
                  <a:avLst/>
                </a:prstGeom>
                <a:noFill/>
                <a:ln w="12700">
                  <a:noFill/>
                </a:ln>
              </p:spPr>
              <p:txBody>
                <a:bodyPr wrap="none">
                  <a:spAutoFit/>
                </a:bodyPr>
                <a:p>
                  <a:r>
                    <a:rPr lang="en-US" altLang="zh-CN" sz="2400">
                      <a:solidFill>
                        <a:schemeClr val="tx1"/>
                      </a:solidFill>
                      <a:latin typeface="微软雅黑" panose="020B0503020204020204" pitchFamily="34" charset="-122"/>
                      <a:ea typeface="微软雅黑" panose="020B0503020204020204" pitchFamily="34" charset="-122"/>
                    </a:rPr>
                    <a:t>2000</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15378" name="直接连接符 11295"/>
                <p:cNvSpPr/>
                <p:nvPr/>
              </p:nvSpPr>
              <p:spPr>
                <a:xfrm>
                  <a:off x="2016" y="2680"/>
                  <a:ext cx="476" cy="0"/>
                </a:xfrm>
                <a:prstGeom prst="line">
                  <a:avLst/>
                </a:prstGeom>
                <a:ln w="25400" cap="flat" cmpd="sng">
                  <a:solidFill>
                    <a:schemeClr val="tx1"/>
                  </a:solidFill>
                  <a:prstDash val="solid"/>
                  <a:headEnd type="none" w="med" len="med"/>
                  <a:tailEnd type="none" w="med" len="med"/>
                </a:ln>
              </p:spPr>
              <p:txBody>
                <a:bodyPr/>
                <a:p>
                  <a:endParaRPr lang="zh-CN" altLang="en-US" dirty="0">
                    <a:latin typeface="楷体_GB2312" pitchFamily="49" charset="-122"/>
                  </a:endParaRPr>
                </a:p>
              </p:txBody>
            </p:sp>
          </p:grpSp>
          <p:sp>
            <p:nvSpPr>
              <p:cNvPr id="15379" name="文本框 11299"/>
              <p:cNvSpPr txBox="1"/>
              <p:nvPr/>
            </p:nvSpPr>
            <p:spPr>
              <a:xfrm>
                <a:off x="8920" y="6393"/>
                <a:ext cx="2347" cy="725"/>
              </a:xfrm>
              <a:prstGeom prst="rect">
                <a:avLst/>
              </a:prstGeom>
              <a:noFill/>
              <a:ln w="12700">
                <a:noFill/>
              </a:ln>
            </p:spPr>
            <p:txBody>
              <a:bodyPr>
                <a:spAutoFit/>
              </a:bodyPr>
              <a:p>
                <a:r>
                  <a:rPr lang="en-US" altLang="zh-CN" sz="2400">
                    <a:solidFill>
                      <a:schemeClr val="tx1"/>
                    </a:solidFill>
                    <a:latin typeface="微软雅黑" panose="020B0503020204020204" pitchFamily="34" charset="-122"/>
                    <a:ea typeface="微软雅黑" panose="020B0503020204020204" pitchFamily="34" charset="-122"/>
                  </a:rPr>
                  <a:t>100%</a:t>
                </a:r>
                <a:endParaRPr lang="en-US" altLang="zh-CN" sz="2400">
                  <a:solidFill>
                    <a:schemeClr val="tx1"/>
                  </a:solidFill>
                  <a:latin typeface="微软雅黑" panose="020B0503020204020204" pitchFamily="34" charset="-122"/>
                  <a:ea typeface="微软雅黑" panose="020B0503020204020204" pitchFamily="34" charset="-122"/>
                </a:endParaRPr>
              </a:p>
            </p:txBody>
          </p:sp>
        </p:grpSp>
      </p:grpSp>
      <p:sp>
        <p:nvSpPr>
          <p:cNvPr id="15380" name="文本框 11301"/>
          <p:cNvSpPr txBox="1"/>
          <p:nvPr/>
        </p:nvSpPr>
        <p:spPr>
          <a:xfrm>
            <a:off x="4346575" y="4853305"/>
            <a:ext cx="2613025" cy="460375"/>
          </a:xfrm>
          <a:prstGeom prst="rect">
            <a:avLst/>
          </a:prstGeom>
          <a:noFill/>
          <a:ln w="12700">
            <a:noFill/>
          </a:ln>
        </p:spPr>
        <p:txBody>
          <a:bodyPr>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0.38×100%</a:t>
            </a:r>
            <a:endPar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381" name="文本框 11302"/>
          <p:cNvSpPr txBox="1"/>
          <p:nvPr/>
        </p:nvSpPr>
        <p:spPr>
          <a:xfrm>
            <a:off x="4346575" y="5358130"/>
            <a:ext cx="2613025" cy="460375"/>
          </a:xfrm>
          <a:prstGeom prst="rect">
            <a:avLst/>
          </a:prstGeom>
          <a:noFill/>
          <a:ln w="12700">
            <a:noFill/>
          </a:ln>
        </p:spPr>
        <p:txBody>
          <a:bodyPr>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38%</a:t>
            </a:r>
            <a:endPar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305" name="文本框 11304"/>
          <p:cNvSpPr txBox="1"/>
          <p:nvPr/>
        </p:nvSpPr>
        <p:spPr>
          <a:xfrm>
            <a:off x="3785553" y="6038850"/>
            <a:ext cx="5508625" cy="460375"/>
          </a:xfrm>
          <a:prstGeom prst="rect">
            <a:avLst/>
          </a:prstGeom>
          <a:noFill/>
          <a:ln w="12700">
            <a:noFill/>
          </a:ln>
        </p:spPr>
        <p:txBody>
          <a:bodyPr>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答：这些花生的出油率是</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38%</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 name="组合 2"/>
          <p:cNvGrpSpPr/>
          <p:nvPr/>
        </p:nvGrpSpPr>
        <p:grpSpPr>
          <a:xfrm>
            <a:off x="3200400" y="2396490"/>
            <a:ext cx="6229350" cy="1206500"/>
            <a:chOff x="1199" y="4665"/>
            <a:chExt cx="9810" cy="1900"/>
          </a:xfrm>
        </p:grpSpPr>
        <p:grpSp>
          <p:nvGrpSpPr>
            <p:cNvPr id="8" name="组合 7"/>
            <p:cNvGrpSpPr/>
            <p:nvPr/>
          </p:nvGrpSpPr>
          <p:grpSpPr>
            <a:xfrm>
              <a:off x="1199" y="4665"/>
              <a:ext cx="9810" cy="1900"/>
              <a:chOff x="1199" y="5340"/>
              <a:chExt cx="9810" cy="1900"/>
            </a:xfrm>
          </p:grpSpPr>
          <p:sp>
            <p:nvSpPr>
              <p:cNvPr id="6" name="圆角矩形 5"/>
              <p:cNvSpPr/>
              <p:nvPr/>
            </p:nvSpPr>
            <p:spPr>
              <a:xfrm>
                <a:off x="1199" y="5340"/>
                <a:ext cx="8005" cy="1900"/>
              </a:xfrm>
              <a:prstGeom prst="roundRect">
                <a:avLst/>
              </a:prstGeom>
              <a:solidFill>
                <a:srgbClr val="83E21C"/>
              </a:solidFill>
              <a:ln>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306" name="组合 9305"/>
              <p:cNvGrpSpPr/>
              <p:nvPr/>
            </p:nvGrpSpPr>
            <p:grpSpPr>
              <a:xfrm>
                <a:off x="1511" y="5583"/>
                <a:ext cx="9498" cy="1382"/>
                <a:chOff x="156" y="1938"/>
                <a:chExt cx="3405" cy="553"/>
              </a:xfrm>
            </p:grpSpPr>
            <p:sp>
              <p:nvSpPr>
                <p:cNvPr id="13339" name="矩形 9"/>
                <p:cNvSpPr/>
                <p:nvPr/>
              </p:nvSpPr>
              <p:spPr>
                <a:xfrm>
                  <a:off x="156" y="2059"/>
                  <a:ext cx="883" cy="290"/>
                </a:xfrm>
                <a:prstGeom prst="rect">
                  <a:avLst/>
                </a:prstGeom>
                <a:noFill/>
                <a:ln w="9525">
                  <a:noFill/>
                </a:ln>
              </p:spPr>
              <p:txBody>
                <a:bodyPr wrap="square">
                  <a:spAutoFit/>
                </a:bodyPr>
                <a:p>
                  <a:r>
                    <a:rPr lang="zh-CN" altLang="en-US" sz="2400" dirty="0">
                      <a:solidFill>
                        <a:schemeClr val="tx1"/>
                      </a:solidFill>
                      <a:latin typeface="微软雅黑" panose="020B0503020204020204" pitchFamily="34" charset="-122"/>
                      <a:ea typeface="微软雅黑" panose="020B0503020204020204" pitchFamily="34" charset="-122"/>
                    </a:rPr>
                    <a:t>出油率＝</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3340" name="TextBox 10"/>
                <p:cNvSpPr txBox="1"/>
                <p:nvPr/>
              </p:nvSpPr>
              <p:spPr>
                <a:xfrm>
                  <a:off x="795" y="1938"/>
                  <a:ext cx="1633" cy="290"/>
                </a:xfrm>
                <a:prstGeom prst="rect">
                  <a:avLst/>
                </a:prstGeom>
                <a:noFill/>
                <a:ln w="9525">
                  <a:noFill/>
                </a:ln>
              </p:spPr>
              <p:txBody>
                <a:bodyPr>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341" name="TextBox 11"/>
                <p:cNvSpPr txBox="1"/>
                <p:nvPr/>
              </p:nvSpPr>
              <p:spPr>
                <a:xfrm>
                  <a:off x="795" y="2201"/>
                  <a:ext cx="1632" cy="290"/>
                </a:xfrm>
                <a:prstGeom prst="rect">
                  <a:avLst/>
                </a:prstGeom>
                <a:noFill/>
                <a:ln w="9525">
                  <a:noFill/>
                </a:ln>
              </p:spPr>
              <p:txBody>
                <a:bodyPr>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342" name="TextBox 12"/>
                <p:cNvSpPr txBox="1"/>
                <p:nvPr/>
              </p:nvSpPr>
              <p:spPr>
                <a:xfrm>
                  <a:off x="2064" y="2069"/>
                  <a:ext cx="1497" cy="290"/>
                </a:xfrm>
                <a:prstGeom prst="rect">
                  <a:avLst/>
                </a:prstGeom>
                <a:noFill/>
                <a:ln w="9525">
                  <a:noFill/>
                </a:ln>
              </p:spPr>
              <p:txBody>
                <a:bodyPr>
                  <a:spAutoFit/>
                </a:bodyPr>
                <a:p>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13343" name="直接连接符 14"/>
                <p:cNvCxnSpPr/>
                <p:nvPr/>
              </p:nvCxnSpPr>
              <p:spPr>
                <a:xfrm>
                  <a:off x="882" y="2235"/>
                  <a:ext cx="1225" cy="0"/>
                </a:xfrm>
                <a:prstGeom prst="line">
                  <a:avLst/>
                </a:prstGeom>
                <a:ln w="25400" cap="flat" cmpd="sng">
                  <a:solidFill>
                    <a:schemeClr val="tx1"/>
                  </a:solidFill>
                  <a:prstDash val="solid"/>
                  <a:headEnd type="none" w="med" len="med"/>
                  <a:tailEnd type="none" w="med" len="med"/>
                </a:ln>
              </p:spPr>
            </p:cxnSp>
          </p:grpSp>
        </p:grpSp>
        <p:sp>
          <p:nvSpPr>
            <p:cNvPr id="9312" name="矩形 9311"/>
            <p:cNvSpPr/>
            <p:nvPr/>
          </p:nvSpPr>
          <p:spPr>
            <a:xfrm>
              <a:off x="3961" y="5606"/>
              <a:ext cx="3158" cy="725"/>
            </a:xfrm>
            <a:prstGeom prst="rect">
              <a:avLst/>
            </a:prstGeom>
            <a:noFill/>
            <a:ln w="12700">
              <a:noFill/>
            </a:ln>
          </p:spPr>
          <p:txBody>
            <a:bodyPr wrap="square">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花生的质量</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314" name="矩形 9313"/>
            <p:cNvSpPr/>
            <p:nvPr/>
          </p:nvSpPr>
          <p:spPr>
            <a:xfrm>
              <a:off x="4161" y="4926"/>
              <a:ext cx="3535" cy="725"/>
            </a:xfrm>
            <a:prstGeom prst="rect">
              <a:avLst/>
            </a:prstGeom>
            <a:noFill/>
            <a:ln w="12700">
              <a:noFill/>
            </a:ln>
          </p:spPr>
          <p:txBody>
            <a:bodyPr wrap="square">
              <a:spAutoFit/>
            </a:bodyPr>
            <a:p>
              <a:r>
                <a:rPr lang="zh-CN" altLang="en-US" sz="2400" dirty="0">
                  <a:solidFill>
                    <a:schemeClr val="tx1"/>
                  </a:solidFill>
                  <a:latin typeface="微软雅黑" panose="020B0503020204020204" pitchFamily="34" charset="-122"/>
                  <a:ea typeface="微软雅黑" panose="020B0503020204020204" pitchFamily="34" charset="-122"/>
                </a:rPr>
                <a:t>油的质量</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15380"/>
                                        </p:tgtEl>
                                        <p:attrNameLst>
                                          <p:attrName>style.visibility</p:attrName>
                                        </p:attrNameLst>
                                      </p:cBhvr>
                                      <p:to>
                                        <p:strVal val="visible"/>
                                      </p:to>
                                    </p:set>
                                    <p:anim calcmode="lin" valueType="num">
                                      <p:cBhvr additive="base">
                                        <p:cTn id="18" dur="500"/>
                                        <p:tgtEl>
                                          <p:spTgt spid="15380"/>
                                        </p:tgtEl>
                                        <p:attrNameLst>
                                          <p:attrName>ppt_y</p:attrName>
                                        </p:attrNameLst>
                                      </p:cBhvr>
                                      <p:tavLst>
                                        <p:tav tm="0">
                                          <p:val>
                                            <p:strVal val="#ppt_y+#ppt_h*1.125000"/>
                                          </p:val>
                                        </p:tav>
                                        <p:tav tm="100000">
                                          <p:val>
                                            <p:strVal val="#ppt_y"/>
                                          </p:val>
                                        </p:tav>
                                      </p:tavLst>
                                    </p:anim>
                                    <p:animEffect transition="in" filter="wipe(up)">
                                      <p:cBhvr>
                                        <p:cTn id="19" dur="500"/>
                                        <p:tgtEl>
                                          <p:spTgt spid="15380"/>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grpId="0" nodeType="clickEffect">
                                  <p:stCondLst>
                                    <p:cond delay="0"/>
                                  </p:stCondLst>
                                  <p:childTnLst>
                                    <p:set>
                                      <p:cBhvr>
                                        <p:cTn id="23" dur="1" fill="hold">
                                          <p:stCondLst>
                                            <p:cond delay="0"/>
                                          </p:stCondLst>
                                        </p:cTn>
                                        <p:tgtEl>
                                          <p:spTgt spid="15381"/>
                                        </p:tgtEl>
                                        <p:attrNameLst>
                                          <p:attrName>style.visibility</p:attrName>
                                        </p:attrNameLst>
                                      </p:cBhvr>
                                      <p:to>
                                        <p:strVal val="visible"/>
                                      </p:to>
                                    </p:set>
                                    <p:anim calcmode="lin" valueType="num">
                                      <p:cBhvr additive="base">
                                        <p:cTn id="24" dur="500"/>
                                        <p:tgtEl>
                                          <p:spTgt spid="15381"/>
                                        </p:tgtEl>
                                        <p:attrNameLst>
                                          <p:attrName>ppt_y</p:attrName>
                                        </p:attrNameLst>
                                      </p:cBhvr>
                                      <p:tavLst>
                                        <p:tav tm="0">
                                          <p:val>
                                            <p:strVal val="#ppt_y+#ppt_h*1.125000"/>
                                          </p:val>
                                        </p:tav>
                                        <p:tav tm="100000">
                                          <p:val>
                                            <p:strVal val="#ppt_y"/>
                                          </p:val>
                                        </p:tav>
                                      </p:tavLst>
                                    </p:anim>
                                    <p:animEffect transition="in" filter="wipe(up)">
                                      <p:cBhvr>
                                        <p:cTn id="25" dur="500"/>
                                        <p:tgtEl>
                                          <p:spTgt spid="15381"/>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1305"/>
                                        </p:tgtEl>
                                        <p:attrNameLst>
                                          <p:attrName>style.visibility</p:attrName>
                                        </p:attrNameLst>
                                      </p:cBhvr>
                                      <p:to>
                                        <p:strVal val="visible"/>
                                      </p:to>
                                    </p:set>
                                    <p:animEffect transition="in" filter="blinds(horizontal)">
                                      <p:cBhvr>
                                        <p:cTn id="30" dur="500"/>
                                        <p:tgtEl>
                                          <p:spTgt spid="113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05" grpId="0"/>
      <p:bldP spid="15380" grpId="0"/>
      <p:bldP spid="15381"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TextBox 25"/>
          <p:cNvSpPr txBox="1">
            <a:spLocks noChangeArrowheads="1"/>
          </p:cNvSpPr>
          <p:nvPr/>
        </p:nvSpPr>
        <p:spPr bwMode="auto">
          <a:xfrm>
            <a:off x="1818005" y="1092835"/>
            <a:ext cx="855662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lnSpc>
                <a:spcPct val="150000"/>
              </a:lnSpc>
              <a:spcBef>
                <a:spcPct val="0"/>
              </a:spcBef>
              <a:buFontTx/>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六年级一班有</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名学生，上学期期末跳远测验有</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80%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的人及格。及格的同学有多少人？</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12" name="文本框 1"/>
          <p:cNvSpPr txBox="1"/>
          <p:nvPr/>
        </p:nvSpPr>
        <p:spPr>
          <a:xfrm>
            <a:off x="3379675" y="2756799"/>
            <a:ext cx="1664335" cy="460375"/>
          </a:xfrm>
          <a:prstGeom prst="rect">
            <a:avLst/>
          </a:prstGeom>
          <a:noFill/>
        </p:spPr>
        <p:txBody>
          <a:bodyPr wrap="none" rtlCol="0" anchor="t">
            <a:spAutoFit/>
          </a:bodyPr>
          <a:lstStyle/>
          <a:p>
            <a:pPr algn="ctr" eaLnBrk="1" hangingPunct="1"/>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45 × 80%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7" name="组合 16"/>
          <p:cNvGrpSpPr/>
          <p:nvPr/>
        </p:nvGrpSpPr>
        <p:grpSpPr>
          <a:xfrm>
            <a:off x="7161024" y="2782256"/>
            <a:ext cx="3884930" cy="1292860"/>
            <a:chOff x="3236803" y="1841283"/>
            <a:chExt cx="3378083" cy="857257"/>
          </a:xfrm>
        </p:grpSpPr>
        <p:sp>
          <p:nvSpPr>
            <p:cNvPr id="18" name="圆角矩形标注 17"/>
            <p:cNvSpPr/>
            <p:nvPr/>
          </p:nvSpPr>
          <p:spPr>
            <a:xfrm>
              <a:off x="3236803" y="1841283"/>
              <a:ext cx="3378083" cy="857257"/>
            </a:xfrm>
            <a:prstGeom prst="wedgeRoundRectCallout">
              <a:avLst>
                <a:gd name="adj1" fmla="val -59025"/>
                <a:gd name="adj2" fmla="val -51743"/>
                <a:gd name="adj3" fmla="val 16667"/>
              </a:avLst>
            </a:prstGeom>
            <a:solidFill>
              <a:srgbClr val="F8C2CB"/>
            </a:solidFill>
            <a:ln w="38100">
              <a:solidFill>
                <a:srgbClr val="FF0000"/>
              </a:solid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9" name="矩形 18"/>
            <p:cNvSpPr/>
            <p:nvPr/>
          </p:nvSpPr>
          <p:spPr>
            <a:xfrm>
              <a:off x="3359739" y="1850841"/>
              <a:ext cx="3255008" cy="794942"/>
            </a:xfrm>
            <a:prstGeom prst="rect">
              <a:avLst/>
            </a:prstGeom>
          </p:spPr>
          <p:txBody>
            <a:bodyPr wrap="square">
              <a:spAutoFit/>
            </a:bodyPr>
            <a:lstStyle/>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求</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名同学的</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80%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是多少用乘法。</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1" name="文本框 1"/>
          <p:cNvSpPr txBox="1"/>
          <p:nvPr/>
        </p:nvSpPr>
        <p:spPr>
          <a:xfrm>
            <a:off x="3145905" y="3471616"/>
            <a:ext cx="1692910" cy="460375"/>
          </a:xfrm>
          <a:prstGeom prst="rect">
            <a:avLst/>
          </a:prstGeom>
          <a:noFill/>
        </p:spPr>
        <p:txBody>
          <a:bodyPr wrap="none" rtlCol="0" anchor="t">
            <a:spAutoFit/>
          </a:bodyPr>
          <a:lstStyle/>
          <a:p>
            <a:pPr algn="ctr" eaLnBrk="1" hangingPunct="1"/>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45 × 0.8</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2" name="文本框 1"/>
          <p:cNvSpPr txBox="1"/>
          <p:nvPr/>
        </p:nvSpPr>
        <p:spPr>
          <a:xfrm>
            <a:off x="3145844" y="4186606"/>
            <a:ext cx="1770380" cy="460375"/>
          </a:xfrm>
          <a:prstGeom prst="rect">
            <a:avLst/>
          </a:prstGeom>
          <a:noFill/>
        </p:spPr>
        <p:txBody>
          <a:bodyPr wrap="none" rtlCol="0" anchor="t">
            <a:spAutoFit/>
          </a:bodyPr>
          <a:lstStyle/>
          <a:p>
            <a:pPr algn="ctr" eaLnBrk="1" hangingPunct="1"/>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36</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（人）</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3" name="文本框 1"/>
          <p:cNvSpPr txBox="1"/>
          <p:nvPr/>
        </p:nvSpPr>
        <p:spPr>
          <a:xfrm>
            <a:off x="2631379" y="5111482"/>
            <a:ext cx="3587750" cy="460375"/>
          </a:xfrm>
          <a:prstGeom prst="rect">
            <a:avLst/>
          </a:prstGeom>
          <a:noFill/>
        </p:spPr>
        <p:txBody>
          <a:bodyPr wrap="none" rtlCol="0" anchor="t">
            <a:spAutoFit/>
          </a:bodyPr>
          <a:lstStyle/>
          <a:p>
            <a:pPr algn="ct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答：及格的同学有</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36</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人。</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outVertic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arn(outVertical)">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barn(outVertical)">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37"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barn(outVertical)">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1" grpId="0"/>
      <p:bldP spid="22"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14339" name="TextBox 14"/>
          <p:cNvSpPr txBox="1"/>
          <p:nvPr/>
        </p:nvSpPr>
        <p:spPr>
          <a:xfrm>
            <a:off x="1486218" y="955358"/>
            <a:ext cx="10009187" cy="1753235"/>
          </a:xfrm>
          <a:prstGeom prst="rect">
            <a:avLst/>
          </a:prstGeom>
          <a:noFill/>
          <a:ln w="9525">
            <a:noFill/>
          </a:ln>
        </p:spPr>
        <p:txBody>
          <a:bodyPr>
            <a:spAutoFit/>
          </a:bodyPr>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城关一中和城关二中的男生人数分别占全校学生总数的</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和</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城关一中有学生</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800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人，城关二中有学生</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750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人，哪个学校的男生多？</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多多少人？</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340" name="TextBox 15"/>
          <p:cNvSpPr txBox="1"/>
          <p:nvPr/>
        </p:nvSpPr>
        <p:spPr>
          <a:xfrm>
            <a:off x="1943100" y="3013710"/>
            <a:ext cx="8531225" cy="2861310"/>
          </a:xfrm>
          <a:prstGeom prst="rect">
            <a:avLst/>
          </a:prstGeom>
          <a:noFill/>
          <a:ln w="9525">
            <a:noFill/>
          </a:ln>
        </p:spPr>
        <p:txBody>
          <a:bodyPr wrap="square">
            <a:spAutoFit/>
          </a:bodyPr>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城关一中男生人数：</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800×52%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416</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（人）</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城关二中男生人数：</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750×54%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405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（人）</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416</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人＞</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405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人</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416</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405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（人）</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答：城关一中的男生多，多</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人。</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4340">
                                            <p:txEl>
                                              <p:pRg st="0" end="0"/>
                                            </p:txEl>
                                          </p:spTgt>
                                        </p:tgtEl>
                                        <p:attrNameLst>
                                          <p:attrName>style.visibility</p:attrName>
                                        </p:attrNameLst>
                                      </p:cBhvr>
                                      <p:to>
                                        <p:strVal val="visible"/>
                                      </p:to>
                                    </p:set>
                                    <p:anim calcmode="lin" valueType="num">
                                      <p:cBhvr additive="base">
                                        <p:cTn id="7" dur="500"/>
                                        <p:tgtEl>
                                          <p:spTgt spid="14340">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14340">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4340">
                                            <p:txEl>
                                              <p:pRg st="1" end="1"/>
                                            </p:txEl>
                                          </p:spTgt>
                                        </p:tgtEl>
                                        <p:attrNameLst>
                                          <p:attrName>style.visibility</p:attrName>
                                        </p:attrNameLst>
                                      </p:cBhvr>
                                      <p:to>
                                        <p:strVal val="visible"/>
                                      </p:to>
                                    </p:set>
                                    <p:anim calcmode="lin" valueType="num">
                                      <p:cBhvr additive="base">
                                        <p:cTn id="13" dur="500"/>
                                        <p:tgtEl>
                                          <p:spTgt spid="14340">
                                            <p:txEl>
                                              <p:pRg st="1" end="1"/>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4340">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4340">
                                            <p:txEl>
                                              <p:pRg st="2" end="2"/>
                                            </p:txEl>
                                          </p:spTgt>
                                        </p:tgtEl>
                                        <p:attrNameLst>
                                          <p:attrName>style.visibility</p:attrName>
                                        </p:attrNameLst>
                                      </p:cBhvr>
                                      <p:to>
                                        <p:strVal val="visible"/>
                                      </p:to>
                                    </p:set>
                                    <p:anim calcmode="lin" valueType="num">
                                      <p:cBhvr additive="base">
                                        <p:cTn id="19" dur="500"/>
                                        <p:tgtEl>
                                          <p:spTgt spid="14340">
                                            <p:txEl>
                                              <p:pRg st="2" end="2"/>
                                            </p:txEl>
                                          </p:spTgt>
                                        </p:tgtEl>
                                        <p:attrNameLst>
                                          <p:attrName>ppt_y</p:attrName>
                                        </p:attrNameLst>
                                      </p:cBhvr>
                                      <p:tavLst>
                                        <p:tav tm="0">
                                          <p:val>
                                            <p:strVal val="#ppt_y+#ppt_h*1.125000"/>
                                          </p:val>
                                        </p:tav>
                                        <p:tav tm="100000">
                                          <p:val>
                                            <p:strVal val="#ppt_y"/>
                                          </p:val>
                                        </p:tav>
                                      </p:tavLst>
                                    </p:anim>
                                    <p:animEffect transition="in" filter="wipe(up)">
                                      <p:cBhvr>
                                        <p:cTn id="20" dur="500"/>
                                        <p:tgtEl>
                                          <p:spTgt spid="14340">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14340">
                                            <p:txEl>
                                              <p:pRg st="3" end="3"/>
                                            </p:txEl>
                                          </p:spTgt>
                                        </p:tgtEl>
                                        <p:attrNameLst>
                                          <p:attrName>style.visibility</p:attrName>
                                        </p:attrNameLst>
                                      </p:cBhvr>
                                      <p:to>
                                        <p:strVal val="visible"/>
                                      </p:to>
                                    </p:set>
                                    <p:anim calcmode="lin" valueType="num">
                                      <p:cBhvr additive="base">
                                        <p:cTn id="25" dur="500"/>
                                        <p:tgtEl>
                                          <p:spTgt spid="14340">
                                            <p:txEl>
                                              <p:pRg st="3" end="3"/>
                                            </p:txEl>
                                          </p:spTgt>
                                        </p:tgtEl>
                                        <p:attrNameLst>
                                          <p:attrName>ppt_y</p:attrName>
                                        </p:attrNameLst>
                                      </p:cBhvr>
                                      <p:tavLst>
                                        <p:tav tm="0">
                                          <p:val>
                                            <p:strVal val="#ppt_y+#ppt_h*1.125000"/>
                                          </p:val>
                                        </p:tav>
                                        <p:tav tm="100000">
                                          <p:val>
                                            <p:strVal val="#ppt_y"/>
                                          </p:val>
                                        </p:tav>
                                      </p:tavLst>
                                    </p:anim>
                                    <p:animEffect transition="in" filter="wipe(up)">
                                      <p:cBhvr>
                                        <p:cTn id="26" dur="500"/>
                                        <p:tgtEl>
                                          <p:spTgt spid="14340">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14340">
                                            <p:txEl>
                                              <p:pRg st="4" end="4"/>
                                            </p:txEl>
                                          </p:spTgt>
                                        </p:tgtEl>
                                        <p:attrNameLst>
                                          <p:attrName>style.visibility</p:attrName>
                                        </p:attrNameLst>
                                      </p:cBhvr>
                                      <p:to>
                                        <p:strVal val="visible"/>
                                      </p:to>
                                    </p:set>
                                    <p:anim calcmode="lin" valueType="num">
                                      <p:cBhvr additive="base">
                                        <p:cTn id="31" dur="500"/>
                                        <p:tgtEl>
                                          <p:spTgt spid="14340">
                                            <p:txEl>
                                              <p:pRg st="4" end="4"/>
                                            </p:txEl>
                                          </p:spTgt>
                                        </p:tgtEl>
                                        <p:attrNameLst>
                                          <p:attrName>ppt_y</p:attrName>
                                        </p:attrNameLst>
                                      </p:cBhvr>
                                      <p:tavLst>
                                        <p:tav tm="0">
                                          <p:val>
                                            <p:strVal val="#ppt_y+#ppt_h*1.125000"/>
                                          </p:val>
                                        </p:tav>
                                        <p:tav tm="100000">
                                          <p:val>
                                            <p:strVal val="#ppt_y"/>
                                          </p:val>
                                        </p:tav>
                                      </p:tavLst>
                                    </p:anim>
                                    <p:animEffect transition="in" filter="wipe(up)">
                                      <p:cBhvr>
                                        <p:cTn id="32" dur="500"/>
                                        <p:tgtEl>
                                          <p:spTgt spid="1434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sp>
        <p:nvSpPr>
          <p:cNvPr id="3" name="文本框 2"/>
          <p:cNvSpPr txBox="1"/>
          <p:nvPr/>
        </p:nvSpPr>
        <p:spPr>
          <a:xfrm>
            <a:off x="2236470" y="1238250"/>
            <a:ext cx="7802880" cy="46037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sym typeface="+mn-ea"/>
              </a:rPr>
              <a:t>把下面各图中涂色部分用分数、小数、百分数表示出来。</a:t>
            </a:r>
            <a:endParaRPr lang="zh-CN" altLang="en-US" sz="2400" dirty="0">
              <a:latin typeface="微软雅黑" panose="020B0503020204020204" pitchFamily="34" charset="-122"/>
              <a:ea typeface="微软雅黑" panose="020B0503020204020204" pitchFamily="34" charset="-122"/>
              <a:sym typeface="+mn-ea"/>
            </a:endParaRPr>
          </a:p>
        </p:txBody>
      </p:sp>
      <p:grpSp>
        <p:nvGrpSpPr>
          <p:cNvPr id="31" name="组合 30"/>
          <p:cNvGrpSpPr/>
          <p:nvPr/>
        </p:nvGrpSpPr>
        <p:grpSpPr>
          <a:xfrm>
            <a:off x="1682115" y="2257425"/>
            <a:ext cx="2166620" cy="2160905"/>
            <a:chOff x="2102" y="3918"/>
            <a:chExt cx="3412" cy="3403"/>
          </a:xfrm>
        </p:grpSpPr>
        <p:grpSp>
          <p:nvGrpSpPr>
            <p:cNvPr id="30" name="组合 29"/>
            <p:cNvGrpSpPr/>
            <p:nvPr/>
          </p:nvGrpSpPr>
          <p:grpSpPr>
            <a:xfrm>
              <a:off x="2136" y="3918"/>
              <a:ext cx="1688" cy="3402"/>
              <a:chOff x="2136" y="3918"/>
              <a:chExt cx="1688" cy="3402"/>
            </a:xfrm>
            <a:solidFill>
              <a:srgbClr val="FFC000"/>
            </a:solidFill>
          </p:grpSpPr>
          <p:sp>
            <p:nvSpPr>
              <p:cNvPr id="28" name="矩形 27"/>
              <p:cNvSpPr/>
              <p:nvPr/>
            </p:nvSpPr>
            <p:spPr>
              <a:xfrm>
                <a:off x="2136" y="3918"/>
                <a:ext cx="1327" cy="340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矩形 28"/>
              <p:cNvSpPr/>
              <p:nvPr/>
            </p:nvSpPr>
            <p:spPr>
              <a:xfrm>
                <a:off x="3468" y="3918"/>
                <a:ext cx="356" cy="7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7" name="组合 26"/>
            <p:cNvGrpSpPr/>
            <p:nvPr/>
          </p:nvGrpSpPr>
          <p:grpSpPr>
            <a:xfrm>
              <a:off x="2102" y="3919"/>
              <a:ext cx="3413" cy="3402"/>
              <a:chOff x="2102" y="3919"/>
              <a:chExt cx="3413" cy="3402"/>
            </a:xfrm>
          </p:grpSpPr>
          <p:sp>
            <p:nvSpPr>
              <p:cNvPr id="4" name="矩形 3"/>
              <p:cNvSpPr/>
              <p:nvPr/>
            </p:nvSpPr>
            <p:spPr>
              <a:xfrm>
                <a:off x="2113" y="3919"/>
                <a:ext cx="3402" cy="3402"/>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5" name="直接连接符 4"/>
              <p:cNvCxnSpPr>
                <a:stCxn id="4" idx="1"/>
                <a:endCxn id="4" idx="3"/>
              </p:cNvCxnSpPr>
              <p:nvPr/>
            </p:nvCxnSpPr>
            <p:spPr>
              <a:xfrm>
                <a:off x="2113" y="5620"/>
                <a:ext cx="340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2102" y="4279"/>
                <a:ext cx="3402" cy="1032"/>
                <a:chOff x="2056" y="4251"/>
                <a:chExt cx="3481" cy="1032"/>
              </a:xfrm>
            </p:grpSpPr>
            <p:cxnSp>
              <p:nvCxnSpPr>
                <p:cNvPr id="6" name="直接连接符 5"/>
                <p:cNvCxnSpPr/>
                <p:nvPr/>
              </p:nvCxnSpPr>
              <p:spPr>
                <a:xfrm>
                  <a:off x="2067" y="4607"/>
                  <a:ext cx="347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2056" y="5283"/>
                  <a:ext cx="347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056" y="4251"/>
                  <a:ext cx="347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2067" y="4942"/>
                  <a:ext cx="347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2113" y="5960"/>
                <a:ext cx="3402" cy="1053"/>
                <a:chOff x="2056" y="4251"/>
                <a:chExt cx="3481" cy="1053"/>
              </a:xfrm>
            </p:grpSpPr>
            <p:cxnSp>
              <p:nvCxnSpPr>
                <p:cNvPr id="12" name="直接连接符 11"/>
                <p:cNvCxnSpPr/>
                <p:nvPr/>
              </p:nvCxnSpPr>
              <p:spPr>
                <a:xfrm>
                  <a:off x="2067" y="4607"/>
                  <a:ext cx="347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056" y="5304"/>
                  <a:ext cx="347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056" y="4251"/>
                  <a:ext cx="347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2067" y="4942"/>
                  <a:ext cx="347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6" name="直接连接符 15"/>
              <p:cNvCxnSpPr>
                <a:stCxn id="4" idx="0"/>
                <a:endCxn id="4" idx="2"/>
              </p:cNvCxnSpPr>
              <p:nvPr/>
            </p:nvCxnSpPr>
            <p:spPr>
              <a:xfrm>
                <a:off x="3814" y="3919"/>
                <a:ext cx="0" cy="34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4178" y="3919"/>
                <a:ext cx="991" cy="3402"/>
                <a:chOff x="4178" y="3919"/>
                <a:chExt cx="991" cy="3402"/>
              </a:xfrm>
            </p:grpSpPr>
            <p:cxnSp>
              <p:nvCxnSpPr>
                <p:cNvPr id="17" name="直接连接符 16"/>
                <p:cNvCxnSpPr/>
                <p:nvPr/>
              </p:nvCxnSpPr>
              <p:spPr>
                <a:xfrm>
                  <a:off x="4178" y="3919"/>
                  <a:ext cx="0" cy="34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4516" y="3919"/>
                  <a:ext cx="0" cy="34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4854" y="3919"/>
                  <a:ext cx="0" cy="34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169" y="3919"/>
                  <a:ext cx="0" cy="34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2482" y="3919"/>
                <a:ext cx="991" cy="3402"/>
                <a:chOff x="4178" y="3919"/>
                <a:chExt cx="991" cy="3402"/>
              </a:xfrm>
            </p:grpSpPr>
            <p:cxnSp>
              <p:nvCxnSpPr>
                <p:cNvPr id="23" name="直接连接符 22"/>
                <p:cNvCxnSpPr/>
                <p:nvPr/>
              </p:nvCxnSpPr>
              <p:spPr>
                <a:xfrm>
                  <a:off x="4178" y="3919"/>
                  <a:ext cx="0" cy="34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4516" y="3919"/>
                  <a:ext cx="0" cy="34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4854" y="3919"/>
                  <a:ext cx="0" cy="34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5169" y="3919"/>
                  <a:ext cx="0" cy="34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grpSp>
      <p:grpSp>
        <p:nvGrpSpPr>
          <p:cNvPr id="86" name="组合 85"/>
          <p:cNvGrpSpPr/>
          <p:nvPr/>
        </p:nvGrpSpPr>
        <p:grpSpPr>
          <a:xfrm>
            <a:off x="8348980" y="2263775"/>
            <a:ext cx="2166620" cy="2160270"/>
            <a:chOff x="13148" y="3611"/>
            <a:chExt cx="3412" cy="3402"/>
          </a:xfrm>
        </p:grpSpPr>
        <p:sp>
          <p:nvSpPr>
            <p:cNvPr id="34" name="矩形 33"/>
            <p:cNvSpPr/>
            <p:nvPr/>
          </p:nvSpPr>
          <p:spPr>
            <a:xfrm>
              <a:off x="13180" y="3611"/>
              <a:ext cx="1009" cy="34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6" name="组合 35"/>
            <p:cNvGrpSpPr/>
            <p:nvPr/>
          </p:nvGrpSpPr>
          <p:grpSpPr>
            <a:xfrm rot="0">
              <a:off x="13148" y="3611"/>
              <a:ext cx="3413" cy="3402"/>
              <a:chOff x="2102" y="3919"/>
              <a:chExt cx="3413" cy="3402"/>
            </a:xfrm>
          </p:grpSpPr>
          <p:sp>
            <p:nvSpPr>
              <p:cNvPr id="37" name="矩形 36"/>
              <p:cNvSpPr/>
              <p:nvPr/>
            </p:nvSpPr>
            <p:spPr>
              <a:xfrm>
                <a:off x="2113" y="3919"/>
                <a:ext cx="3402" cy="3402"/>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38" name="直接连接符 37"/>
              <p:cNvCxnSpPr>
                <a:stCxn id="37" idx="1"/>
                <a:endCxn id="37" idx="3"/>
              </p:cNvCxnSpPr>
              <p:nvPr/>
            </p:nvCxnSpPr>
            <p:spPr>
              <a:xfrm>
                <a:off x="2113" y="5620"/>
                <a:ext cx="340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2102" y="4279"/>
                <a:ext cx="3402" cy="1007"/>
                <a:chOff x="2056" y="4251"/>
                <a:chExt cx="3481" cy="1007"/>
              </a:xfrm>
            </p:grpSpPr>
            <p:cxnSp>
              <p:nvCxnSpPr>
                <p:cNvPr id="40" name="直接连接符 39"/>
                <p:cNvCxnSpPr/>
                <p:nvPr/>
              </p:nvCxnSpPr>
              <p:spPr>
                <a:xfrm>
                  <a:off x="2067" y="4607"/>
                  <a:ext cx="347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2056" y="5258"/>
                  <a:ext cx="347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2056" y="4251"/>
                  <a:ext cx="347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2067" y="4942"/>
                  <a:ext cx="347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2113" y="5960"/>
                <a:ext cx="3402" cy="1053"/>
                <a:chOff x="2056" y="4251"/>
                <a:chExt cx="3481" cy="1053"/>
              </a:xfrm>
            </p:grpSpPr>
            <p:cxnSp>
              <p:nvCxnSpPr>
                <p:cNvPr id="45" name="直接连接符 44"/>
                <p:cNvCxnSpPr/>
                <p:nvPr/>
              </p:nvCxnSpPr>
              <p:spPr>
                <a:xfrm>
                  <a:off x="2067" y="4607"/>
                  <a:ext cx="347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2056" y="5304"/>
                  <a:ext cx="347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2056" y="4251"/>
                  <a:ext cx="347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2067" y="4942"/>
                  <a:ext cx="347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49" name="直接连接符 48"/>
              <p:cNvCxnSpPr>
                <a:stCxn id="37" idx="0"/>
                <a:endCxn id="37" idx="2"/>
              </p:cNvCxnSpPr>
              <p:nvPr/>
            </p:nvCxnSpPr>
            <p:spPr>
              <a:xfrm>
                <a:off x="3814" y="3919"/>
                <a:ext cx="0" cy="34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a:off x="4178" y="3919"/>
                <a:ext cx="991" cy="3402"/>
                <a:chOff x="4178" y="3919"/>
                <a:chExt cx="991" cy="3402"/>
              </a:xfrm>
            </p:grpSpPr>
            <p:cxnSp>
              <p:nvCxnSpPr>
                <p:cNvPr id="51" name="直接连接符 50"/>
                <p:cNvCxnSpPr/>
                <p:nvPr/>
              </p:nvCxnSpPr>
              <p:spPr>
                <a:xfrm>
                  <a:off x="4178" y="3919"/>
                  <a:ext cx="0" cy="34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4516" y="3919"/>
                  <a:ext cx="0" cy="34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4854" y="3919"/>
                  <a:ext cx="0" cy="34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5169" y="3919"/>
                  <a:ext cx="0" cy="34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5" name="组合 54"/>
              <p:cNvGrpSpPr/>
              <p:nvPr/>
            </p:nvGrpSpPr>
            <p:grpSpPr>
              <a:xfrm>
                <a:off x="2482" y="3919"/>
                <a:ext cx="991" cy="3402"/>
                <a:chOff x="4178" y="3919"/>
                <a:chExt cx="991" cy="3402"/>
              </a:xfrm>
            </p:grpSpPr>
            <p:cxnSp>
              <p:nvCxnSpPr>
                <p:cNvPr id="56" name="直接连接符 55"/>
                <p:cNvCxnSpPr/>
                <p:nvPr/>
              </p:nvCxnSpPr>
              <p:spPr>
                <a:xfrm>
                  <a:off x="4178" y="3919"/>
                  <a:ext cx="0" cy="34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4516" y="3919"/>
                  <a:ext cx="0" cy="34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4854" y="3919"/>
                  <a:ext cx="0" cy="34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5169" y="3919"/>
                  <a:ext cx="0" cy="34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grpSp>
      <p:grpSp>
        <p:nvGrpSpPr>
          <p:cNvPr id="85" name="组合 84"/>
          <p:cNvGrpSpPr/>
          <p:nvPr/>
        </p:nvGrpSpPr>
        <p:grpSpPr>
          <a:xfrm>
            <a:off x="5729605" y="2252980"/>
            <a:ext cx="2167255" cy="2164715"/>
            <a:chOff x="8239" y="6698"/>
            <a:chExt cx="3413" cy="3409"/>
          </a:xfrm>
        </p:grpSpPr>
        <p:sp>
          <p:nvSpPr>
            <p:cNvPr id="84" name="矩形 83"/>
            <p:cNvSpPr/>
            <p:nvPr/>
          </p:nvSpPr>
          <p:spPr>
            <a:xfrm>
              <a:off x="8243" y="6698"/>
              <a:ext cx="3402" cy="3402"/>
            </a:xfrm>
            <a:prstGeom prst="rect">
              <a:avLst/>
            </a:prstGeom>
            <a:solidFill>
              <a:srgbClr val="FFC00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60" name="组合 59"/>
            <p:cNvGrpSpPr/>
            <p:nvPr/>
          </p:nvGrpSpPr>
          <p:grpSpPr>
            <a:xfrm rot="0">
              <a:off x="8239" y="6705"/>
              <a:ext cx="3413" cy="3402"/>
              <a:chOff x="2102" y="3919"/>
              <a:chExt cx="3413" cy="3402"/>
            </a:xfrm>
          </p:grpSpPr>
          <p:sp>
            <p:nvSpPr>
              <p:cNvPr id="61" name="矩形 60"/>
              <p:cNvSpPr/>
              <p:nvPr/>
            </p:nvSpPr>
            <p:spPr>
              <a:xfrm>
                <a:off x="2113" y="3919"/>
                <a:ext cx="3402" cy="3402"/>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62" name="直接连接符 61"/>
              <p:cNvCxnSpPr>
                <a:stCxn id="61" idx="1"/>
                <a:endCxn id="61" idx="3"/>
              </p:cNvCxnSpPr>
              <p:nvPr/>
            </p:nvCxnSpPr>
            <p:spPr>
              <a:xfrm>
                <a:off x="2113" y="5620"/>
                <a:ext cx="340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3" name="组合 62"/>
              <p:cNvGrpSpPr/>
              <p:nvPr/>
            </p:nvGrpSpPr>
            <p:grpSpPr>
              <a:xfrm>
                <a:off x="2102" y="4279"/>
                <a:ext cx="3402" cy="986"/>
                <a:chOff x="2056" y="4251"/>
                <a:chExt cx="3481" cy="986"/>
              </a:xfrm>
            </p:grpSpPr>
            <p:cxnSp>
              <p:nvCxnSpPr>
                <p:cNvPr id="64" name="直接连接符 63"/>
                <p:cNvCxnSpPr/>
                <p:nvPr/>
              </p:nvCxnSpPr>
              <p:spPr>
                <a:xfrm>
                  <a:off x="2067" y="4607"/>
                  <a:ext cx="347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2056" y="5237"/>
                  <a:ext cx="347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2056" y="4251"/>
                  <a:ext cx="347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2067" y="4942"/>
                  <a:ext cx="347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8" name="组合 67"/>
              <p:cNvGrpSpPr/>
              <p:nvPr/>
            </p:nvGrpSpPr>
            <p:grpSpPr>
              <a:xfrm>
                <a:off x="2113" y="5960"/>
                <a:ext cx="3402" cy="1053"/>
                <a:chOff x="2056" y="4251"/>
                <a:chExt cx="3481" cy="1053"/>
              </a:xfrm>
            </p:grpSpPr>
            <p:cxnSp>
              <p:nvCxnSpPr>
                <p:cNvPr id="69" name="直接连接符 68"/>
                <p:cNvCxnSpPr/>
                <p:nvPr/>
              </p:nvCxnSpPr>
              <p:spPr>
                <a:xfrm>
                  <a:off x="2067" y="4607"/>
                  <a:ext cx="347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2056" y="5304"/>
                  <a:ext cx="347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2056" y="4251"/>
                  <a:ext cx="347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2067" y="4942"/>
                  <a:ext cx="347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73" name="直接连接符 72"/>
              <p:cNvCxnSpPr>
                <a:stCxn id="61" idx="0"/>
                <a:endCxn id="61" idx="2"/>
              </p:cNvCxnSpPr>
              <p:nvPr/>
            </p:nvCxnSpPr>
            <p:spPr>
              <a:xfrm>
                <a:off x="3814" y="3919"/>
                <a:ext cx="0" cy="34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4" name="组合 73"/>
              <p:cNvGrpSpPr/>
              <p:nvPr/>
            </p:nvGrpSpPr>
            <p:grpSpPr>
              <a:xfrm>
                <a:off x="4178" y="3919"/>
                <a:ext cx="991" cy="3402"/>
                <a:chOff x="4178" y="3919"/>
                <a:chExt cx="991" cy="3402"/>
              </a:xfrm>
            </p:grpSpPr>
            <p:cxnSp>
              <p:nvCxnSpPr>
                <p:cNvPr id="75" name="直接连接符 74"/>
                <p:cNvCxnSpPr/>
                <p:nvPr/>
              </p:nvCxnSpPr>
              <p:spPr>
                <a:xfrm>
                  <a:off x="4178" y="3919"/>
                  <a:ext cx="0" cy="34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4516" y="3919"/>
                  <a:ext cx="0" cy="34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4854" y="3919"/>
                  <a:ext cx="0" cy="34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5169" y="3919"/>
                  <a:ext cx="0" cy="34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9" name="组合 78"/>
              <p:cNvGrpSpPr/>
              <p:nvPr/>
            </p:nvGrpSpPr>
            <p:grpSpPr>
              <a:xfrm>
                <a:off x="2482" y="3919"/>
                <a:ext cx="991" cy="3402"/>
                <a:chOff x="4178" y="3919"/>
                <a:chExt cx="991" cy="3402"/>
              </a:xfrm>
            </p:grpSpPr>
            <p:cxnSp>
              <p:nvCxnSpPr>
                <p:cNvPr id="80" name="直接连接符 79"/>
                <p:cNvCxnSpPr/>
                <p:nvPr/>
              </p:nvCxnSpPr>
              <p:spPr>
                <a:xfrm>
                  <a:off x="4178" y="3919"/>
                  <a:ext cx="0" cy="34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4516" y="3919"/>
                  <a:ext cx="0" cy="34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4854" y="3919"/>
                  <a:ext cx="0" cy="34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5169" y="3919"/>
                  <a:ext cx="0" cy="34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grpSp>
      <p:sp>
        <p:nvSpPr>
          <p:cNvPr id="87" name="文本框 86"/>
          <p:cNvSpPr txBox="1"/>
          <p:nvPr/>
        </p:nvSpPr>
        <p:spPr>
          <a:xfrm>
            <a:off x="1682115" y="4676775"/>
            <a:ext cx="2499995" cy="1753235"/>
          </a:xfrm>
          <a:prstGeom prst="rect">
            <a:avLst/>
          </a:prstGeom>
          <a:noFill/>
        </p:spPr>
        <p:txBody>
          <a:bodyPr wrap="none" rtlCol="0">
            <a:spAutoFit/>
          </a:bodyPr>
          <a:p>
            <a:pPr>
              <a:lnSpc>
                <a:spcPct val="150000"/>
              </a:lnSpc>
            </a:pPr>
            <a:r>
              <a:rPr lang="en-US" altLang="zh-CN" sz="2400"/>
              <a:t>     </a:t>
            </a:r>
            <a:r>
              <a:rPr lang="zh-CN" altLang="en-US" sz="2400"/>
              <a:t>分数（</a:t>
            </a:r>
            <a:r>
              <a:rPr lang="en-US" altLang="zh-CN" sz="2400"/>
              <a:t>        </a:t>
            </a:r>
            <a:r>
              <a:rPr lang="zh-CN" altLang="en-US" sz="2400"/>
              <a:t>）</a:t>
            </a:r>
            <a:endParaRPr lang="zh-CN" altLang="en-US" sz="2400"/>
          </a:p>
          <a:p>
            <a:pPr>
              <a:lnSpc>
                <a:spcPct val="150000"/>
              </a:lnSpc>
            </a:pPr>
            <a:r>
              <a:rPr lang="en-US" altLang="zh-CN" sz="2400"/>
              <a:t>     </a:t>
            </a:r>
            <a:r>
              <a:rPr lang="zh-CN" altLang="en-US" sz="2400"/>
              <a:t>小数（</a:t>
            </a:r>
            <a:r>
              <a:rPr lang="en-US" altLang="zh-CN" sz="2400"/>
              <a:t>        </a:t>
            </a:r>
            <a:r>
              <a:rPr lang="zh-CN" altLang="en-US" sz="2400"/>
              <a:t>）</a:t>
            </a:r>
            <a:endParaRPr lang="zh-CN" altLang="en-US" sz="2400"/>
          </a:p>
          <a:p>
            <a:pPr>
              <a:lnSpc>
                <a:spcPct val="150000"/>
              </a:lnSpc>
            </a:pPr>
            <a:r>
              <a:rPr lang="en-US" altLang="zh-CN" sz="2400"/>
              <a:t> </a:t>
            </a:r>
            <a:r>
              <a:rPr lang="zh-CN" altLang="en-US" sz="2400"/>
              <a:t>百分数（</a:t>
            </a:r>
            <a:r>
              <a:rPr lang="en-US" altLang="zh-CN" sz="2400"/>
              <a:t>        </a:t>
            </a:r>
            <a:r>
              <a:rPr lang="zh-CN" altLang="en-US" sz="2400"/>
              <a:t>）</a:t>
            </a:r>
            <a:endParaRPr lang="zh-CN" altLang="en-US" sz="2400"/>
          </a:p>
        </p:txBody>
      </p:sp>
      <p:sp>
        <p:nvSpPr>
          <p:cNvPr id="88" name="文本框 87"/>
          <p:cNvSpPr txBox="1"/>
          <p:nvPr/>
        </p:nvSpPr>
        <p:spPr>
          <a:xfrm>
            <a:off x="6929755" y="4676775"/>
            <a:ext cx="2499995" cy="1753235"/>
          </a:xfrm>
          <a:prstGeom prst="rect">
            <a:avLst/>
          </a:prstGeom>
          <a:noFill/>
        </p:spPr>
        <p:txBody>
          <a:bodyPr wrap="none" rtlCol="0">
            <a:spAutoFit/>
          </a:bodyPr>
          <a:p>
            <a:pPr>
              <a:lnSpc>
                <a:spcPct val="150000"/>
              </a:lnSpc>
            </a:pPr>
            <a:r>
              <a:rPr lang="en-US" altLang="zh-CN" sz="2400"/>
              <a:t>     </a:t>
            </a:r>
            <a:r>
              <a:rPr lang="zh-CN" altLang="en-US" sz="2400"/>
              <a:t>分数（</a:t>
            </a:r>
            <a:r>
              <a:rPr lang="en-US" altLang="zh-CN" sz="2400"/>
              <a:t>        </a:t>
            </a:r>
            <a:r>
              <a:rPr lang="zh-CN" altLang="en-US" sz="2400"/>
              <a:t>）</a:t>
            </a:r>
            <a:endParaRPr lang="zh-CN" altLang="en-US" sz="2400"/>
          </a:p>
          <a:p>
            <a:pPr>
              <a:lnSpc>
                <a:spcPct val="150000"/>
              </a:lnSpc>
            </a:pPr>
            <a:r>
              <a:rPr lang="en-US" altLang="zh-CN" sz="2400"/>
              <a:t>     </a:t>
            </a:r>
            <a:r>
              <a:rPr lang="zh-CN" altLang="en-US" sz="2400"/>
              <a:t>小数（</a:t>
            </a:r>
            <a:r>
              <a:rPr lang="en-US" altLang="zh-CN" sz="2400"/>
              <a:t>        </a:t>
            </a:r>
            <a:r>
              <a:rPr lang="zh-CN" altLang="en-US" sz="2400"/>
              <a:t>）</a:t>
            </a:r>
            <a:endParaRPr lang="zh-CN" altLang="en-US" sz="2400"/>
          </a:p>
          <a:p>
            <a:pPr>
              <a:lnSpc>
                <a:spcPct val="150000"/>
              </a:lnSpc>
            </a:pPr>
            <a:r>
              <a:rPr lang="en-US" altLang="zh-CN" sz="2400"/>
              <a:t> </a:t>
            </a:r>
            <a:r>
              <a:rPr lang="zh-CN" altLang="en-US" sz="2400"/>
              <a:t>百分数（</a:t>
            </a:r>
            <a:r>
              <a:rPr lang="en-US" altLang="zh-CN" sz="2400"/>
              <a:t>        </a:t>
            </a:r>
            <a:r>
              <a:rPr lang="zh-CN" altLang="en-US" sz="2400"/>
              <a:t>）</a:t>
            </a:r>
            <a:endParaRPr lang="zh-CN" altLang="en-US" sz="2400"/>
          </a:p>
        </p:txBody>
      </p:sp>
      <p:grpSp>
        <p:nvGrpSpPr>
          <p:cNvPr id="89" name="Group 6"/>
          <p:cNvGrpSpPr/>
          <p:nvPr/>
        </p:nvGrpSpPr>
        <p:grpSpPr>
          <a:xfrm>
            <a:off x="3052445" y="4825048"/>
            <a:ext cx="865188" cy="717550"/>
            <a:chOff x="4876" y="2840"/>
            <a:chExt cx="545" cy="452"/>
          </a:xfrm>
        </p:grpSpPr>
        <p:sp>
          <p:nvSpPr>
            <p:cNvPr id="90" name="Text Box 7"/>
            <p:cNvSpPr txBox="1"/>
            <p:nvPr/>
          </p:nvSpPr>
          <p:spPr>
            <a:xfrm>
              <a:off x="4876" y="2840"/>
              <a:ext cx="545" cy="452"/>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21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50</a:t>
              </a:r>
              <a:endParaRPr lang="en-US" altLang="zh-CN" sz="2400" dirty="0">
                <a:solidFill>
                  <a:schemeClr val="tx1"/>
                </a:solidFill>
                <a:latin typeface="+mj-ea"/>
                <a:ea typeface="+mj-ea"/>
              </a:endParaRPr>
            </a:p>
          </p:txBody>
        </p:sp>
        <p:sp>
          <p:nvSpPr>
            <p:cNvPr id="91" name="Line 8"/>
            <p:cNvSpPr/>
            <p:nvPr/>
          </p:nvSpPr>
          <p:spPr>
            <a:xfrm>
              <a:off x="4936" y="3030"/>
              <a:ext cx="340" cy="0"/>
            </a:xfrm>
            <a:prstGeom prst="line">
              <a:avLst/>
            </a:prstGeom>
            <a:ln w="25400" cap="flat" cmpd="sng">
              <a:solidFill>
                <a:schemeClr val="tx1"/>
              </a:solidFill>
              <a:prstDash val="solid"/>
              <a:headEnd type="none" w="med" len="med"/>
              <a:tailEnd type="none" w="med" len="med"/>
            </a:ln>
          </p:spPr>
        </p:sp>
      </p:grpSp>
      <p:sp>
        <p:nvSpPr>
          <p:cNvPr id="92" name="文本框 91"/>
          <p:cNvSpPr txBox="1"/>
          <p:nvPr/>
        </p:nvSpPr>
        <p:spPr>
          <a:xfrm>
            <a:off x="2988310" y="5433060"/>
            <a:ext cx="79184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0.42</a:t>
            </a:r>
            <a:endParaRPr lang="en-US" altLang="zh-CN" sz="2400">
              <a:latin typeface="微软雅黑" panose="020B0503020204020204" pitchFamily="34" charset="-122"/>
              <a:ea typeface="微软雅黑" panose="020B0503020204020204" pitchFamily="34" charset="-122"/>
            </a:endParaRPr>
          </a:p>
        </p:txBody>
      </p:sp>
      <p:sp>
        <p:nvSpPr>
          <p:cNvPr id="93" name="文本框 92"/>
          <p:cNvSpPr txBox="1"/>
          <p:nvPr/>
        </p:nvSpPr>
        <p:spPr>
          <a:xfrm>
            <a:off x="3018790" y="5953760"/>
            <a:ext cx="81089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42%</a:t>
            </a:r>
            <a:endParaRPr lang="en-US" altLang="zh-CN" sz="2400">
              <a:latin typeface="微软雅黑" panose="020B0503020204020204" pitchFamily="34" charset="-122"/>
              <a:ea typeface="微软雅黑" panose="020B0503020204020204" pitchFamily="34" charset="-122"/>
            </a:endParaRPr>
          </a:p>
        </p:txBody>
      </p:sp>
      <p:grpSp>
        <p:nvGrpSpPr>
          <p:cNvPr id="94" name="Group 6"/>
          <p:cNvGrpSpPr/>
          <p:nvPr/>
        </p:nvGrpSpPr>
        <p:grpSpPr>
          <a:xfrm>
            <a:off x="8289925" y="4767898"/>
            <a:ext cx="865188" cy="717550"/>
            <a:chOff x="4876" y="2840"/>
            <a:chExt cx="545" cy="452"/>
          </a:xfrm>
        </p:grpSpPr>
        <p:sp>
          <p:nvSpPr>
            <p:cNvPr id="95" name="Text Box 7"/>
            <p:cNvSpPr txBox="1"/>
            <p:nvPr/>
          </p:nvSpPr>
          <p:spPr>
            <a:xfrm>
              <a:off x="4876" y="2840"/>
              <a:ext cx="545" cy="452"/>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13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10</a:t>
              </a:r>
              <a:endParaRPr lang="en-US" altLang="zh-CN" sz="2400" dirty="0">
                <a:solidFill>
                  <a:schemeClr val="tx1"/>
                </a:solidFill>
                <a:latin typeface="+mj-ea"/>
                <a:ea typeface="+mj-ea"/>
              </a:endParaRPr>
            </a:p>
          </p:txBody>
        </p:sp>
        <p:sp>
          <p:nvSpPr>
            <p:cNvPr id="96" name="Line 8"/>
            <p:cNvSpPr/>
            <p:nvPr/>
          </p:nvSpPr>
          <p:spPr>
            <a:xfrm>
              <a:off x="4936" y="3030"/>
              <a:ext cx="340" cy="0"/>
            </a:xfrm>
            <a:prstGeom prst="line">
              <a:avLst/>
            </a:prstGeom>
            <a:ln w="25400" cap="flat" cmpd="sng">
              <a:solidFill>
                <a:schemeClr val="tx1"/>
              </a:solidFill>
              <a:prstDash val="solid"/>
              <a:headEnd type="none" w="med" len="med"/>
              <a:tailEnd type="none" w="med" len="med"/>
            </a:ln>
          </p:spPr>
        </p:sp>
      </p:grpSp>
      <p:sp>
        <p:nvSpPr>
          <p:cNvPr id="97" name="文本框 96"/>
          <p:cNvSpPr txBox="1"/>
          <p:nvPr/>
        </p:nvSpPr>
        <p:spPr>
          <a:xfrm>
            <a:off x="8343265" y="5401310"/>
            <a:ext cx="61341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1.3</a:t>
            </a:r>
            <a:endParaRPr lang="en-US" altLang="zh-CN" sz="2400">
              <a:latin typeface="微软雅黑" panose="020B0503020204020204" pitchFamily="34" charset="-122"/>
              <a:ea typeface="微软雅黑" panose="020B0503020204020204" pitchFamily="34" charset="-122"/>
            </a:endParaRPr>
          </a:p>
        </p:txBody>
      </p:sp>
      <p:sp>
        <p:nvSpPr>
          <p:cNvPr id="98" name="文本框 97"/>
          <p:cNvSpPr txBox="1"/>
          <p:nvPr/>
        </p:nvSpPr>
        <p:spPr>
          <a:xfrm>
            <a:off x="8166100" y="5953760"/>
            <a:ext cx="98933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130%</a:t>
            </a:r>
            <a:endParaRPr lang="en-US" altLang="zh-CN" sz="240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dissolve">
                                      <p:cBhvr>
                                        <p:cTn id="7" dur="500"/>
                                        <p:tgtEl>
                                          <p:spTgt spid="89"/>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92"/>
                                        </p:tgtEl>
                                        <p:attrNameLst>
                                          <p:attrName>style.visibility</p:attrName>
                                        </p:attrNameLst>
                                      </p:cBhvr>
                                      <p:to>
                                        <p:strVal val="visible"/>
                                      </p:to>
                                    </p:set>
                                    <p:anim calcmode="lin" valueType="num">
                                      <p:cBhvr additive="base">
                                        <p:cTn id="12" dur="500"/>
                                        <p:tgtEl>
                                          <p:spTgt spid="92"/>
                                        </p:tgtEl>
                                        <p:attrNameLst>
                                          <p:attrName>ppt_y</p:attrName>
                                        </p:attrNameLst>
                                      </p:cBhvr>
                                      <p:tavLst>
                                        <p:tav tm="0">
                                          <p:val>
                                            <p:strVal val="#ppt_y+#ppt_h*1.125000"/>
                                          </p:val>
                                        </p:tav>
                                        <p:tav tm="100000">
                                          <p:val>
                                            <p:strVal val="#ppt_y"/>
                                          </p:val>
                                        </p:tav>
                                      </p:tavLst>
                                    </p:anim>
                                    <p:animEffect transition="in" filter="wipe(up)">
                                      <p:cBhvr>
                                        <p:cTn id="13" dur="500"/>
                                        <p:tgtEl>
                                          <p:spTgt spid="92"/>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93"/>
                                        </p:tgtEl>
                                        <p:attrNameLst>
                                          <p:attrName>style.visibility</p:attrName>
                                        </p:attrNameLst>
                                      </p:cBhvr>
                                      <p:to>
                                        <p:strVal val="visible"/>
                                      </p:to>
                                    </p:set>
                                    <p:anim calcmode="lin" valueType="num">
                                      <p:cBhvr additive="base">
                                        <p:cTn id="18" dur="500"/>
                                        <p:tgtEl>
                                          <p:spTgt spid="93"/>
                                        </p:tgtEl>
                                        <p:attrNameLst>
                                          <p:attrName>ppt_y</p:attrName>
                                        </p:attrNameLst>
                                      </p:cBhvr>
                                      <p:tavLst>
                                        <p:tav tm="0">
                                          <p:val>
                                            <p:strVal val="#ppt_y+#ppt_h*1.125000"/>
                                          </p:val>
                                        </p:tav>
                                        <p:tav tm="100000">
                                          <p:val>
                                            <p:strVal val="#ppt_y"/>
                                          </p:val>
                                        </p:tav>
                                      </p:tavLst>
                                    </p:anim>
                                    <p:animEffect transition="in" filter="wipe(up)">
                                      <p:cBhvr>
                                        <p:cTn id="19" dur="500"/>
                                        <p:tgtEl>
                                          <p:spTgt spid="93"/>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nodeType="clickEffect">
                                  <p:stCondLst>
                                    <p:cond delay="0"/>
                                  </p:stCondLst>
                                  <p:childTnLst>
                                    <p:set>
                                      <p:cBhvr>
                                        <p:cTn id="23" dur="1" fill="hold">
                                          <p:stCondLst>
                                            <p:cond delay="0"/>
                                          </p:stCondLst>
                                        </p:cTn>
                                        <p:tgtEl>
                                          <p:spTgt spid="94"/>
                                        </p:tgtEl>
                                        <p:attrNameLst>
                                          <p:attrName>style.visibility</p:attrName>
                                        </p:attrNameLst>
                                      </p:cBhvr>
                                      <p:to>
                                        <p:strVal val="visible"/>
                                      </p:to>
                                    </p:set>
                                    <p:animEffect transition="in" filter="dissolve">
                                      <p:cBhvr>
                                        <p:cTn id="24" dur="500"/>
                                        <p:tgtEl>
                                          <p:spTgt spid="94"/>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97"/>
                                        </p:tgtEl>
                                        <p:attrNameLst>
                                          <p:attrName>style.visibility</p:attrName>
                                        </p:attrNameLst>
                                      </p:cBhvr>
                                      <p:to>
                                        <p:strVal val="visible"/>
                                      </p:to>
                                    </p:set>
                                    <p:anim calcmode="lin" valueType="num">
                                      <p:cBhvr additive="base">
                                        <p:cTn id="29" dur="500"/>
                                        <p:tgtEl>
                                          <p:spTgt spid="97"/>
                                        </p:tgtEl>
                                        <p:attrNameLst>
                                          <p:attrName>ppt_y</p:attrName>
                                        </p:attrNameLst>
                                      </p:cBhvr>
                                      <p:tavLst>
                                        <p:tav tm="0">
                                          <p:val>
                                            <p:strVal val="#ppt_y+#ppt_h*1.125000"/>
                                          </p:val>
                                        </p:tav>
                                        <p:tav tm="100000">
                                          <p:val>
                                            <p:strVal val="#ppt_y"/>
                                          </p:val>
                                        </p:tav>
                                      </p:tavLst>
                                    </p:anim>
                                    <p:animEffect transition="in" filter="wipe(up)">
                                      <p:cBhvr>
                                        <p:cTn id="30" dur="500"/>
                                        <p:tgtEl>
                                          <p:spTgt spid="97"/>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98"/>
                                        </p:tgtEl>
                                        <p:attrNameLst>
                                          <p:attrName>style.visibility</p:attrName>
                                        </p:attrNameLst>
                                      </p:cBhvr>
                                      <p:to>
                                        <p:strVal val="visible"/>
                                      </p:to>
                                    </p:set>
                                    <p:anim calcmode="lin" valueType="num">
                                      <p:cBhvr additive="base">
                                        <p:cTn id="35" dur="500"/>
                                        <p:tgtEl>
                                          <p:spTgt spid="98"/>
                                        </p:tgtEl>
                                        <p:attrNameLst>
                                          <p:attrName>ppt_y</p:attrName>
                                        </p:attrNameLst>
                                      </p:cBhvr>
                                      <p:tavLst>
                                        <p:tav tm="0">
                                          <p:val>
                                            <p:strVal val="#ppt_y+#ppt_h*1.125000"/>
                                          </p:val>
                                        </p:tav>
                                        <p:tav tm="100000">
                                          <p:val>
                                            <p:strVal val="#ppt_y"/>
                                          </p:val>
                                        </p:tav>
                                      </p:tavLst>
                                    </p:anim>
                                    <p:animEffect transition="in" filter="wipe(up)">
                                      <p:cBhvr>
                                        <p:cTn id="36"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p:bldP spid="93" grpId="0"/>
      <p:bldP spid="97" grpId="0"/>
      <p:bldP spid="98"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课堂小结</a:t>
            </a:r>
            <a:endParaRPr kumimoji="1" lang="zh-CN" altLang="en-US" sz="2400" b="1" dirty="0"/>
          </a:p>
        </p:txBody>
      </p:sp>
      <p:grpSp>
        <p:nvGrpSpPr>
          <p:cNvPr id="4" name="组合 3"/>
          <p:cNvGrpSpPr/>
          <p:nvPr/>
        </p:nvGrpSpPr>
        <p:grpSpPr>
          <a:xfrm>
            <a:off x="4937125" y="988060"/>
            <a:ext cx="1353185" cy="681355"/>
            <a:chOff x="6585" y="1480"/>
            <a:chExt cx="2131" cy="1073"/>
          </a:xfrm>
        </p:grpSpPr>
        <p:grpSp>
          <p:nvGrpSpPr>
            <p:cNvPr id="21" name="组合 20"/>
            <p:cNvGrpSpPr/>
            <p:nvPr/>
          </p:nvGrpSpPr>
          <p:grpSpPr>
            <a:xfrm rot="0">
              <a:off x="6585" y="1480"/>
              <a:ext cx="2131" cy="1073"/>
              <a:chOff x="5488" y="1621"/>
              <a:chExt cx="12197" cy="3351"/>
            </a:xfrm>
          </p:grpSpPr>
          <p:grpSp>
            <p:nvGrpSpPr>
              <p:cNvPr id="23" name="组合 22"/>
              <p:cNvGrpSpPr/>
              <p:nvPr/>
            </p:nvGrpSpPr>
            <p:grpSpPr>
              <a:xfrm>
                <a:off x="5488" y="1621"/>
                <a:ext cx="12197" cy="3351"/>
                <a:chOff x="5488" y="1621"/>
                <a:chExt cx="12197" cy="3351"/>
              </a:xfrm>
            </p:grpSpPr>
            <p:sp>
              <p:nvSpPr>
                <p:cNvPr id="24" name="圆角矩形 23"/>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6" name="圆角矩形 25"/>
              <p:cNvSpPr/>
              <p:nvPr/>
            </p:nvSpPr>
            <p:spPr>
              <a:xfrm>
                <a:off x="5652" y="1808"/>
                <a:ext cx="11881" cy="2979"/>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文本框 2"/>
            <p:cNvSpPr txBox="1"/>
            <p:nvPr/>
          </p:nvSpPr>
          <p:spPr>
            <a:xfrm>
              <a:off x="6778" y="1654"/>
              <a:ext cx="1728" cy="725"/>
            </a:xfrm>
            <a:prstGeom prst="rect">
              <a:avLst/>
            </a:prstGeom>
            <a:noFill/>
          </p:spPr>
          <p:txBody>
            <a:bodyPr wrap="none" rtlCol="0">
              <a:spAutoFit/>
            </a:bodyPr>
            <a:p>
              <a:r>
                <a:rPr lang="zh-CN" altLang="en-US" sz="2400"/>
                <a:t>百分数</a:t>
              </a:r>
              <a:endParaRPr lang="zh-CN" altLang="en-US" sz="2400"/>
            </a:p>
          </p:txBody>
        </p:sp>
      </p:grpSp>
      <p:grpSp>
        <p:nvGrpSpPr>
          <p:cNvPr id="5" name="组合 4"/>
          <p:cNvGrpSpPr/>
          <p:nvPr/>
        </p:nvGrpSpPr>
        <p:grpSpPr>
          <a:xfrm>
            <a:off x="8763635" y="4679950"/>
            <a:ext cx="1353185" cy="681355"/>
            <a:chOff x="6585" y="1480"/>
            <a:chExt cx="2131" cy="1073"/>
          </a:xfrm>
        </p:grpSpPr>
        <p:grpSp>
          <p:nvGrpSpPr>
            <p:cNvPr id="6" name="组合 5"/>
            <p:cNvGrpSpPr/>
            <p:nvPr/>
          </p:nvGrpSpPr>
          <p:grpSpPr>
            <a:xfrm rot="0">
              <a:off x="6585" y="1480"/>
              <a:ext cx="2131" cy="1073"/>
              <a:chOff x="5488" y="1621"/>
              <a:chExt cx="12197" cy="3351"/>
            </a:xfrm>
          </p:grpSpPr>
          <p:grpSp>
            <p:nvGrpSpPr>
              <p:cNvPr id="7" name="组合 6"/>
              <p:cNvGrpSpPr/>
              <p:nvPr/>
            </p:nvGrpSpPr>
            <p:grpSpPr>
              <a:xfrm>
                <a:off x="5488" y="1621"/>
                <a:ext cx="12197" cy="3351"/>
                <a:chOff x="5488" y="1621"/>
                <a:chExt cx="12197" cy="3351"/>
              </a:xfrm>
            </p:grpSpPr>
            <p:sp>
              <p:nvSpPr>
                <p:cNvPr id="8" name="圆角矩形 7"/>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圆角矩形 8"/>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0" name="圆角矩形 9"/>
              <p:cNvSpPr/>
              <p:nvPr/>
            </p:nvSpPr>
            <p:spPr>
              <a:xfrm>
                <a:off x="5652" y="1808"/>
                <a:ext cx="11881" cy="2979"/>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1" name="文本框 10"/>
            <p:cNvSpPr txBox="1"/>
            <p:nvPr/>
          </p:nvSpPr>
          <p:spPr>
            <a:xfrm>
              <a:off x="7028" y="1654"/>
              <a:ext cx="1248" cy="725"/>
            </a:xfrm>
            <a:prstGeom prst="rect">
              <a:avLst/>
            </a:prstGeom>
            <a:noFill/>
          </p:spPr>
          <p:txBody>
            <a:bodyPr wrap="none" rtlCol="0">
              <a:spAutoFit/>
            </a:bodyPr>
            <a:p>
              <a:r>
                <a:rPr lang="zh-CN" altLang="en-US" sz="2400"/>
                <a:t>分数</a:t>
              </a:r>
              <a:endParaRPr lang="zh-CN" altLang="en-US" sz="2400"/>
            </a:p>
          </p:txBody>
        </p:sp>
      </p:grpSp>
      <p:grpSp>
        <p:nvGrpSpPr>
          <p:cNvPr id="12" name="组合 11"/>
          <p:cNvGrpSpPr/>
          <p:nvPr/>
        </p:nvGrpSpPr>
        <p:grpSpPr>
          <a:xfrm>
            <a:off x="1410970" y="4749165"/>
            <a:ext cx="1352550" cy="680720"/>
            <a:chOff x="6585" y="1480"/>
            <a:chExt cx="2130" cy="1072"/>
          </a:xfrm>
        </p:grpSpPr>
        <p:grpSp>
          <p:nvGrpSpPr>
            <p:cNvPr id="13" name="组合 12"/>
            <p:cNvGrpSpPr/>
            <p:nvPr/>
          </p:nvGrpSpPr>
          <p:grpSpPr>
            <a:xfrm rot="0">
              <a:off x="6585" y="1480"/>
              <a:ext cx="2131" cy="1073"/>
              <a:chOff x="5488" y="1621"/>
              <a:chExt cx="12197" cy="3351"/>
            </a:xfrm>
          </p:grpSpPr>
          <p:grpSp>
            <p:nvGrpSpPr>
              <p:cNvPr id="14" name="组合 13"/>
              <p:cNvGrpSpPr/>
              <p:nvPr/>
            </p:nvGrpSpPr>
            <p:grpSpPr>
              <a:xfrm>
                <a:off x="5488" y="1621"/>
                <a:ext cx="12197" cy="3351"/>
                <a:chOff x="5488" y="1621"/>
                <a:chExt cx="12197" cy="3351"/>
              </a:xfrm>
            </p:grpSpPr>
            <p:sp>
              <p:nvSpPr>
                <p:cNvPr id="15" name="圆角矩形 14"/>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圆角矩形 15"/>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7" name="圆角矩形 16"/>
              <p:cNvSpPr/>
              <p:nvPr/>
            </p:nvSpPr>
            <p:spPr>
              <a:xfrm>
                <a:off x="5652" y="1808"/>
                <a:ext cx="11881" cy="2979"/>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8" name="文本框 17"/>
            <p:cNvSpPr txBox="1"/>
            <p:nvPr/>
          </p:nvSpPr>
          <p:spPr>
            <a:xfrm>
              <a:off x="7028" y="1654"/>
              <a:ext cx="1248" cy="725"/>
            </a:xfrm>
            <a:prstGeom prst="rect">
              <a:avLst/>
            </a:prstGeom>
            <a:noFill/>
          </p:spPr>
          <p:txBody>
            <a:bodyPr wrap="none" rtlCol="0">
              <a:spAutoFit/>
            </a:bodyPr>
            <a:p>
              <a:r>
                <a:rPr lang="zh-CN" altLang="en-US" sz="2400"/>
                <a:t>小数</a:t>
              </a:r>
              <a:endParaRPr lang="zh-CN" altLang="en-US" sz="2400"/>
            </a:p>
          </p:txBody>
        </p:sp>
      </p:grpSp>
      <p:grpSp>
        <p:nvGrpSpPr>
          <p:cNvPr id="37" name="组合 36"/>
          <p:cNvGrpSpPr/>
          <p:nvPr/>
        </p:nvGrpSpPr>
        <p:grpSpPr>
          <a:xfrm>
            <a:off x="1278255" y="1816735"/>
            <a:ext cx="4110990" cy="2749550"/>
            <a:chOff x="2013" y="2861"/>
            <a:chExt cx="6474" cy="4330"/>
          </a:xfrm>
        </p:grpSpPr>
        <p:cxnSp>
          <p:nvCxnSpPr>
            <p:cNvPr id="19" name="直接箭头连接符 18"/>
            <p:cNvCxnSpPr/>
            <p:nvPr/>
          </p:nvCxnSpPr>
          <p:spPr>
            <a:xfrm flipV="1">
              <a:off x="2983" y="2861"/>
              <a:ext cx="5472" cy="4331"/>
            </a:xfrm>
            <a:prstGeom prst="straightConnector1">
              <a:avLst/>
            </a:prstGeom>
            <a:ln w="44450">
              <a:gradFill>
                <a:gsLst>
                  <a:gs pos="0">
                    <a:schemeClr val="accent4">
                      <a:lumMod val="75000"/>
                    </a:schemeClr>
                  </a:gs>
                  <a:gs pos="100000">
                    <a:srgbClr val="00B050"/>
                  </a:gs>
                </a:gsLst>
                <a:lin ang="5400000" scaled="1"/>
              </a:gradFill>
              <a:tailEnd type="arrow"/>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rot="19320000">
              <a:off x="2013" y="4505"/>
              <a:ext cx="6475" cy="725"/>
            </a:xfrm>
            <a:prstGeom prst="rect">
              <a:avLst/>
            </a:prstGeom>
            <a:noFill/>
          </p:spPr>
          <p:txBody>
            <a:bodyPr wrap="none" rtlCol="0">
              <a:spAutoFit/>
            </a:bodyPr>
            <a:p>
              <a:pPr algn="l"/>
              <a:r>
                <a:rPr lang="zh-CN" altLang="en-US" sz="2400">
                  <a:latin typeface="微软雅黑" panose="020B0503020204020204" pitchFamily="34" charset="-122"/>
                  <a:ea typeface="微软雅黑" panose="020B0503020204020204" pitchFamily="34" charset="-122"/>
                  <a:cs typeface="微软雅黑" panose="020B0503020204020204" pitchFamily="34" charset="-122"/>
                </a:rPr>
                <a:t>小数点向右移动两位，添上</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8" name="组合 37"/>
          <p:cNvGrpSpPr/>
          <p:nvPr/>
        </p:nvGrpSpPr>
        <p:grpSpPr>
          <a:xfrm>
            <a:off x="2180590" y="1816735"/>
            <a:ext cx="4110990" cy="2734310"/>
            <a:chOff x="3434" y="2861"/>
            <a:chExt cx="6474" cy="4306"/>
          </a:xfrm>
        </p:grpSpPr>
        <p:cxnSp>
          <p:nvCxnSpPr>
            <p:cNvPr id="22" name="直接箭头连接符 21"/>
            <p:cNvCxnSpPr/>
            <p:nvPr/>
          </p:nvCxnSpPr>
          <p:spPr>
            <a:xfrm flipH="1">
              <a:off x="3566" y="2861"/>
              <a:ext cx="5395" cy="4306"/>
            </a:xfrm>
            <a:prstGeom prst="straightConnector1">
              <a:avLst/>
            </a:prstGeom>
            <a:ln w="44450">
              <a:gradFill>
                <a:gsLst>
                  <a:gs pos="0">
                    <a:srgbClr val="00B050"/>
                  </a:gs>
                  <a:gs pos="100000">
                    <a:schemeClr val="accent4">
                      <a:lumMod val="75000"/>
                    </a:schemeClr>
                  </a:gs>
                </a:gsLst>
                <a:lin ang="5400000" scaled="1"/>
              </a:gradFill>
              <a:tailEnd type="arrow"/>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rot="19320000">
              <a:off x="3434" y="4862"/>
              <a:ext cx="6475" cy="725"/>
            </a:xfrm>
            <a:prstGeom prst="rect">
              <a:avLst/>
            </a:prstGeom>
            <a:noFill/>
          </p:spPr>
          <p:txBody>
            <a:bodyPr wrap="none" rtlCol="0">
              <a:spAutoFit/>
            </a:bodyPr>
            <a:p>
              <a:pPr algn="l"/>
              <a:r>
                <a:rPr lang="zh-CN" altLang="en-US" sz="2400">
                  <a:latin typeface="微软雅黑" panose="020B0503020204020204" pitchFamily="34" charset="-122"/>
                  <a:ea typeface="微软雅黑" panose="020B0503020204020204" pitchFamily="34" charset="-122"/>
                  <a:cs typeface="微软雅黑" panose="020B0503020204020204" pitchFamily="34" charset="-122"/>
                </a:rPr>
                <a:t>去掉</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小数点向左移动两位</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9" name="组合 38"/>
          <p:cNvGrpSpPr/>
          <p:nvPr/>
        </p:nvGrpSpPr>
        <p:grpSpPr>
          <a:xfrm>
            <a:off x="6043930" y="1768475"/>
            <a:ext cx="4371340" cy="2766060"/>
            <a:chOff x="9518" y="2785"/>
            <a:chExt cx="6884" cy="4356"/>
          </a:xfrm>
        </p:grpSpPr>
        <p:cxnSp>
          <p:nvCxnSpPr>
            <p:cNvPr id="28" name="直接箭头连接符 27"/>
            <p:cNvCxnSpPr/>
            <p:nvPr/>
          </p:nvCxnSpPr>
          <p:spPr>
            <a:xfrm>
              <a:off x="9518" y="2785"/>
              <a:ext cx="5320" cy="4357"/>
            </a:xfrm>
            <a:prstGeom prst="straightConnector1">
              <a:avLst/>
            </a:prstGeom>
            <a:ln w="44450">
              <a:gradFill>
                <a:gsLst>
                  <a:gs pos="0">
                    <a:srgbClr val="00B050"/>
                  </a:gs>
                  <a:gs pos="97000">
                    <a:schemeClr val="accent1">
                      <a:lumMod val="75000"/>
                    </a:schemeClr>
                  </a:gs>
                </a:gsLst>
                <a:lin ang="5400000" scaled="1"/>
              </a:gradFill>
              <a:tailEnd type="arrow"/>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rot="2340000">
              <a:off x="9554" y="3829"/>
              <a:ext cx="6849" cy="1307"/>
            </a:xfrm>
            <a:prstGeom prst="rect">
              <a:avLst/>
            </a:prstGeom>
            <a:noFill/>
          </p:spPr>
          <p:txBody>
            <a:bodyPr wrap="none" rtlCol="0">
              <a:spAutoFit/>
            </a:bodyPr>
            <a:p>
              <a:r>
                <a:rPr lang="zh-CN" altLang="en-US" sz="2400"/>
                <a:t>改写成分母是</a:t>
              </a:r>
              <a:r>
                <a:rPr lang="en-US" altLang="zh-CN" sz="2400"/>
                <a:t>100</a:t>
              </a:r>
              <a:r>
                <a:rPr lang="zh-CN" altLang="en-US" sz="2400"/>
                <a:t>的分数，能约</a:t>
              </a:r>
              <a:endParaRPr lang="zh-CN" altLang="en-US" sz="2400"/>
            </a:p>
            <a:p>
              <a:r>
                <a:rPr lang="zh-CN" altLang="en-US" sz="2400"/>
                <a:t>分的要约分</a:t>
              </a:r>
              <a:endParaRPr lang="zh-CN" altLang="en-US" sz="2400"/>
            </a:p>
          </p:txBody>
        </p:sp>
      </p:grpSp>
      <p:grpSp>
        <p:nvGrpSpPr>
          <p:cNvPr id="40" name="组合 39"/>
          <p:cNvGrpSpPr/>
          <p:nvPr/>
        </p:nvGrpSpPr>
        <p:grpSpPr>
          <a:xfrm>
            <a:off x="5419725" y="1878965"/>
            <a:ext cx="3840480" cy="2702560"/>
            <a:chOff x="8535" y="2959"/>
            <a:chExt cx="6048" cy="4256"/>
          </a:xfrm>
        </p:grpSpPr>
        <p:sp>
          <p:nvSpPr>
            <p:cNvPr id="31" name="文本框 30"/>
            <p:cNvSpPr txBox="1"/>
            <p:nvPr/>
          </p:nvSpPr>
          <p:spPr>
            <a:xfrm rot="2400000">
              <a:off x="8535" y="5036"/>
              <a:ext cx="6048" cy="725"/>
            </a:xfrm>
            <a:prstGeom prst="rect">
              <a:avLst/>
            </a:prstGeom>
            <a:noFill/>
          </p:spPr>
          <p:txBody>
            <a:bodyPr wrap="none" rtlCol="0">
              <a:spAutoFit/>
            </a:bodyPr>
            <a:p>
              <a:r>
                <a:rPr lang="zh-CN" altLang="en-US" sz="2400"/>
                <a:t>先化成小数，再化成百分数</a:t>
              </a:r>
              <a:endParaRPr lang="zh-CN" altLang="en-US" sz="2400"/>
            </a:p>
          </p:txBody>
        </p:sp>
        <p:cxnSp>
          <p:nvCxnSpPr>
            <p:cNvPr id="32" name="直接箭头连接符 31"/>
            <p:cNvCxnSpPr/>
            <p:nvPr/>
          </p:nvCxnSpPr>
          <p:spPr>
            <a:xfrm flipH="1" flipV="1">
              <a:off x="9264" y="2959"/>
              <a:ext cx="5192" cy="4256"/>
            </a:xfrm>
            <a:prstGeom prst="straightConnector1">
              <a:avLst/>
            </a:prstGeom>
            <a:ln w="44450">
              <a:gradFill>
                <a:gsLst>
                  <a:gs pos="0">
                    <a:schemeClr val="accent2">
                      <a:lumMod val="75000"/>
                    </a:schemeClr>
                  </a:gs>
                  <a:gs pos="97000">
                    <a:srgbClr val="00B050"/>
                  </a:gs>
                </a:gsLst>
                <a:lin ang="5400000" scaled="1"/>
              </a:gradFill>
              <a:tailEnd type="arrow"/>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2940050" y="4615180"/>
            <a:ext cx="5548630" cy="482600"/>
            <a:chOff x="4630" y="7268"/>
            <a:chExt cx="8738" cy="760"/>
          </a:xfrm>
        </p:grpSpPr>
        <p:cxnSp>
          <p:nvCxnSpPr>
            <p:cNvPr id="33" name="直接箭头连接符 32"/>
            <p:cNvCxnSpPr/>
            <p:nvPr/>
          </p:nvCxnSpPr>
          <p:spPr>
            <a:xfrm>
              <a:off x="4630" y="8028"/>
              <a:ext cx="8739" cy="0"/>
            </a:xfrm>
            <a:prstGeom prst="straightConnector1">
              <a:avLst/>
            </a:prstGeom>
            <a:ln w="44450">
              <a:gradFill>
                <a:gsLst>
                  <a:gs pos="0">
                    <a:schemeClr val="accent4">
                      <a:lumMod val="75000"/>
                    </a:schemeClr>
                  </a:gs>
                  <a:gs pos="97000">
                    <a:schemeClr val="accent2">
                      <a:lumMod val="75000"/>
                    </a:schemeClr>
                  </a:gs>
                </a:gsLst>
                <a:lin ang="0" scaled="1"/>
              </a:gradFill>
              <a:tailEnd type="arrow"/>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4940" y="7268"/>
              <a:ext cx="7863" cy="725"/>
            </a:xfrm>
            <a:prstGeom prst="rect">
              <a:avLst/>
            </a:prstGeom>
            <a:noFill/>
          </p:spPr>
          <p:txBody>
            <a:bodyPr wrap="none" rtlCol="0">
              <a:spAutoFit/>
            </a:bodyPr>
            <a:p>
              <a:r>
                <a:rPr lang="zh-CN" altLang="en-US" sz="2400"/>
                <a:t>化成分母是</a:t>
              </a:r>
              <a:r>
                <a:rPr lang="en-US" altLang="zh-CN" sz="2400"/>
                <a:t>10</a:t>
              </a:r>
              <a:r>
                <a:rPr lang="zh-CN" altLang="en-US" sz="2400"/>
                <a:t>、</a:t>
              </a:r>
              <a:r>
                <a:rPr lang="en-US" altLang="zh-CN" sz="2400"/>
                <a:t>100</a:t>
              </a:r>
              <a:r>
                <a:rPr lang="zh-CN" altLang="en-US" sz="2400"/>
                <a:t>的分数，再约分</a:t>
              </a:r>
              <a:endParaRPr lang="zh-CN" altLang="en-US" sz="2400"/>
            </a:p>
          </p:txBody>
        </p:sp>
      </p:grpSp>
      <p:grpSp>
        <p:nvGrpSpPr>
          <p:cNvPr id="43" name="组合 42"/>
          <p:cNvGrpSpPr/>
          <p:nvPr/>
        </p:nvGrpSpPr>
        <p:grpSpPr>
          <a:xfrm>
            <a:off x="2923540" y="5259070"/>
            <a:ext cx="5468620" cy="497840"/>
            <a:chOff x="4604" y="8282"/>
            <a:chExt cx="8612" cy="784"/>
          </a:xfrm>
        </p:grpSpPr>
        <p:cxnSp>
          <p:nvCxnSpPr>
            <p:cNvPr id="41" name="直接箭头连接符 40"/>
            <p:cNvCxnSpPr/>
            <p:nvPr/>
          </p:nvCxnSpPr>
          <p:spPr>
            <a:xfrm flipH="1">
              <a:off x="4604" y="8282"/>
              <a:ext cx="8613" cy="0"/>
            </a:xfrm>
            <a:prstGeom prst="straightConnector1">
              <a:avLst/>
            </a:prstGeom>
            <a:ln w="44450">
              <a:gradFill>
                <a:gsLst>
                  <a:gs pos="0">
                    <a:schemeClr val="accent2">
                      <a:lumMod val="75000"/>
                    </a:schemeClr>
                  </a:gs>
                  <a:gs pos="97000">
                    <a:schemeClr val="accent4">
                      <a:lumMod val="75000"/>
                    </a:schemeClr>
                  </a:gs>
                </a:gsLst>
                <a:lin ang="10800000" scaled="1"/>
              </a:gradFill>
              <a:tailEnd type="arrow"/>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7033" y="8342"/>
              <a:ext cx="3648" cy="725"/>
            </a:xfrm>
            <a:prstGeom prst="rect">
              <a:avLst/>
            </a:prstGeom>
            <a:noFill/>
          </p:spPr>
          <p:txBody>
            <a:bodyPr wrap="none" rtlCol="0">
              <a:spAutoFit/>
            </a:bodyPr>
            <a:p>
              <a:r>
                <a:rPr lang="zh-CN" altLang="en-US" sz="2400"/>
                <a:t>用分子除以分母</a:t>
              </a:r>
              <a:endParaRPr lang="zh-CN" altLang="en-US" sz="24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up)">
                                      <p:cBhvr>
                                        <p:cTn id="7" dur="500"/>
                                        <p:tgtEl>
                                          <p:spTgt spid="3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right)">
                                      <p:cBhvr>
                                        <p:cTn id="12" dur="500"/>
                                        <p:tgtEl>
                                          <p:spTgt spid="4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wipe(down)">
                                      <p:cBhvr>
                                        <p:cTn id="17" dur="500"/>
                                        <p:tgtEl>
                                          <p:spTgt spid="3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wipe(up)">
                                      <p:cBhvr>
                                        <p:cTn id="22" dur="500"/>
                                        <p:tgtEl>
                                          <p:spTgt spid="3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wipe(left)">
                                      <p:cBhvr>
                                        <p:cTn id="27" dur="500"/>
                                        <p:tgtEl>
                                          <p:spTgt spid="3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wipe(down)">
                                      <p:cBhvr>
                                        <p:cTn id="3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15" name="图片 14" descr="51miz-E1219106-A31C309F"/>
          <p:cNvPicPr>
            <a:picLocks noChangeAspect="1"/>
          </p:cNvPicPr>
          <p:nvPr/>
        </p:nvPicPr>
        <p:blipFill>
          <a:blip r:embed="rId2"/>
          <a:stretch>
            <a:fillRect/>
          </a:stretch>
        </p:blipFill>
        <p:spPr>
          <a:xfrm flipH="1">
            <a:off x="2431415" y="2082800"/>
            <a:ext cx="2338705" cy="2338705"/>
          </a:xfrm>
          <a:prstGeom prst="rect">
            <a:avLst/>
          </a:prstGeom>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8" name="组合 7"/>
          <p:cNvGrpSpPr/>
          <p:nvPr/>
        </p:nvGrpSpPr>
        <p:grpSpPr>
          <a:xfrm>
            <a:off x="4614545" y="1534795"/>
            <a:ext cx="1765300" cy="636270"/>
            <a:chOff x="5080" y="4769"/>
            <a:chExt cx="2780" cy="1002"/>
          </a:xfrm>
        </p:grpSpPr>
        <p:sp>
          <p:nvSpPr>
            <p:cNvPr id="13" name="AutoShape 3"/>
            <p:cNvSpPr/>
            <p:nvPr/>
          </p:nvSpPr>
          <p:spPr>
            <a:xfrm>
              <a:off x="5080" y="4769"/>
              <a:ext cx="2780" cy="1002"/>
            </a:xfrm>
            <a:prstGeom prst="wedgeRoundRectCallout">
              <a:avLst>
                <a:gd name="adj1" fmla="val -67230"/>
                <a:gd name="adj2" fmla="val -6087"/>
                <a:gd name="adj3" fmla="val 16667"/>
              </a:avLst>
            </a:prstGeom>
            <a:solidFill>
              <a:srgbClr val="FFC000"/>
            </a:solidFill>
            <a:ln w="31750" cap="flat" cmpd="sng">
              <a:solidFill>
                <a:srgbClr val="FF0000"/>
              </a:solidFill>
              <a:prstDash val="solid"/>
              <a:miter/>
              <a:headEnd type="none" w="med" len="med"/>
              <a:tailEnd type="none" w="med" len="med"/>
            </a:ln>
            <a:effectLst>
              <a:outerShdw blurRad="101600" dist="101600" dir="18900000" algn="bl" rotWithShape="0">
                <a:prstClr val="black">
                  <a:alpha val="40000"/>
                </a:prstClr>
              </a:outerShdw>
            </a:effectLst>
          </p:spPr>
          <p:txBody>
            <a:bodyPr lIns="90000" tIns="46800" rIns="90000" bIns="46800"/>
            <a:p>
              <a:pPr algn="ctr" latinLnBrk="1">
                <a:spcBef>
                  <a:spcPct val="50000"/>
                </a:spcBef>
                <a:defRPr/>
              </a:pP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5325" y="4907"/>
              <a:ext cx="2290" cy="725"/>
            </a:xfrm>
            <a:prstGeom prst="rect">
              <a:avLst/>
            </a:prstGeom>
            <a:noFill/>
          </p:spPr>
          <p:txBody>
            <a:bodyPr wrap="none" rtlCol="0">
              <a:spAutoFit/>
            </a:bodyPr>
            <a:p>
              <a:pPr algn="ctr" latinLnBrk="1">
                <a:spcBef>
                  <a:spcPct val="50000"/>
                </a:spcBef>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我</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投</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中</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9" name="组合 8"/>
          <p:cNvGrpSpPr/>
          <p:nvPr/>
        </p:nvGrpSpPr>
        <p:grpSpPr>
          <a:xfrm>
            <a:off x="6336030" y="2540635"/>
            <a:ext cx="1765300" cy="636270"/>
            <a:chOff x="14113" y="3552"/>
            <a:chExt cx="2780" cy="1002"/>
          </a:xfrm>
        </p:grpSpPr>
        <p:sp>
          <p:nvSpPr>
            <p:cNvPr id="22" name="AutoShape 3"/>
            <p:cNvSpPr/>
            <p:nvPr/>
          </p:nvSpPr>
          <p:spPr>
            <a:xfrm>
              <a:off x="14113" y="3552"/>
              <a:ext cx="2780" cy="1002"/>
            </a:xfrm>
            <a:prstGeom prst="wedgeRoundRectCallout">
              <a:avLst>
                <a:gd name="adj1" fmla="val -65840"/>
                <a:gd name="adj2" fmla="val 46269"/>
                <a:gd name="adj3" fmla="val 16667"/>
              </a:avLst>
            </a:prstGeom>
            <a:solidFill>
              <a:srgbClr val="1DA2FF"/>
            </a:solidFill>
            <a:ln w="34925" cap="flat" cmpd="sng">
              <a:solidFill>
                <a:srgbClr val="FF0000"/>
              </a:solidFill>
              <a:prstDash val="solid"/>
              <a:miter/>
              <a:headEnd type="none" w="med" len="med"/>
              <a:tailEnd type="none" w="med" len="med"/>
            </a:ln>
          </p:spPr>
          <p:txBody>
            <a:bodyPr lIns="90000" tIns="46800" rIns="90000" bIns="46800"/>
            <a:p>
              <a:pPr algn="ctr" latinLnBrk="1">
                <a:spcBef>
                  <a:spcPct val="50000"/>
                </a:spcBef>
                <a:defRPr/>
              </a:pP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14358" y="3691"/>
              <a:ext cx="2290" cy="725"/>
            </a:xfrm>
            <a:prstGeom prst="rect">
              <a:avLst/>
            </a:prstGeom>
            <a:noFill/>
          </p:spPr>
          <p:txBody>
            <a:bodyPr wrap="none" rtlCol="0">
              <a:spAutoFit/>
            </a:bodyPr>
            <a:p>
              <a:pPr algn="ctr" latinLnBrk="1">
                <a:spcBef>
                  <a:spcPct val="50000"/>
                </a:spcBef>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我</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投</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中</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0" name="文本框 9"/>
          <p:cNvSpPr txBox="1"/>
          <p:nvPr/>
        </p:nvSpPr>
        <p:spPr>
          <a:xfrm>
            <a:off x="2701290" y="5335905"/>
            <a:ext cx="6583680" cy="46037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sym typeface="+mn-ea"/>
              </a:rPr>
              <a:t>他们两人的命中率分别是多少？谁的命中率高？</a:t>
            </a:r>
            <a:endParaRPr lang="zh-CN" altLang="en-US" sz="2400" dirty="0">
              <a:latin typeface="微软雅黑" panose="020B0503020204020204" pitchFamily="34" charset="-122"/>
              <a:ea typeface="微软雅黑" panose="020B0503020204020204" pitchFamily="34" charset="-122"/>
              <a:sym typeface="+mn-ea"/>
            </a:endParaRPr>
          </a:p>
        </p:txBody>
      </p:sp>
      <p:sp>
        <p:nvSpPr>
          <p:cNvPr id="11" name="圆角矩形 10"/>
          <p:cNvSpPr/>
          <p:nvPr/>
        </p:nvSpPr>
        <p:spPr>
          <a:xfrm>
            <a:off x="4291330" y="5302885"/>
            <a:ext cx="996315" cy="51308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nvSpPr>
        <p:spPr>
          <a:xfrm>
            <a:off x="2818765" y="4217670"/>
            <a:ext cx="792480" cy="460375"/>
          </a:xfrm>
          <a:prstGeom prst="rect">
            <a:avLst/>
          </a:prstGeom>
          <a:noFill/>
        </p:spPr>
        <p:txBody>
          <a:bodyPr wrap="none" rtlCol="0">
            <a:spAutoFit/>
          </a:bodyPr>
          <a:p>
            <a:r>
              <a:rPr lang="zh-CN" altLang="en-US" sz="2400"/>
              <a:t>小刚</a:t>
            </a:r>
            <a:endParaRPr lang="zh-CN" altLang="en-US" sz="2400"/>
          </a:p>
        </p:txBody>
      </p:sp>
      <p:sp>
        <p:nvSpPr>
          <p:cNvPr id="14" name="文本框 13"/>
          <p:cNvSpPr txBox="1"/>
          <p:nvPr/>
        </p:nvSpPr>
        <p:spPr>
          <a:xfrm>
            <a:off x="5833110" y="4026535"/>
            <a:ext cx="792480" cy="460375"/>
          </a:xfrm>
          <a:prstGeom prst="rect">
            <a:avLst/>
          </a:prstGeom>
          <a:noFill/>
        </p:spPr>
        <p:txBody>
          <a:bodyPr wrap="none" rtlCol="0">
            <a:spAutoFit/>
          </a:bodyPr>
          <a:p>
            <a:r>
              <a:rPr lang="zh-CN" altLang="en-US" sz="2400"/>
              <a:t>小强</a:t>
            </a:r>
            <a:endParaRPr lang="zh-CN" altLang="en-US" sz="2400"/>
          </a:p>
        </p:txBody>
      </p:sp>
      <p:pic>
        <p:nvPicPr>
          <p:cNvPr id="16" name="图片 15" descr="51miz-E1266606-63FC653C"/>
          <p:cNvPicPr>
            <a:picLocks noChangeAspect="1"/>
          </p:cNvPicPr>
          <p:nvPr/>
        </p:nvPicPr>
        <p:blipFill>
          <a:blip r:embed="rId3"/>
          <a:stretch>
            <a:fillRect/>
          </a:stretch>
        </p:blipFill>
        <p:spPr>
          <a:xfrm flipH="1">
            <a:off x="4090670" y="2581910"/>
            <a:ext cx="2534920" cy="1901190"/>
          </a:xfrm>
          <a:prstGeom prst="rect">
            <a:avLst/>
          </a:prstGeom>
        </p:spPr>
      </p:pic>
      <p:pic>
        <p:nvPicPr>
          <p:cNvPr id="17" name="图片 16" descr="51miz-E1272848-B341A7AD"/>
          <p:cNvPicPr>
            <a:picLocks noChangeAspect="1"/>
          </p:cNvPicPr>
          <p:nvPr/>
        </p:nvPicPr>
        <p:blipFill>
          <a:blip r:embed="rId4"/>
          <a:stretch>
            <a:fillRect/>
          </a:stretch>
        </p:blipFill>
        <p:spPr>
          <a:xfrm>
            <a:off x="7780020" y="451485"/>
            <a:ext cx="2498090" cy="24980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heel(1)">
                                      <p:cBhvr>
                                        <p:cTn id="13"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4" name="组合 3"/>
          <p:cNvGrpSpPr/>
          <p:nvPr/>
        </p:nvGrpSpPr>
        <p:grpSpPr>
          <a:xfrm>
            <a:off x="2259965" y="1377950"/>
            <a:ext cx="7165340" cy="760730"/>
            <a:chOff x="3559" y="2170"/>
            <a:chExt cx="11284" cy="1198"/>
          </a:xfrm>
        </p:grpSpPr>
        <p:sp>
          <p:nvSpPr>
            <p:cNvPr id="12" name="圆角矩形 11"/>
            <p:cNvSpPr/>
            <p:nvPr/>
          </p:nvSpPr>
          <p:spPr>
            <a:xfrm>
              <a:off x="3559" y="2170"/>
              <a:ext cx="11284" cy="1199"/>
            </a:xfrm>
            <a:prstGeom prst="roundRect">
              <a:avLst/>
            </a:prstGeom>
            <a:solidFill>
              <a:srgbClr val="BCF6A3"/>
            </a:solidFill>
            <a:ln w="28575">
              <a:solidFill>
                <a:srgbClr val="FF0000"/>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latin typeface="微软雅黑" panose="020B0503020204020204" pitchFamily="34" charset="-122"/>
                <a:ea typeface="微软雅黑" panose="020B0503020204020204" pitchFamily="34" charset="-122"/>
              </a:endParaRPr>
            </a:p>
          </p:txBody>
        </p:sp>
        <p:sp>
          <p:nvSpPr>
            <p:cNvPr id="3" name="文本框 2"/>
            <p:cNvSpPr txBox="1"/>
            <p:nvPr/>
          </p:nvSpPr>
          <p:spPr>
            <a:xfrm>
              <a:off x="3889" y="2409"/>
              <a:ext cx="10953" cy="725"/>
            </a:xfrm>
            <a:prstGeom prst="rect">
              <a:avLst/>
            </a:prstGeom>
            <a:noFill/>
          </p:spPr>
          <p:txBody>
            <a:bodyPr wrap="square" rtlCol="0" anchor="t">
              <a:spAutoFit/>
            </a:bodyPr>
            <a:p>
              <a:r>
                <a:rPr lang="zh-CN" altLang="en-US" sz="2400" dirty="0">
                  <a:latin typeface="微软雅黑" panose="020B0503020204020204" pitchFamily="34" charset="-122"/>
                  <a:ea typeface="微软雅黑" panose="020B0503020204020204" pitchFamily="34" charset="-122"/>
                  <a:sym typeface="+mn-ea"/>
                </a:rPr>
                <a:t>命中率指的是投中的次数占投篮次数的百分之几。</a:t>
              </a:r>
              <a:endParaRPr lang="zh-CN" altLang="en-US" sz="2400" dirty="0">
                <a:latin typeface="微软雅黑" panose="020B0503020204020204" pitchFamily="34" charset="-122"/>
                <a:ea typeface="微软雅黑" panose="020B0503020204020204" pitchFamily="34" charset="-122"/>
                <a:sym typeface="+mn-ea"/>
              </a:endParaRPr>
            </a:p>
          </p:txBody>
        </p:sp>
      </p:grpSp>
      <p:grpSp>
        <p:nvGrpSpPr>
          <p:cNvPr id="19" name="组合 18"/>
          <p:cNvGrpSpPr/>
          <p:nvPr/>
        </p:nvGrpSpPr>
        <p:grpSpPr>
          <a:xfrm>
            <a:off x="2917825" y="2555240"/>
            <a:ext cx="5396230" cy="760730"/>
            <a:chOff x="4595" y="4024"/>
            <a:chExt cx="8498" cy="1198"/>
          </a:xfrm>
        </p:grpSpPr>
        <p:sp>
          <p:nvSpPr>
            <p:cNvPr id="5" name="圆角矩形 4"/>
            <p:cNvSpPr/>
            <p:nvPr/>
          </p:nvSpPr>
          <p:spPr>
            <a:xfrm>
              <a:off x="4595" y="4024"/>
              <a:ext cx="8498" cy="1199"/>
            </a:xfrm>
            <a:prstGeom prst="roundRect">
              <a:avLst/>
            </a:prstGeom>
            <a:solidFill>
              <a:srgbClr val="FFA043">
                <a:alpha val="97000"/>
              </a:srgbClr>
            </a:solidFill>
            <a:ln w="28575">
              <a:solidFill>
                <a:srgbClr val="FF0000"/>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latin typeface="微软雅黑" panose="020B0503020204020204" pitchFamily="34" charset="-122"/>
                <a:ea typeface="微软雅黑" panose="020B0503020204020204" pitchFamily="34" charset="-122"/>
              </a:endParaRPr>
            </a:p>
          </p:txBody>
        </p:sp>
        <p:sp>
          <p:nvSpPr>
            <p:cNvPr id="39" name="文本框 16"/>
            <p:cNvSpPr txBox="1"/>
            <p:nvPr/>
          </p:nvSpPr>
          <p:spPr>
            <a:xfrm>
              <a:off x="4857" y="4266"/>
              <a:ext cx="2226" cy="725"/>
            </a:xfrm>
            <a:prstGeom prst="rect">
              <a:avLst/>
            </a:prstGeom>
            <a:noFill/>
          </p:spPr>
          <p:txBody>
            <a:bodyPr wrap="none" rtlCol="0">
              <a:spAutoFit/>
            </a:bodyPr>
            <a:p>
              <a:r>
                <a:rPr lang="zh-CN" altLang="en-US" sz="2400" dirty="0">
                  <a:latin typeface="微软雅黑" panose="020B0503020204020204" pitchFamily="34" charset="-122"/>
                  <a:ea typeface="微软雅黑" panose="020B0503020204020204" pitchFamily="34" charset="-122"/>
                </a:rPr>
                <a:t>命中率</a:t>
              </a:r>
              <a:r>
                <a:rPr lang="en-US" altLang="zh-CN" sz="2400" dirty="0">
                  <a:latin typeface="微软雅黑" panose="020B0503020204020204" pitchFamily="34" charset="-122"/>
                  <a:ea typeface="微软雅黑" panose="020B0503020204020204" pitchFamily="34" charset="-122"/>
                </a:rPr>
                <a:t> =</a:t>
              </a:r>
              <a:endParaRPr lang="en-US" altLang="zh-CN" sz="2400" dirty="0">
                <a:latin typeface="微软雅黑" panose="020B0503020204020204" pitchFamily="34" charset="-122"/>
                <a:ea typeface="微软雅黑" panose="020B0503020204020204" pitchFamily="34" charset="-122"/>
              </a:endParaRPr>
            </a:p>
          </p:txBody>
        </p:sp>
        <p:sp>
          <p:nvSpPr>
            <p:cNvPr id="43" name="文本框 16"/>
            <p:cNvSpPr txBox="1"/>
            <p:nvPr/>
          </p:nvSpPr>
          <p:spPr>
            <a:xfrm>
              <a:off x="6878" y="4261"/>
              <a:ext cx="5728" cy="725"/>
            </a:xfrm>
            <a:prstGeom prst="rect">
              <a:avLst/>
            </a:prstGeom>
            <a:noFill/>
          </p:spPr>
          <p:txBody>
            <a:bodyPr wrap="none" rtlCol="0">
              <a:spAutoFit/>
            </a:bodyPr>
            <a:p>
              <a:r>
                <a:rPr lang="zh-CN" altLang="en-US" sz="2400" dirty="0">
                  <a:latin typeface="微软雅黑" panose="020B0503020204020204" pitchFamily="34" charset="-122"/>
                  <a:ea typeface="微软雅黑" panose="020B0503020204020204" pitchFamily="34" charset="-122"/>
                </a:rPr>
                <a:t>投中的次数</a:t>
              </a:r>
              <a:r>
                <a:rPr lang="en-US" altLang="zh-CN" sz="2400" dirty="0">
                  <a:latin typeface="微软雅黑" panose="020B0503020204020204" pitchFamily="34" charset="-122"/>
                  <a:ea typeface="微软雅黑" panose="020B0503020204020204" pitchFamily="34" charset="-122"/>
                </a:rPr>
                <a:t> ÷ </a:t>
              </a:r>
              <a:r>
                <a:rPr lang="zh-CN" altLang="en-US" sz="2400" dirty="0">
                  <a:latin typeface="微软雅黑" panose="020B0503020204020204" pitchFamily="34" charset="-122"/>
                  <a:ea typeface="微软雅黑" panose="020B0503020204020204" pitchFamily="34" charset="-122"/>
                </a:rPr>
                <a:t>投篮总次数</a:t>
              </a:r>
              <a:endParaRPr lang="zh-CN" altLang="en-US" sz="2400" dirty="0">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8277225" y="4067810"/>
            <a:ext cx="1579880" cy="537210"/>
            <a:chOff x="13035" y="6406"/>
            <a:chExt cx="2488" cy="846"/>
          </a:xfrm>
        </p:grpSpPr>
        <p:sp>
          <p:nvSpPr>
            <p:cNvPr id="10" name="圆角矩形 9"/>
            <p:cNvSpPr/>
            <p:nvPr/>
          </p:nvSpPr>
          <p:spPr>
            <a:xfrm>
              <a:off x="13035" y="6406"/>
              <a:ext cx="2488" cy="837"/>
            </a:xfrm>
            <a:prstGeom prst="roundRect">
              <a:avLst/>
            </a:prstGeom>
            <a:solidFill>
              <a:srgbClr val="96E9FB"/>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8" name="文本框 16"/>
            <p:cNvSpPr txBox="1"/>
            <p:nvPr/>
          </p:nvSpPr>
          <p:spPr>
            <a:xfrm>
              <a:off x="13433" y="6430"/>
              <a:ext cx="1691" cy="822"/>
            </a:xfrm>
            <a:prstGeom prst="rect">
              <a:avLst/>
            </a:prstGeom>
            <a:noFill/>
          </p:spPr>
          <p:txBody>
            <a:bodyPr wrap="none" rtlCol="0">
              <a:spAutoFit/>
            </a:bodyPr>
            <a:p>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 ÷ 5</a:t>
              </a:r>
              <a:endPar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4" name="组合 13"/>
          <p:cNvGrpSpPr/>
          <p:nvPr/>
        </p:nvGrpSpPr>
        <p:grpSpPr>
          <a:xfrm>
            <a:off x="8270240" y="5553075"/>
            <a:ext cx="1579880" cy="537210"/>
            <a:chOff x="13035" y="6406"/>
            <a:chExt cx="2488" cy="846"/>
          </a:xfrm>
        </p:grpSpPr>
        <p:sp>
          <p:nvSpPr>
            <p:cNvPr id="15" name="圆角矩形 14"/>
            <p:cNvSpPr/>
            <p:nvPr/>
          </p:nvSpPr>
          <p:spPr>
            <a:xfrm>
              <a:off x="13035" y="6406"/>
              <a:ext cx="2488" cy="837"/>
            </a:xfrm>
            <a:prstGeom prst="roundRect">
              <a:avLst/>
            </a:prstGeom>
            <a:solidFill>
              <a:srgbClr val="96E9FB"/>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文本框 16"/>
            <p:cNvSpPr txBox="1"/>
            <p:nvPr/>
          </p:nvSpPr>
          <p:spPr>
            <a:xfrm>
              <a:off x="13459" y="6430"/>
              <a:ext cx="1691" cy="822"/>
            </a:xfrm>
            <a:prstGeom prst="rect">
              <a:avLst/>
            </a:prstGeom>
            <a:noFill/>
          </p:spPr>
          <p:txBody>
            <a:bodyPr wrap="none" rtlCol="0">
              <a:spAutoFit/>
            </a:bodyPr>
            <a:p>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 ÷ 6</a:t>
              </a:r>
              <a:endPar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11" name="图片 10" descr="51miz-E1219106-A31C309F"/>
          <p:cNvPicPr>
            <a:picLocks noChangeAspect="1"/>
          </p:cNvPicPr>
          <p:nvPr/>
        </p:nvPicPr>
        <p:blipFill>
          <a:blip r:embed="rId2"/>
          <a:stretch>
            <a:fillRect/>
          </a:stretch>
        </p:blipFill>
        <p:spPr>
          <a:xfrm flipH="1">
            <a:off x="6487160" y="3585210"/>
            <a:ext cx="1517650" cy="1517650"/>
          </a:xfrm>
          <a:prstGeom prst="rect">
            <a:avLst/>
          </a:prstGeom>
        </p:spPr>
      </p:pic>
      <p:pic>
        <p:nvPicPr>
          <p:cNvPr id="17" name="图片 16" descr="51miz-E1266606-63FC653C"/>
          <p:cNvPicPr>
            <a:picLocks noChangeAspect="1"/>
          </p:cNvPicPr>
          <p:nvPr/>
        </p:nvPicPr>
        <p:blipFill>
          <a:blip r:embed="rId3"/>
          <a:stretch>
            <a:fillRect/>
          </a:stretch>
        </p:blipFill>
        <p:spPr>
          <a:xfrm flipH="1">
            <a:off x="6489065" y="5146675"/>
            <a:ext cx="1791335" cy="1343660"/>
          </a:xfrm>
          <a:prstGeom prst="rect">
            <a:avLst/>
          </a:prstGeom>
        </p:spPr>
      </p:pic>
      <p:pic>
        <p:nvPicPr>
          <p:cNvPr id="18" name="图片 17" descr="图片2"/>
          <p:cNvPicPr>
            <a:picLocks noChangeAspect="1"/>
          </p:cNvPicPr>
          <p:nvPr/>
        </p:nvPicPr>
        <p:blipFill>
          <a:blip r:embed="rId4"/>
          <a:stretch>
            <a:fillRect/>
          </a:stretch>
        </p:blipFill>
        <p:spPr>
          <a:xfrm>
            <a:off x="996950" y="3346450"/>
            <a:ext cx="5330190" cy="27438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p:tgtEl>
                                          <p:spTgt spid="19"/>
                                        </p:tgtEl>
                                        <p:attrNameLst>
                                          <p:attrName>ppt_y</p:attrName>
                                        </p:attrNameLst>
                                      </p:cBhvr>
                                      <p:tavLst>
                                        <p:tav tm="0">
                                          <p:val>
                                            <p:strVal val="#ppt_y+#ppt_h*1.125000"/>
                                          </p:val>
                                        </p:tav>
                                        <p:tav tm="100000">
                                          <p:val>
                                            <p:strVal val="#ppt_y"/>
                                          </p:val>
                                        </p:tav>
                                      </p:tavLst>
                                    </p:anim>
                                    <p:animEffect transition="in" filter="wipe(up)">
                                      <p:cBhvr>
                                        <p:cTn id="14" dur="5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13" name="组合 12"/>
          <p:cNvGrpSpPr/>
          <p:nvPr/>
        </p:nvGrpSpPr>
        <p:grpSpPr>
          <a:xfrm>
            <a:off x="5570855" y="1346835"/>
            <a:ext cx="1579880" cy="537210"/>
            <a:chOff x="13035" y="6406"/>
            <a:chExt cx="2488" cy="846"/>
          </a:xfrm>
        </p:grpSpPr>
        <p:sp>
          <p:nvSpPr>
            <p:cNvPr id="10" name="圆角矩形 9"/>
            <p:cNvSpPr/>
            <p:nvPr/>
          </p:nvSpPr>
          <p:spPr>
            <a:xfrm>
              <a:off x="13035" y="6406"/>
              <a:ext cx="2488" cy="837"/>
            </a:xfrm>
            <a:prstGeom prst="roundRect">
              <a:avLst/>
            </a:prstGeom>
            <a:solidFill>
              <a:srgbClr val="96E9FB"/>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8" name="文本框 16"/>
            <p:cNvSpPr txBox="1"/>
            <p:nvPr/>
          </p:nvSpPr>
          <p:spPr>
            <a:xfrm>
              <a:off x="13433" y="6430"/>
              <a:ext cx="1691" cy="822"/>
            </a:xfrm>
            <a:prstGeom prst="rect">
              <a:avLst/>
            </a:prstGeom>
            <a:noFill/>
          </p:spPr>
          <p:txBody>
            <a:bodyPr wrap="none" rtlCol="0">
              <a:spAutoFit/>
            </a:bodyPr>
            <a:p>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 ÷ 5</a:t>
              </a:r>
              <a:endPar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3" name="文本框 16"/>
          <p:cNvSpPr txBox="1"/>
          <p:nvPr/>
        </p:nvSpPr>
        <p:spPr>
          <a:xfrm>
            <a:off x="1475105" y="2941955"/>
            <a:ext cx="1262380" cy="460375"/>
          </a:xfrm>
          <a:prstGeom prst="rect">
            <a:avLst/>
          </a:prstGeom>
          <a:noFill/>
        </p:spPr>
        <p:txBody>
          <a:bodyPr wrap="non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 ÷ 5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16"/>
          <p:cNvSpPr txBox="1"/>
          <p:nvPr/>
        </p:nvSpPr>
        <p:spPr>
          <a:xfrm>
            <a:off x="2746375" y="2941955"/>
            <a:ext cx="929640" cy="460375"/>
          </a:xfrm>
          <a:prstGeom prst="rect">
            <a:avLst/>
          </a:prstGeom>
          <a:noFill/>
        </p:spPr>
        <p:txBody>
          <a:bodyPr wrap="non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0.6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9" name="组合 8"/>
          <p:cNvGrpSpPr/>
          <p:nvPr/>
        </p:nvGrpSpPr>
        <p:grpSpPr>
          <a:xfrm>
            <a:off x="3760470" y="2885123"/>
            <a:ext cx="1096010" cy="717550"/>
            <a:chOff x="5923" y="5483"/>
            <a:chExt cx="1726" cy="1130"/>
          </a:xfrm>
        </p:grpSpPr>
        <p:grpSp>
          <p:nvGrpSpPr>
            <p:cNvPr id="6" name="Group 6"/>
            <p:cNvGrpSpPr/>
            <p:nvPr/>
          </p:nvGrpSpPr>
          <p:grpSpPr>
            <a:xfrm>
              <a:off x="5923" y="5483"/>
              <a:ext cx="1440" cy="1130"/>
              <a:chOff x="4876" y="2840"/>
              <a:chExt cx="576" cy="452"/>
            </a:xfrm>
          </p:grpSpPr>
          <p:sp>
            <p:nvSpPr>
              <p:cNvPr id="15" name="Text Box 7"/>
              <p:cNvSpPr txBox="1"/>
              <p:nvPr/>
            </p:nvSpPr>
            <p:spPr>
              <a:xfrm>
                <a:off x="4876" y="2840"/>
                <a:ext cx="576" cy="452"/>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 60</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100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6" name="Line 8"/>
              <p:cNvSpPr/>
              <p:nvPr/>
            </p:nvSpPr>
            <p:spPr>
              <a:xfrm>
                <a:off x="4916" y="3030"/>
                <a:ext cx="363" cy="0"/>
              </a:xfrm>
              <a:prstGeom prst="line">
                <a:avLst/>
              </a:prstGeom>
              <a:ln w="25400" cap="flat" cmpd="sng">
                <a:solidFill>
                  <a:schemeClr val="tx1"/>
                </a:solidFill>
                <a:prstDash val="solid"/>
                <a:headEnd type="none" w="med" len="med"/>
                <a:tailEnd type="none" w="med" len="med"/>
              </a:ln>
            </p:spPr>
          </p:sp>
        </p:grpSp>
        <p:sp>
          <p:nvSpPr>
            <p:cNvPr id="8" name="文本框 16"/>
            <p:cNvSpPr txBox="1"/>
            <p:nvPr/>
          </p:nvSpPr>
          <p:spPr>
            <a:xfrm>
              <a:off x="7005" y="5597"/>
              <a:ext cx="644" cy="725"/>
            </a:xfrm>
            <a:prstGeom prst="rect">
              <a:avLst/>
            </a:prstGeom>
            <a:noFill/>
          </p:spPr>
          <p:txBody>
            <a:bodyPr wrap="non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1" name="文本框 10"/>
          <p:cNvSpPr txBox="1"/>
          <p:nvPr/>
        </p:nvSpPr>
        <p:spPr>
          <a:xfrm>
            <a:off x="4759960" y="2997835"/>
            <a:ext cx="81089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60%</a:t>
            </a:r>
            <a:endParaRPr lang="en-US" altLang="zh-CN" sz="2400">
              <a:latin typeface="微软雅黑" panose="020B0503020204020204" pitchFamily="34" charset="-122"/>
              <a:ea typeface="微软雅黑" panose="020B0503020204020204" pitchFamily="34" charset="-122"/>
            </a:endParaRPr>
          </a:p>
        </p:txBody>
      </p:sp>
      <p:grpSp>
        <p:nvGrpSpPr>
          <p:cNvPr id="17" name="组合 16"/>
          <p:cNvGrpSpPr/>
          <p:nvPr/>
        </p:nvGrpSpPr>
        <p:grpSpPr>
          <a:xfrm>
            <a:off x="1715770" y="4178300"/>
            <a:ext cx="3860800" cy="1290320"/>
            <a:chOff x="2750" y="7770"/>
            <a:chExt cx="6080" cy="2032"/>
          </a:xfrm>
        </p:grpSpPr>
        <p:grpSp>
          <p:nvGrpSpPr>
            <p:cNvPr id="24" name="组合 23"/>
            <p:cNvGrpSpPr/>
            <p:nvPr/>
          </p:nvGrpSpPr>
          <p:grpSpPr>
            <a:xfrm>
              <a:off x="2750" y="7770"/>
              <a:ext cx="6080" cy="2032"/>
              <a:chOff x="1679" y="4601"/>
              <a:chExt cx="14558" cy="4426"/>
            </a:xfrm>
            <a:effectLst>
              <a:outerShdw blurRad="76200" dir="13500000" sy="23000" kx="1200000" algn="br" rotWithShape="0">
                <a:prstClr val="black">
                  <a:alpha val="20000"/>
                </a:prstClr>
              </a:outerShdw>
            </a:effectLst>
          </p:grpSpPr>
          <p:sp>
            <p:nvSpPr>
              <p:cNvPr id="25" name="圆角矩形 24"/>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圆角矩形 25"/>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27"/>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2" name="文本框 11"/>
            <p:cNvSpPr txBox="1"/>
            <p:nvPr/>
          </p:nvSpPr>
          <p:spPr>
            <a:xfrm>
              <a:off x="3079" y="7770"/>
              <a:ext cx="5568" cy="1888"/>
            </a:xfrm>
            <a:prstGeom prst="rect">
              <a:avLst/>
            </a:prstGeom>
            <a:noFill/>
          </p:spPr>
          <p:txBody>
            <a:bodyPr wrap="none" rtlCol="0" anchor="t">
              <a:spAutoFit/>
            </a:bodyPr>
            <a:p>
              <a:pPr algn="just">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把</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0.6</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改写成分母是</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100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just">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的分数，再化成百分数。</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14" name="图片 13" descr="496c79ba768ede96d3fa1b8f9446b48b1d6c96a03e3d-N1po4T_fw658"/>
          <p:cNvPicPr>
            <a:picLocks noChangeAspect="1"/>
          </p:cNvPicPr>
          <p:nvPr/>
        </p:nvPicPr>
        <p:blipFill>
          <a:blip r:embed="rId2">
            <a:clrChange>
              <a:clrFrom>
                <a:srgbClr val="F6F6F6">
                  <a:alpha val="100000"/>
                </a:srgbClr>
              </a:clrFrom>
              <a:clrTo>
                <a:srgbClr val="F6F6F6">
                  <a:alpha val="100000"/>
                  <a:alpha val="0"/>
                </a:srgbClr>
              </a:clrTo>
            </a:clrChange>
          </a:blip>
          <a:srcRect t="48975"/>
          <a:stretch>
            <a:fillRect/>
          </a:stretch>
        </p:blipFill>
        <p:spPr>
          <a:xfrm flipH="1">
            <a:off x="3001010" y="3555365"/>
            <a:ext cx="1225550" cy="469900"/>
          </a:xfrm>
          <a:prstGeom prst="rect">
            <a:avLst/>
          </a:prstGeom>
        </p:spPr>
      </p:pic>
      <p:sp>
        <p:nvSpPr>
          <p:cNvPr id="18" name="文本框 16"/>
          <p:cNvSpPr txBox="1"/>
          <p:nvPr/>
        </p:nvSpPr>
        <p:spPr>
          <a:xfrm>
            <a:off x="6411595" y="2997835"/>
            <a:ext cx="1262380" cy="460375"/>
          </a:xfrm>
          <a:prstGeom prst="rect">
            <a:avLst/>
          </a:prstGeom>
          <a:noFill/>
        </p:spPr>
        <p:txBody>
          <a:bodyPr wrap="non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 ÷ 5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2" name="组合 21"/>
          <p:cNvGrpSpPr/>
          <p:nvPr/>
        </p:nvGrpSpPr>
        <p:grpSpPr>
          <a:xfrm>
            <a:off x="8514715" y="2941638"/>
            <a:ext cx="1096010" cy="717550"/>
            <a:chOff x="5923" y="5483"/>
            <a:chExt cx="1726" cy="1130"/>
          </a:xfrm>
        </p:grpSpPr>
        <p:grpSp>
          <p:nvGrpSpPr>
            <p:cNvPr id="23" name="Group 6"/>
            <p:cNvGrpSpPr/>
            <p:nvPr/>
          </p:nvGrpSpPr>
          <p:grpSpPr>
            <a:xfrm>
              <a:off x="5923" y="5483"/>
              <a:ext cx="1440" cy="1130"/>
              <a:chOff x="4876" y="2840"/>
              <a:chExt cx="576" cy="452"/>
            </a:xfrm>
          </p:grpSpPr>
          <p:sp>
            <p:nvSpPr>
              <p:cNvPr id="29" name="Text Box 7"/>
              <p:cNvSpPr txBox="1"/>
              <p:nvPr/>
            </p:nvSpPr>
            <p:spPr>
              <a:xfrm>
                <a:off x="4876" y="2840"/>
                <a:ext cx="576" cy="452"/>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 60</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100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0" name="Line 8"/>
              <p:cNvSpPr/>
              <p:nvPr/>
            </p:nvSpPr>
            <p:spPr>
              <a:xfrm>
                <a:off x="4916" y="3030"/>
                <a:ext cx="363" cy="0"/>
              </a:xfrm>
              <a:prstGeom prst="line">
                <a:avLst/>
              </a:prstGeom>
              <a:ln w="25400" cap="flat" cmpd="sng">
                <a:solidFill>
                  <a:schemeClr val="tx1"/>
                </a:solidFill>
                <a:prstDash val="solid"/>
                <a:headEnd type="none" w="med" len="med"/>
                <a:tailEnd type="none" w="med" len="med"/>
              </a:ln>
            </p:spPr>
          </p:sp>
        </p:grpSp>
        <p:sp>
          <p:nvSpPr>
            <p:cNvPr id="31" name="文本框 16"/>
            <p:cNvSpPr txBox="1"/>
            <p:nvPr/>
          </p:nvSpPr>
          <p:spPr>
            <a:xfrm>
              <a:off x="7005" y="5597"/>
              <a:ext cx="644" cy="725"/>
            </a:xfrm>
            <a:prstGeom prst="rect">
              <a:avLst/>
            </a:prstGeom>
            <a:noFill/>
          </p:spPr>
          <p:txBody>
            <a:bodyPr wrap="non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32" name="文本框 31"/>
          <p:cNvSpPr txBox="1"/>
          <p:nvPr/>
        </p:nvSpPr>
        <p:spPr>
          <a:xfrm>
            <a:off x="9514205" y="3054350"/>
            <a:ext cx="81089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60%</a:t>
            </a:r>
            <a:endParaRPr lang="en-US" altLang="zh-CN" sz="2400">
              <a:latin typeface="微软雅黑" panose="020B0503020204020204" pitchFamily="34" charset="-122"/>
              <a:ea typeface="微软雅黑" panose="020B0503020204020204" pitchFamily="34" charset="-122"/>
            </a:endParaRPr>
          </a:p>
        </p:txBody>
      </p:sp>
      <p:grpSp>
        <p:nvGrpSpPr>
          <p:cNvPr id="37" name="组合 36"/>
          <p:cNvGrpSpPr/>
          <p:nvPr/>
        </p:nvGrpSpPr>
        <p:grpSpPr>
          <a:xfrm>
            <a:off x="7673975" y="2941955"/>
            <a:ext cx="754380" cy="717550"/>
            <a:chOff x="12085" y="5483"/>
            <a:chExt cx="1188" cy="1130"/>
          </a:xfrm>
        </p:grpSpPr>
        <p:grpSp>
          <p:nvGrpSpPr>
            <p:cNvPr id="19" name="Group 6"/>
            <p:cNvGrpSpPr/>
            <p:nvPr/>
          </p:nvGrpSpPr>
          <p:grpSpPr>
            <a:xfrm>
              <a:off x="12085" y="5483"/>
              <a:ext cx="908" cy="1130"/>
              <a:chOff x="4876" y="2840"/>
              <a:chExt cx="363" cy="452"/>
            </a:xfrm>
          </p:grpSpPr>
          <p:sp>
            <p:nvSpPr>
              <p:cNvPr id="20"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21"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sp>
          <p:nvSpPr>
            <p:cNvPr id="36" name="文本框 16"/>
            <p:cNvSpPr txBox="1"/>
            <p:nvPr/>
          </p:nvSpPr>
          <p:spPr>
            <a:xfrm>
              <a:off x="12629" y="5571"/>
              <a:ext cx="644" cy="725"/>
            </a:xfrm>
            <a:prstGeom prst="rect">
              <a:avLst/>
            </a:prstGeom>
            <a:noFill/>
          </p:spPr>
          <p:txBody>
            <a:bodyPr wrap="non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46" name="图片 45" descr="496c79ba768ede96d3fa1b8f9446b48b1d6c96a03e3d-N1po4T_fw658"/>
          <p:cNvPicPr>
            <a:picLocks noChangeAspect="1"/>
          </p:cNvPicPr>
          <p:nvPr/>
        </p:nvPicPr>
        <p:blipFill>
          <a:blip r:embed="rId2">
            <a:clrChange>
              <a:clrFrom>
                <a:srgbClr val="F6F6F6">
                  <a:alpha val="100000"/>
                </a:srgbClr>
              </a:clrFrom>
              <a:clrTo>
                <a:srgbClr val="F6F6F6">
                  <a:alpha val="100000"/>
                  <a:alpha val="0"/>
                </a:srgbClr>
              </a:clrTo>
            </a:clrChange>
          </a:blip>
          <a:srcRect t="48975"/>
          <a:stretch>
            <a:fillRect/>
          </a:stretch>
        </p:blipFill>
        <p:spPr>
          <a:xfrm flipH="1">
            <a:off x="7789545" y="3596005"/>
            <a:ext cx="1225550" cy="469900"/>
          </a:xfrm>
          <a:prstGeom prst="rect">
            <a:avLst/>
          </a:prstGeom>
        </p:spPr>
      </p:pic>
      <p:grpSp>
        <p:nvGrpSpPr>
          <p:cNvPr id="51" name="组合 50"/>
          <p:cNvGrpSpPr/>
          <p:nvPr/>
        </p:nvGrpSpPr>
        <p:grpSpPr>
          <a:xfrm>
            <a:off x="6636385" y="4178300"/>
            <a:ext cx="3860800" cy="1290320"/>
            <a:chOff x="10451" y="7430"/>
            <a:chExt cx="6080" cy="2032"/>
          </a:xfrm>
        </p:grpSpPr>
        <p:grpSp>
          <p:nvGrpSpPr>
            <p:cNvPr id="39" name="组合 38"/>
            <p:cNvGrpSpPr/>
            <p:nvPr/>
          </p:nvGrpSpPr>
          <p:grpSpPr>
            <a:xfrm>
              <a:off x="10451" y="7430"/>
              <a:ext cx="6080" cy="2032"/>
              <a:chOff x="2750" y="7770"/>
              <a:chExt cx="6080" cy="2032"/>
            </a:xfrm>
          </p:grpSpPr>
          <p:grpSp>
            <p:nvGrpSpPr>
              <p:cNvPr id="40" name="组合 39"/>
              <p:cNvGrpSpPr/>
              <p:nvPr/>
            </p:nvGrpSpPr>
            <p:grpSpPr>
              <a:xfrm>
                <a:off x="2750" y="7770"/>
                <a:ext cx="6080" cy="2032"/>
                <a:chOff x="1679" y="4601"/>
                <a:chExt cx="14558" cy="4426"/>
              </a:xfrm>
              <a:effectLst>
                <a:outerShdw blurRad="76200" dir="13500000" sy="23000" kx="1200000" algn="br" rotWithShape="0">
                  <a:prstClr val="black">
                    <a:alpha val="20000"/>
                  </a:prstClr>
                </a:outerShdw>
              </a:effectLst>
            </p:grpSpPr>
            <p:sp>
              <p:nvSpPr>
                <p:cNvPr id="41" name="圆角矩形 40"/>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圆角矩形 41"/>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3" name="圆角矩形 42"/>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圆角矩形 43"/>
                <p:cNvSpPr/>
                <p:nvPr/>
              </p:nvSpPr>
              <p:spPr>
                <a:xfrm>
                  <a:off x="1679" y="4601"/>
                  <a:ext cx="14557" cy="4426"/>
                </a:xfrm>
                <a:prstGeom prst="roundRect">
                  <a:avLst/>
                </a:prstGeom>
                <a:solidFill>
                  <a:srgbClr val="FFC000"/>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5" name="文本框 44"/>
              <p:cNvSpPr txBox="1"/>
              <p:nvPr/>
            </p:nvSpPr>
            <p:spPr>
              <a:xfrm>
                <a:off x="3079" y="7770"/>
                <a:ext cx="5568" cy="1888"/>
              </a:xfrm>
              <a:prstGeom prst="rect">
                <a:avLst/>
              </a:prstGeom>
              <a:noFill/>
            </p:spPr>
            <p:txBody>
              <a:bodyPr wrap="none" rtlCol="0" anchor="t">
                <a:spAutoFit/>
              </a:bodyPr>
              <a:p>
                <a:pPr algn="just">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把</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改写成分母是</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100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just">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的分数，再化成百分数。</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47" name="Group 6"/>
            <p:cNvGrpSpPr/>
            <p:nvPr/>
          </p:nvGrpSpPr>
          <p:grpSpPr>
            <a:xfrm>
              <a:off x="11463" y="7575"/>
              <a:ext cx="908" cy="1130"/>
              <a:chOff x="4876" y="2840"/>
              <a:chExt cx="363" cy="452"/>
            </a:xfrm>
          </p:grpSpPr>
          <p:sp>
            <p:nvSpPr>
              <p:cNvPr id="49"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50"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sp>
        <p:nvSpPr>
          <p:cNvPr id="2" name="文本框 1"/>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pic>
        <p:nvPicPr>
          <p:cNvPr id="4" name="图片 3" descr="51miz-E1219106-A31C309F"/>
          <p:cNvPicPr>
            <a:picLocks noChangeAspect="1"/>
          </p:cNvPicPr>
          <p:nvPr/>
        </p:nvPicPr>
        <p:blipFill>
          <a:blip r:embed="rId3"/>
          <a:stretch>
            <a:fillRect/>
          </a:stretch>
        </p:blipFill>
        <p:spPr>
          <a:xfrm flipH="1">
            <a:off x="3942715" y="792480"/>
            <a:ext cx="1517650" cy="151765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up)">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p:tgtEl>
                                          <p:spTgt spid="9"/>
                                        </p:tgtEl>
                                        <p:attrNameLst>
                                          <p:attrName>ppt_y</p:attrName>
                                        </p:attrNameLst>
                                      </p:cBhvr>
                                      <p:tavLst>
                                        <p:tav tm="0">
                                          <p:val>
                                            <p:strVal val="#ppt_y+#ppt_h*1.125000"/>
                                          </p:val>
                                        </p:tav>
                                        <p:tav tm="100000">
                                          <p:val>
                                            <p:strVal val="#ppt_y"/>
                                          </p:val>
                                        </p:tav>
                                      </p:tavLst>
                                    </p:anim>
                                    <p:animEffect transition="in" filter="wipe(up)">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p:tgtEl>
                                          <p:spTgt spid="11"/>
                                        </p:tgtEl>
                                        <p:attrNameLst>
                                          <p:attrName>ppt_y</p:attrName>
                                        </p:attrNameLst>
                                      </p:cBhvr>
                                      <p:tavLst>
                                        <p:tav tm="0">
                                          <p:val>
                                            <p:strVal val="#ppt_y+#ppt_h*1.125000"/>
                                          </p:val>
                                        </p:tav>
                                        <p:tav tm="100000">
                                          <p:val>
                                            <p:strVal val="#ppt_y"/>
                                          </p:val>
                                        </p:tav>
                                      </p:tavLst>
                                    </p:anim>
                                    <p:animEffect transition="in" filter="wipe(up)">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left)">
                                      <p:cBhvr>
                                        <p:cTn id="31" dur="5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nodeType="click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p:tgtEl>
                                          <p:spTgt spid="17"/>
                                        </p:tgtEl>
                                        <p:attrNameLst>
                                          <p:attrName>ppt_y</p:attrName>
                                        </p:attrNameLst>
                                      </p:cBhvr>
                                      <p:tavLst>
                                        <p:tav tm="0">
                                          <p:val>
                                            <p:strVal val="#ppt_y+#ppt_h*1.125000"/>
                                          </p:val>
                                        </p:tav>
                                        <p:tav tm="100000">
                                          <p:val>
                                            <p:strVal val="#ppt_y"/>
                                          </p:val>
                                        </p:tav>
                                      </p:tavLst>
                                    </p:anim>
                                    <p:animEffect transition="in" filter="wipe(up)">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500"/>
                                        <p:tgtEl>
                                          <p:spTgt spid="18"/>
                                        </p:tgtEl>
                                        <p:attrNameLst>
                                          <p:attrName>ppt_y</p:attrName>
                                        </p:attrNameLst>
                                      </p:cBhvr>
                                      <p:tavLst>
                                        <p:tav tm="0">
                                          <p:val>
                                            <p:strVal val="#ppt_y+#ppt_h*1.125000"/>
                                          </p:val>
                                        </p:tav>
                                        <p:tav tm="100000">
                                          <p:val>
                                            <p:strVal val="#ppt_y"/>
                                          </p:val>
                                        </p:tav>
                                      </p:tavLst>
                                    </p:anim>
                                    <p:animEffect transition="in" filter="wipe(up)">
                                      <p:cBhvr>
                                        <p:cTn id="43" dur="500"/>
                                        <p:tgtEl>
                                          <p:spTgt spid="18"/>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ntr" presetSubtype="4" fill="hold" nodeType="clickEffect">
                                  <p:stCondLst>
                                    <p:cond delay="0"/>
                                  </p:stCondLst>
                                  <p:childTnLst>
                                    <p:set>
                                      <p:cBhvr>
                                        <p:cTn id="47" dur="1" fill="hold">
                                          <p:stCondLst>
                                            <p:cond delay="0"/>
                                          </p:stCondLst>
                                        </p:cTn>
                                        <p:tgtEl>
                                          <p:spTgt spid="37"/>
                                        </p:tgtEl>
                                        <p:attrNameLst>
                                          <p:attrName>style.visibility</p:attrName>
                                        </p:attrNameLst>
                                      </p:cBhvr>
                                      <p:to>
                                        <p:strVal val="visible"/>
                                      </p:to>
                                    </p:set>
                                    <p:anim calcmode="lin" valueType="num">
                                      <p:cBhvr additive="base">
                                        <p:cTn id="48" dur="500"/>
                                        <p:tgtEl>
                                          <p:spTgt spid="37"/>
                                        </p:tgtEl>
                                        <p:attrNameLst>
                                          <p:attrName>ppt_y</p:attrName>
                                        </p:attrNameLst>
                                      </p:cBhvr>
                                      <p:tavLst>
                                        <p:tav tm="0">
                                          <p:val>
                                            <p:strVal val="#ppt_y+#ppt_h*1.125000"/>
                                          </p:val>
                                        </p:tav>
                                        <p:tav tm="100000">
                                          <p:val>
                                            <p:strVal val="#ppt_y"/>
                                          </p:val>
                                        </p:tav>
                                      </p:tavLst>
                                    </p:anim>
                                    <p:animEffect transition="in" filter="wipe(up)">
                                      <p:cBhvr>
                                        <p:cTn id="49" dur="500"/>
                                        <p:tgtEl>
                                          <p:spTgt spid="37"/>
                                        </p:tgtEl>
                                      </p:cBhvr>
                                    </p:animEffect>
                                  </p:childTnLst>
                                </p:cTn>
                              </p:par>
                            </p:childTnLst>
                          </p:cTn>
                        </p:par>
                      </p:childTnLst>
                    </p:cTn>
                  </p:par>
                  <p:par>
                    <p:cTn id="50" fill="hold">
                      <p:stCondLst>
                        <p:cond delay="indefinite"/>
                      </p:stCondLst>
                      <p:childTnLst>
                        <p:par>
                          <p:cTn id="51" fill="hold">
                            <p:stCondLst>
                              <p:cond delay="0"/>
                            </p:stCondLst>
                            <p:childTnLst>
                              <p:par>
                                <p:cTn id="52" presetID="12" presetClass="entr" presetSubtype="4" fill="hold" nodeType="clickEffect">
                                  <p:stCondLst>
                                    <p:cond delay="0"/>
                                  </p:stCondLst>
                                  <p:childTnLst>
                                    <p:set>
                                      <p:cBhvr>
                                        <p:cTn id="53" dur="1" fill="hold">
                                          <p:stCondLst>
                                            <p:cond delay="0"/>
                                          </p:stCondLst>
                                        </p:cTn>
                                        <p:tgtEl>
                                          <p:spTgt spid="22"/>
                                        </p:tgtEl>
                                        <p:attrNameLst>
                                          <p:attrName>style.visibility</p:attrName>
                                        </p:attrNameLst>
                                      </p:cBhvr>
                                      <p:to>
                                        <p:strVal val="visible"/>
                                      </p:to>
                                    </p:set>
                                    <p:anim calcmode="lin" valueType="num">
                                      <p:cBhvr additive="base">
                                        <p:cTn id="54" dur="500"/>
                                        <p:tgtEl>
                                          <p:spTgt spid="22"/>
                                        </p:tgtEl>
                                        <p:attrNameLst>
                                          <p:attrName>ppt_y</p:attrName>
                                        </p:attrNameLst>
                                      </p:cBhvr>
                                      <p:tavLst>
                                        <p:tav tm="0">
                                          <p:val>
                                            <p:strVal val="#ppt_y+#ppt_h*1.125000"/>
                                          </p:val>
                                        </p:tav>
                                        <p:tav tm="100000">
                                          <p:val>
                                            <p:strVal val="#ppt_y"/>
                                          </p:val>
                                        </p:tav>
                                      </p:tavLst>
                                    </p:anim>
                                    <p:animEffect transition="in" filter="wipe(up)">
                                      <p:cBhvr>
                                        <p:cTn id="55" dur="500"/>
                                        <p:tgtEl>
                                          <p:spTgt spid="22"/>
                                        </p:tgtEl>
                                      </p:cBhvr>
                                    </p:animEffect>
                                  </p:childTnLst>
                                </p:cTn>
                              </p:par>
                            </p:childTnLst>
                          </p:cTn>
                        </p:par>
                      </p:childTnLst>
                    </p:cTn>
                  </p:par>
                  <p:par>
                    <p:cTn id="56" fill="hold">
                      <p:stCondLst>
                        <p:cond delay="indefinite"/>
                      </p:stCondLst>
                      <p:childTnLst>
                        <p:par>
                          <p:cTn id="57" fill="hold">
                            <p:stCondLst>
                              <p:cond delay="0"/>
                            </p:stCondLst>
                            <p:childTnLst>
                              <p:par>
                                <p:cTn id="58" presetID="12" presetClass="entr" presetSubtype="4" fill="hold" grpId="0" nodeType="clickEffect">
                                  <p:stCondLst>
                                    <p:cond delay="0"/>
                                  </p:stCondLst>
                                  <p:childTnLst>
                                    <p:set>
                                      <p:cBhvr>
                                        <p:cTn id="59" dur="1" fill="hold">
                                          <p:stCondLst>
                                            <p:cond delay="0"/>
                                          </p:stCondLst>
                                        </p:cTn>
                                        <p:tgtEl>
                                          <p:spTgt spid="32"/>
                                        </p:tgtEl>
                                        <p:attrNameLst>
                                          <p:attrName>style.visibility</p:attrName>
                                        </p:attrNameLst>
                                      </p:cBhvr>
                                      <p:to>
                                        <p:strVal val="visible"/>
                                      </p:to>
                                    </p:set>
                                    <p:anim calcmode="lin" valueType="num">
                                      <p:cBhvr additive="base">
                                        <p:cTn id="60" dur="500"/>
                                        <p:tgtEl>
                                          <p:spTgt spid="32"/>
                                        </p:tgtEl>
                                        <p:attrNameLst>
                                          <p:attrName>ppt_y</p:attrName>
                                        </p:attrNameLst>
                                      </p:cBhvr>
                                      <p:tavLst>
                                        <p:tav tm="0">
                                          <p:val>
                                            <p:strVal val="#ppt_y+#ppt_h*1.125000"/>
                                          </p:val>
                                        </p:tav>
                                        <p:tav tm="100000">
                                          <p:val>
                                            <p:strVal val="#ppt_y"/>
                                          </p:val>
                                        </p:tav>
                                      </p:tavLst>
                                    </p:anim>
                                    <p:animEffect transition="in" filter="wipe(up)">
                                      <p:cBhvr>
                                        <p:cTn id="61" dur="500"/>
                                        <p:tgtEl>
                                          <p:spTgt spid="32"/>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nodeType="clickEffect">
                                  <p:stCondLst>
                                    <p:cond delay="0"/>
                                  </p:stCondLst>
                                  <p:childTnLst>
                                    <p:set>
                                      <p:cBhvr>
                                        <p:cTn id="65" dur="1" fill="hold">
                                          <p:stCondLst>
                                            <p:cond delay="0"/>
                                          </p:stCondLst>
                                        </p:cTn>
                                        <p:tgtEl>
                                          <p:spTgt spid="46"/>
                                        </p:tgtEl>
                                        <p:attrNameLst>
                                          <p:attrName>style.visibility</p:attrName>
                                        </p:attrNameLst>
                                      </p:cBhvr>
                                      <p:to>
                                        <p:strVal val="visible"/>
                                      </p:to>
                                    </p:set>
                                    <p:animEffect transition="in" filter="wipe(left)">
                                      <p:cBhvr>
                                        <p:cTn id="66" dur="500"/>
                                        <p:tgtEl>
                                          <p:spTgt spid="46"/>
                                        </p:tgtEl>
                                      </p:cBhvr>
                                    </p:animEffect>
                                  </p:childTnLst>
                                </p:cTn>
                              </p:par>
                            </p:childTnLst>
                          </p:cTn>
                        </p:par>
                      </p:childTnLst>
                    </p:cTn>
                  </p:par>
                  <p:par>
                    <p:cTn id="67" fill="hold">
                      <p:stCondLst>
                        <p:cond delay="indefinite"/>
                      </p:stCondLst>
                      <p:childTnLst>
                        <p:par>
                          <p:cTn id="68" fill="hold">
                            <p:stCondLst>
                              <p:cond delay="0"/>
                            </p:stCondLst>
                            <p:childTnLst>
                              <p:par>
                                <p:cTn id="69" presetID="12" presetClass="entr" presetSubtype="4" fill="hold" nodeType="clickEffect">
                                  <p:stCondLst>
                                    <p:cond delay="0"/>
                                  </p:stCondLst>
                                  <p:childTnLst>
                                    <p:set>
                                      <p:cBhvr>
                                        <p:cTn id="70" dur="1" fill="hold">
                                          <p:stCondLst>
                                            <p:cond delay="0"/>
                                          </p:stCondLst>
                                        </p:cTn>
                                        <p:tgtEl>
                                          <p:spTgt spid="51"/>
                                        </p:tgtEl>
                                        <p:attrNameLst>
                                          <p:attrName>style.visibility</p:attrName>
                                        </p:attrNameLst>
                                      </p:cBhvr>
                                      <p:to>
                                        <p:strVal val="visible"/>
                                      </p:to>
                                    </p:set>
                                    <p:anim calcmode="lin" valueType="num">
                                      <p:cBhvr additive="base">
                                        <p:cTn id="71" dur="500"/>
                                        <p:tgtEl>
                                          <p:spTgt spid="51"/>
                                        </p:tgtEl>
                                        <p:attrNameLst>
                                          <p:attrName>ppt_y</p:attrName>
                                        </p:attrNameLst>
                                      </p:cBhvr>
                                      <p:tavLst>
                                        <p:tav tm="0">
                                          <p:val>
                                            <p:strVal val="#ppt_y+#ppt_h*1.125000"/>
                                          </p:val>
                                        </p:tav>
                                        <p:tav tm="100000">
                                          <p:val>
                                            <p:strVal val="#ppt_y"/>
                                          </p:val>
                                        </p:tav>
                                      </p:tavLst>
                                    </p:anim>
                                    <p:animEffect transition="in" filter="wipe(up)">
                                      <p:cBhvr>
                                        <p:cTn id="72"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11" grpId="0"/>
      <p:bldP spid="18" grpId="0"/>
      <p:bldP spid="3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14" name="组合 13"/>
          <p:cNvGrpSpPr/>
          <p:nvPr/>
        </p:nvGrpSpPr>
        <p:grpSpPr>
          <a:xfrm>
            <a:off x="5777230" y="1567180"/>
            <a:ext cx="1579880" cy="537210"/>
            <a:chOff x="13035" y="6406"/>
            <a:chExt cx="2488" cy="846"/>
          </a:xfrm>
        </p:grpSpPr>
        <p:sp>
          <p:nvSpPr>
            <p:cNvPr id="15" name="圆角矩形 14"/>
            <p:cNvSpPr/>
            <p:nvPr/>
          </p:nvSpPr>
          <p:spPr>
            <a:xfrm>
              <a:off x="13035" y="6406"/>
              <a:ext cx="2488" cy="837"/>
            </a:xfrm>
            <a:prstGeom prst="roundRect">
              <a:avLst/>
            </a:prstGeom>
            <a:solidFill>
              <a:srgbClr val="96E9FB"/>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文本框 16"/>
            <p:cNvSpPr txBox="1"/>
            <p:nvPr/>
          </p:nvSpPr>
          <p:spPr>
            <a:xfrm>
              <a:off x="13459" y="6430"/>
              <a:ext cx="1691" cy="822"/>
            </a:xfrm>
            <a:prstGeom prst="rect">
              <a:avLst/>
            </a:prstGeom>
            <a:noFill/>
          </p:spPr>
          <p:txBody>
            <a:bodyPr wrap="none" rtlCol="0">
              <a:spAutoFit/>
            </a:bodyPr>
            <a:p>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 ÷ 6</a:t>
              </a:r>
              <a:endPar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3" name="文本框 16"/>
          <p:cNvSpPr txBox="1"/>
          <p:nvPr/>
        </p:nvSpPr>
        <p:spPr>
          <a:xfrm>
            <a:off x="1475105" y="2941955"/>
            <a:ext cx="1036320" cy="460375"/>
          </a:xfrm>
          <a:prstGeom prst="rect">
            <a:avLst/>
          </a:prstGeom>
          <a:noFill/>
        </p:spPr>
        <p:txBody>
          <a:bodyPr wrap="non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 ÷ 6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16"/>
          <p:cNvSpPr txBox="1"/>
          <p:nvPr/>
        </p:nvSpPr>
        <p:spPr>
          <a:xfrm>
            <a:off x="2428875" y="2941955"/>
            <a:ext cx="1602740" cy="460375"/>
          </a:xfrm>
          <a:prstGeom prst="rect">
            <a:avLst/>
          </a:prstGeom>
          <a:noFill/>
        </p:spPr>
        <p:txBody>
          <a:bodyPr wrap="non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0.667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9" name="组合 8"/>
          <p:cNvGrpSpPr/>
          <p:nvPr/>
        </p:nvGrpSpPr>
        <p:grpSpPr>
          <a:xfrm>
            <a:off x="3982720" y="2885123"/>
            <a:ext cx="1207135" cy="717550"/>
            <a:chOff x="5923" y="5483"/>
            <a:chExt cx="1901" cy="1130"/>
          </a:xfrm>
        </p:grpSpPr>
        <p:grpSp>
          <p:nvGrpSpPr>
            <p:cNvPr id="6" name="Group 6"/>
            <p:cNvGrpSpPr/>
            <p:nvPr/>
          </p:nvGrpSpPr>
          <p:grpSpPr>
            <a:xfrm>
              <a:off x="5923" y="5483"/>
              <a:ext cx="1440" cy="1130"/>
              <a:chOff x="4876" y="2840"/>
              <a:chExt cx="576" cy="452"/>
            </a:xfrm>
          </p:grpSpPr>
          <p:sp>
            <p:nvSpPr>
              <p:cNvPr id="4" name="Text Box 7"/>
              <p:cNvSpPr txBox="1"/>
              <p:nvPr/>
            </p:nvSpPr>
            <p:spPr>
              <a:xfrm>
                <a:off x="4876" y="2840"/>
                <a:ext cx="576" cy="452"/>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 66.7</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 100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7" name="Line 8"/>
              <p:cNvSpPr/>
              <p:nvPr/>
            </p:nvSpPr>
            <p:spPr>
              <a:xfrm>
                <a:off x="4916" y="3030"/>
                <a:ext cx="476" cy="0"/>
              </a:xfrm>
              <a:prstGeom prst="line">
                <a:avLst/>
              </a:prstGeom>
              <a:ln w="25400" cap="flat" cmpd="sng">
                <a:solidFill>
                  <a:schemeClr val="tx1"/>
                </a:solidFill>
                <a:prstDash val="solid"/>
                <a:headEnd type="none" w="med" len="med"/>
                <a:tailEnd type="none" w="med" len="med"/>
              </a:ln>
            </p:spPr>
          </p:sp>
        </p:grpSp>
        <p:sp>
          <p:nvSpPr>
            <p:cNvPr id="10" name="文本框 16"/>
            <p:cNvSpPr txBox="1"/>
            <p:nvPr/>
          </p:nvSpPr>
          <p:spPr>
            <a:xfrm>
              <a:off x="7180" y="5597"/>
              <a:ext cx="644" cy="725"/>
            </a:xfrm>
            <a:prstGeom prst="rect">
              <a:avLst/>
            </a:prstGeom>
            <a:noFill/>
          </p:spPr>
          <p:txBody>
            <a:bodyPr wrap="non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1" name="文本框 10"/>
          <p:cNvSpPr txBox="1"/>
          <p:nvPr/>
        </p:nvSpPr>
        <p:spPr>
          <a:xfrm>
            <a:off x="5125085" y="2966085"/>
            <a:ext cx="106299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66.7%</a:t>
            </a:r>
            <a:endParaRPr lang="en-US" altLang="zh-CN" sz="2400">
              <a:latin typeface="微软雅黑" panose="020B0503020204020204" pitchFamily="34" charset="-122"/>
              <a:ea typeface="微软雅黑" panose="020B0503020204020204" pitchFamily="34" charset="-122"/>
            </a:endParaRPr>
          </a:p>
        </p:txBody>
      </p:sp>
      <p:grpSp>
        <p:nvGrpSpPr>
          <p:cNvPr id="17" name="组合 16"/>
          <p:cNvGrpSpPr/>
          <p:nvPr/>
        </p:nvGrpSpPr>
        <p:grpSpPr>
          <a:xfrm>
            <a:off x="1411605" y="4178935"/>
            <a:ext cx="2637790" cy="1294130"/>
            <a:chOff x="2766" y="6328"/>
            <a:chExt cx="4154" cy="2038"/>
          </a:xfrm>
        </p:grpSpPr>
        <p:grpSp>
          <p:nvGrpSpPr>
            <p:cNvPr id="21" name="组合 20"/>
            <p:cNvGrpSpPr/>
            <p:nvPr/>
          </p:nvGrpSpPr>
          <p:grpSpPr>
            <a:xfrm rot="0">
              <a:off x="2766" y="6406"/>
              <a:ext cx="4155" cy="1960"/>
              <a:chOff x="5488" y="1621"/>
              <a:chExt cx="12197" cy="3351"/>
            </a:xfrm>
          </p:grpSpPr>
          <p:grpSp>
            <p:nvGrpSpPr>
              <p:cNvPr id="23" name="组合 22"/>
              <p:cNvGrpSpPr/>
              <p:nvPr/>
            </p:nvGrpSpPr>
            <p:grpSpPr>
              <a:xfrm>
                <a:off x="5488" y="1621"/>
                <a:ext cx="12197" cy="3351"/>
                <a:chOff x="5488" y="1621"/>
                <a:chExt cx="12197" cy="3351"/>
              </a:xfrm>
            </p:grpSpPr>
            <p:sp>
              <p:nvSpPr>
                <p:cNvPr id="24" name="圆角矩形 23"/>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6" name="圆角矩形 25"/>
              <p:cNvSpPr/>
              <p:nvPr/>
            </p:nvSpPr>
            <p:spPr>
              <a:xfrm>
                <a:off x="5652" y="1808"/>
                <a:ext cx="11881" cy="2979"/>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2" name="文本框 11"/>
            <p:cNvSpPr txBox="1"/>
            <p:nvPr/>
          </p:nvSpPr>
          <p:spPr>
            <a:xfrm>
              <a:off x="3021" y="6328"/>
              <a:ext cx="3648" cy="1888"/>
            </a:xfrm>
            <a:prstGeom prst="rect">
              <a:avLst/>
            </a:prstGeom>
            <a:noFill/>
          </p:spPr>
          <p:txBody>
            <a:bodyPr wrap="none" rtlCol="0" anchor="t">
              <a:spAutoFit/>
            </a:bodyPr>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sym typeface="+mn-ea"/>
                </a:rPr>
                <a:t>除不尽时，通常</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sym typeface="+mn-ea"/>
                </a:rPr>
                <a:t>保留三位小数。</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sp>
        <p:nvSpPr>
          <p:cNvPr id="13" name="下箭头 12"/>
          <p:cNvSpPr/>
          <p:nvPr/>
        </p:nvSpPr>
        <p:spPr>
          <a:xfrm>
            <a:off x="2460625" y="3493135"/>
            <a:ext cx="386080" cy="434340"/>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文本框 16"/>
          <p:cNvSpPr txBox="1"/>
          <p:nvPr/>
        </p:nvSpPr>
        <p:spPr>
          <a:xfrm>
            <a:off x="7135495" y="2997835"/>
            <a:ext cx="1172210" cy="460375"/>
          </a:xfrm>
          <a:prstGeom prst="rect">
            <a:avLst/>
          </a:prstGeom>
          <a:noFill/>
        </p:spPr>
        <p:txBody>
          <a:bodyPr wrap="non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 ÷ 6=</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9" name="Group 6"/>
          <p:cNvGrpSpPr/>
          <p:nvPr/>
        </p:nvGrpSpPr>
        <p:grpSpPr>
          <a:xfrm rot="0">
            <a:off x="8397875" y="2941955"/>
            <a:ext cx="576580" cy="717550"/>
            <a:chOff x="4876" y="2840"/>
            <a:chExt cx="363" cy="452"/>
          </a:xfrm>
        </p:grpSpPr>
        <p:sp>
          <p:nvSpPr>
            <p:cNvPr id="20"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22"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35" name="组合 34"/>
          <p:cNvGrpSpPr/>
          <p:nvPr/>
        </p:nvGrpSpPr>
        <p:grpSpPr>
          <a:xfrm>
            <a:off x="7259320" y="4178935"/>
            <a:ext cx="2637790" cy="1267460"/>
            <a:chOff x="8629" y="6436"/>
            <a:chExt cx="4154" cy="1996"/>
          </a:xfrm>
        </p:grpSpPr>
        <p:grpSp>
          <p:nvGrpSpPr>
            <p:cNvPr id="29" name="组合 28"/>
            <p:cNvGrpSpPr/>
            <p:nvPr/>
          </p:nvGrpSpPr>
          <p:grpSpPr>
            <a:xfrm rot="0">
              <a:off x="8629" y="6472"/>
              <a:ext cx="4155" cy="1960"/>
              <a:chOff x="5488" y="1621"/>
              <a:chExt cx="12197" cy="3351"/>
            </a:xfrm>
          </p:grpSpPr>
          <p:grpSp>
            <p:nvGrpSpPr>
              <p:cNvPr id="30" name="组合 29"/>
              <p:cNvGrpSpPr/>
              <p:nvPr/>
            </p:nvGrpSpPr>
            <p:grpSpPr>
              <a:xfrm>
                <a:off x="5488" y="1621"/>
                <a:ext cx="12197" cy="3351"/>
                <a:chOff x="5488" y="1621"/>
                <a:chExt cx="12197" cy="3351"/>
              </a:xfrm>
            </p:grpSpPr>
            <p:sp>
              <p:nvSpPr>
                <p:cNvPr id="31" name="圆角矩形 30"/>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圆角矩形 31"/>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3" name="圆角矩形 32"/>
              <p:cNvSpPr/>
              <p:nvPr/>
            </p:nvSpPr>
            <p:spPr>
              <a:xfrm>
                <a:off x="5652" y="1808"/>
                <a:ext cx="11881" cy="2979"/>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7" name="文本框 26"/>
            <p:cNvSpPr txBox="1"/>
            <p:nvPr/>
          </p:nvSpPr>
          <p:spPr>
            <a:xfrm>
              <a:off x="8882" y="6436"/>
              <a:ext cx="3648" cy="1888"/>
            </a:xfrm>
            <a:prstGeom prst="rect">
              <a:avLst/>
            </a:prstGeom>
            <a:noFill/>
          </p:spPr>
          <p:txBody>
            <a:bodyPr wrap="none" rtlCol="0" anchor="t">
              <a:spAutoFit/>
            </a:bodyPr>
            <a:p>
              <a:pP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不能改写成分母</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100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的分数。</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38" name="下箭头 37"/>
          <p:cNvSpPr/>
          <p:nvPr/>
        </p:nvSpPr>
        <p:spPr>
          <a:xfrm>
            <a:off x="8388350" y="3702050"/>
            <a:ext cx="386080" cy="434340"/>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文本框 16"/>
          <p:cNvSpPr txBox="1"/>
          <p:nvPr/>
        </p:nvSpPr>
        <p:spPr>
          <a:xfrm>
            <a:off x="8844915" y="2988945"/>
            <a:ext cx="1602740" cy="460375"/>
          </a:xfrm>
          <a:prstGeom prst="rect">
            <a:avLst/>
          </a:prstGeom>
          <a:noFill/>
        </p:spPr>
        <p:txBody>
          <a:bodyPr wrap="non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0.667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2" name="文本框 41"/>
          <p:cNvSpPr txBox="1"/>
          <p:nvPr/>
        </p:nvSpPr>
        <p:spPr>
          <a:xfrm>
            <a:off x="10463530" y="2966085"/>
            <a:ext cx="106299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66.7%</a:t>
            </a:r>
            <a:endParaRPr lang="en-US" altLang="zh-CN" sz="2400">
              <a:latin typeface="微软雅黑" panose="020B0503020204020204" pitchFamily="34" charset="-122"/>
              <a:ea typeface="微软雅黑" panose="020B0503020204020204" pitchFamily="34" charset="-122"/>
            </a:endParaRPr>
          </a:p>
        </p:txBody>
      </p:sp>
      <p:pic>
        <p:nvPicPr>
          <p:cNvPr id="28" name="图片 27" descr="51miz-E1266606-63FC653C"/>
          <p:cNvPicPr>
            <a:picLocks noChangeAspect="1"/>
          </p:cNvPicPr>
          <p:nvPr/>
        </p:nvPicPr>
        <p:blipFill>
          <a:blip r:embed="rId2"/>
          <a:stretch>
            <a:fillRect/>
          </a:stretch>
        </p:blipFill>
        <p:spPr>
          <a:xfrm flipH="1">
            <a:off x="4046220" y="1160780"/>
            <a:ext cx="1791335" cy="13436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up)">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up)">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p:tgtEl>
                                          <p:spTgt spid="17"/>
                                        </p:tgtEl>
                                        <p:attrNameLst>
                                          <p:attrName>ppt_y</p:attrName>
                                        </p:attrNameLst>
                                      </p:cBhvr>
                                      <p:tavLst>
                                        <p:tav tm="0">
                                          <p:val>
                                            <p:strVal val="#ppt_y+#ppt_h*1.125000"/>
                                          </p:val>
                                        </p:tav>
                                        <p:tav tm="100000">
                                          <p:val>
                                            <p:strVal val="#ppt_y"/>
                                          </p:val>
                                        </p:tav>
                                      </p:tavLst>
                                    </p:anim>
                                    <p:animEffect transition="in" filter="wipe(up)">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nodeType="click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p:tgtEl>
                                          <p:spTgt spid="9"/>
                                        </p:tgtEl>
                                        <p:attrNameLst>
                                          <p:attrName>ppt_y</p:attrName>
                                        </p:attrNameLst>
                                      </p:cBhvr>
                                      <p:tavLst>
                                        <p:tav tm="0">
                                          <p:val>
                                            <p:strVal val="#ppt_y+#ppt_h*1.125000"/>
                                          </p:val>
                                        </p:tav>
                                        <p:tav tm="100000">
                                          <p:val>
                                            <p:strVal val="#ppt_y"/>
                                          </p:val>
                                        </p:tav>
                                      </p:tavLst>
                                    </p:anim>
                                    <p:animEffect transition="in" filter="wipe(up)">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p:tgtEl>
                                          <p:spTgt spid="11"/>
                                        </p:tgtEl>
                                        <p:attrNameLst>
                                          <p:attrName>ppt_y</p:attrName>
                                        </p:attrNameLst>
                                      </p:cBhvr>
                                      <p:tavLst>
                                        <p:tav tm="0">
                                          <p:val>
                                            <p:strVal val="#ppt_y+#ppt_h*1.125000"/>
                                          </p:val>
                                        </p:tav>
                                        <p:tav tm="100000">
                                          <p:val>
                                            <p:strVal val="#ppt_y"/>
                                          </p:val>
                                        </p:tav>
                                      </p:tavLst>
                                    </p:anim>
                                    <p:animEffect transition="in" filter="wipe(up)">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500"/>
                                        <p:tgtEl>
                                          <p:spTgt spid="18"/>
                                        </p:tgtEl>
                                        <p:attrNameLst>
                                          <p:attrName>ppt_y</p:attrName>
                                        </p:attrNameLst>
                                      </p:cBhvr>
                                      <p:tavLst>
                                        <p:tav tm="0">
                                          <p:val>
                                            <p:strVal val="#ppt_y+#ppt_h*1.125000"/>
                                          </p:val>
                                        </p:tav>
                                        <p:tav tm="100000">
                                          <p:val>
                                            <p:strVal val="#ppt_y"/>
                                          </p:val>
                                        </p:tav>
                                      </p:tavLst>
                                    </p:anim>
                                    <p:animEffect transition="in" filter="wipe(up)">
                                      <p:cBhvr>
                                        <p:cTn id="43" dur="500"/>
                                        <p:tgtEl>
                                          <p:spTgt spid="18"/>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ntr" presetSubtype="4" fill="hold" nodeType="click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additive="base">
                                        <p:cTn id="48" dur="500"/>
                                        <p:tgtEl>
                                          <p:spTgt spid="19"/>
                                        </p:tgtEl>
                                        <p:attrNameLst>
                                          <p:attrName>ppt_y</p:attrName>
                                        </p:attrNameLst>
                                      </p:cBhvr>
                                      <p:tavLst>
                                        <p:tav tm="0">
                                          <p:val>
                                            <p:strVal val="#ppt_y+#ppt_h*1.125000"/>
                                          </p:val>
                                        </p:tav>
                                        <p:tav tm="100000">
                                          <p:val>
                                            <p:strVal val="#ppt_y"/>
                                          </p:val>
                                        </p:tav>
                                      </p:tavLst>
                                    </p:anim>
                                    <p:animEffect transition="in" filter="wipe(up)">
                                      <p:cBhvr>
                                        <p:cTn id="49" dur="500"/>
                                        <p:tgtEl>
                                          <p:spTgt spid="19"/>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grpId="0" nodeType="click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wipe(up)">
                                      <p:cBhvr>
                                        <p:cTn id="54" dur="500"/>
                                        <p:tgtEl>
                                          <p:spTgt spid="38"/>
                                        </p:tgtEl>
                                      </p:cBhvr>
                                    </p:animEffect>
                                  </p:childTnLst>
                                </p:cTn>
                              </p:par>
                            </p:childTnLst>
                          </p:cTn>
                        </p:par>
                      </p:childTnLst>
                    </p:cTn>
                  </p:par>
                  <p:par>
                    <p:cTn id="55" fill="hold">
                      <p:stCondLst>
                        <p:cond delay="indefinite"/>
                      </p:stCondLst>
                      <p:childTnLst>
                        <p:par>
                          <p:cTn id="56" fill="hold">
                            <p:stCondLst>
                              <p:cond delay="0"/>
                            </p:stCondLst>
                            <p:childTnLst>
                              <p:par>
                                <p:cTn id="57" presetID="12" presetClass="entr" presetSubtype="4" fill="hold" nodeType="clickEffect">
                                  <p:stCondLst>
                                    <p:cond delay="0"/>
                                  </p:stCondLst>
                                  <p:childTnLst>
                                    <p:set>
                                      <p:cBhvr>
                                        <p:cTn id="58" dur="1" fill="hold">
                                          <p:stCondLst>
                                            <p:cond delay="0"/>
                                          </p:stCondLst>
                                        </p:cTn>
                                        <p:tgtEl>
                                          <p:spTgt spid="35"/>
                                        </p:tgtEl>
                                        <p:attrNameLst>
                                          <p:attrName>style.visibility</p:attrName>
                                        </p:attrNameLst>
                                      </p:cBhvr>
                                      <p:to>
                                        <p:strVal val="visible"/>
                                      </p:to>
                                    </p:set>
                                    <p:anim calcmode="lin" valueType="num">
                                      <p:cBhvr additive="base">
                                        <p:cTn id="59" dur="500"/>
                                        <p:tgtEl>
                                          <p:spTgt spid="35"/>
                                        </p:tgtEl>
                                        <p:attrNameLst>
                                          <p:attrName>ppt_y</p:attrName>
                                        </p:attrNameLst>
                                      </p:cBhvr>
                                      <p:tavLst>
                                        <p:tav tm="0">
                                          <p:val>
                                            <p:strVal val="#ppt_y+#ppt_h*1.125000"/>
                                          </p:val>
                                        </p:tav>
                                        <p:tav tm="100000">
                                          <p:val>
                                            <p:strVal val="#ppt_y"/>
                                          </p:val>
                                        </p:tav>
                                      </p:tavLst>
                                    </p:anim>
                                    <p:animEffect transition="in" filter="wipe(up)">
                                      <p:cBhvr>
                                        <p:cTn id="60" dur="500"/>
                                        <p:tgtEl>
                                          <p:spTgt spid="35"/>
                                        </p:tgtEl>
                                      </p:cBhvr>
                                    </p:animEffect>
                                  </p:childTnLst>
                                </p:cTn>
                              </p:par>
                            </p:childTnLst>
                          </p:cTn>
                        </p:par>
                      </p:childTnLst>
                    </p:cTn>
                  </p:par>
                  <p:par>
                    <p:cTn id="61" fill="hold">
                      <p:stCondLst>
                        <p:cond delay="indefinite"/>
                      </p:stCondLst>
                      <p:childTnLst>
                        <p:par>
                          <p:cTn id="62" fill="hold">
                            <p:stCondLst>
                              <p:cond delay="0"/>
                            </p:stCondLst>
                            <p:childTnLst>
                              <p:par>
                                <p:cTn id="63" presetID="12" presetClass="entr" presetSubtype="4" fill="hold" grpId="0" nodeType="clickEffect">
                                  <p:stCondLst>
                                    <p:cond delay="0"/>
                                  </p:stCondLst>
                                  <p:childTnLst>
                                    <p:set>
                                      <p:cBhvr>
                                        <p:cTn id="64" dur="1" fill="hold">
                                          <p:stCondLst>
                                            <p:cond delay="0"/>
                                          </p:stCondLst>
                                        </p:cTn>
                                        <p:tgtEl>
                                          <p:spTgt spid="41"/>
                                        </p:tgtEl>
                                        <p:attrNameLst>
                                          <p:attrName>style.visibility</p:attrName>
                                        </p:attrNameLst>
                                      </p:cBhvr>
                                      <p:to>
                                        <p:strVal val="visible"/>
                                      </p:to>
                                    </p:set>
                                    <p:anim calcmode="lin" valueType="num">
                                      <p:cBhvr additive="base">
                                        <p:cTn id="65" dur="500"/>
                                        <p:tgtEl>
                                          <p:spTgt spid="41"/>
                                        </p:tgtEl>
                                        <p:attrNameLst>
                                          <p:attrName>ppt_y</p:attrName>
                                        </p:attrNameLst>
                                      </p:cBhvr>
                                      <p:tavLst>
                                        <p:tav tm="0">
                                          <p:val>
                                            <p:strVal val="#ppt_y+#ppt_h*1.125000"/>
                                          </p:val>
                                        </p:tav>
                                        <p:tav tm="100000">
                                          <p:val>
                                            <p:strVal val="#ppt_y"/>
                                          </p:val>
                                        </p:tav>
                                      </p:tavLst>
                                    </p:anim>
                                    <p:animEffect transition="in" filter="wipe(up)">
                                      <p:cBhvr>
                                        <p:cTn id="66" dur="500"/>
                                        <p:tgtEl>
                                          <p:spTgt spid="41"/>
                                        </p:tgtEl>
                                      </p:cBhvr>
                                    </p:animEffect>
                                  </p:childTnLst>
                                </p:cTn>
                              </p:par>
                            </p:childTnLst>
                          </p:cTn>
                        </p:par>
                      </p:childTnLst>
                    </p:cTn>
                  </p:par>
                  <p:par>
                    <p:cTn id="67" fill="hold">
                      <p:stCondLst>
                        <p:cond delay="indefinite"/>
                      </p:stCondLst>
                      <p:childTnLst>
                        <p:par>
                          <p:cTn id="68" fill="hold">
                            <p:stCondLst>
                              <p:cond delay="0"/>
                            </p:stCondLst>
                            <p:childTnLst>
                              <p:par>
                                <p:cTn id="69" presetID="12" presetClass="entr" presetSubtype="4" fill="hold" grpId="0" nodeType="clickEffect">
                                  <p:stCondLst>
                                    <p:cond delay="0"/>
                                  </p:stCondLst>
                                  <p:childTnLst>
                                    <p:set>
                                      <p:cBhvr>
                                        <p:cTn id="70" dur="1" fill="hold">
                                          <p:stCondLst>
                                            <p:cond delay="0"/>
                                          </p:stCondLst>
                                        </p:cTn>
                                        <p:tgtEl>
                                          <p:spTgt spid="42"/>
                                        </p:tgtEl>
                                        <p:attrNameLst>
                                          <p:attrName>style.visibility</p:attrName>
                                        </p:attrNameLst>
                                      </p:cBhvr>
                                      <p:to>
                                        <p:strVal val="visible"/>
                                      </p:to>
                                    </p:set>
                                    <p:anim calcmode="lin" valueType="num">
                                      <p:cBhvr additive="base">
                                        <p:cTn id="71" dur="500"/>
                                        <p:tgtEl>
                                          <p:spTgt spid="42"/>
                                        </p:tgtEl>
                                        <p:attrNameLst>
                                          <p:attrName>ppt_y</p:attrName>
                                        </p:attrNameLst>
                                      </p:cBhvr>
                                      <p:tavLst>
                                        <p:tav tm="0">
                                          <p:val>
                                            <p:strVal val="#ppt_y+#ppt_h*1.125000"/>
                                          </p:val>
                                        </p:tav>
                                        <p:tav tm="100000">
                                          <p:val>
                                            <p:strVal val="#ppt_y"/>
                                          </p:val>
                                        </p:tav>
                                      </p:tavLst>
                                    </p:anim>
                                    <p:animEffect transition="in" filter="wipe(up)">
                                      <p:cBhvr>
                                        <p:cTn id="7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11" grpId="0"/>
      <p:bldP spid="18" grpId="0"/>
      <p:bldP spid="41" grpId="0"/>
      <p:bldP spid="42" grpId="0"/>
      <p:bldP spid="13" grpId="0" animBg="1"/>
      <p:bldP spid="3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47" name="组合 46"/>
          <p:cNvGrpSpPr/>
          <p:nvPr/>
        </p:nvGrpSpPr>
        <p:grpSpPr>
          <a:xfrm>
            <a:off x="4288790" y="4304665"/>
            <a:ext cx="3434080" cy="1066800"/>
            <a:chOff x="6754" y="6779"/>
            <a:chExt cx="5408" cy="1680"/>
          </a:xfrm>
        </p:grpSpPr>
        <p:grpSp>
          <p:nvGrpSpPr>
            <p:cNvPr id="36" name="组合 35"/>
            <p:cNvGrpSpPr/>
            <p:nvPr/>
          </p:nvGrpSpPr>
          <p:grpSpPr>
            <a:xfrm rot="0">
              <a:off x="6754" y="6779"/>
              <a:ext cx="5408" cy="1680"/>
              <a:chOff x="1895" y="4083"/>
              <a:chExt cx="7143" cy="2324"/>
            </a:xfrm>
          </p:grpSpPr>
          <p:sp>
            <p:nvSpPr>
              <p:cNvPr id="37" name="圆角矩形 36"/>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圆角矩形 40"/>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46" name="组合 45"/>
            <p:cNvGrpSpPr/>
            <p:nvPr/>
          </p:nvGrpSpPr>
          <p:grpSpPr>
            <a:xfrm>
              <a:off x="7498" y="7150"/>
              <a:ext cx="3973" cy="738"/>
              <a:chOff x="4152" y="4605"/>
              <a:chExt cx="3973" cy="738"/>
            </a:xfrm>
          </p:grpSpPr>
          <p:sp>
            <p:nvSpPr>
              <p:cNvPr id="44" name="文本框 16"/>
              <p:cNvSpPr txBox="1"/>
              <p:nvPr/>
            </p:nvSpPr>
            <p:spPr>
              <a:xfrm>
                <a:off x="4152" y="4618"/>
                <a:ext cx="2168" cy="725"/>
              </a:xfrm>
              <a:prstGeom prst="rect">
                <a:avLst/>
              </a:prstGeom>
              <a:noFill/>
            </p:spPr>
            <p:txBody>
              <a:bodyPr wrap="non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0.667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5" name="文本框 44"/>
              <p:cNvSpPr txBox="1"/>
              <p:nvPr/>
            </p:nvSpPr>
            <p:spPr>
              <a:xfrm>
                <a:off x="6451" y="4605"/>
                <a:ext cx="1674"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66.7%</a:t>
                </a:r>
                <a:endParaRPr lang="en-US" altLang="zh-CN" sz="2400">
                  <a:latin typeface="微软雅黑" panose="020B0503020204020204" pitchFamily="34" charset="-122"/>
                  <a:ea typeface="微软雅黑" panose="020B0503020204020204" pitchFamily="34" charset="-122"/>
                </a:endParaRPr>
              </a:p>
            </p:txBody>
          </p:sp>
        </p:grpSp>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42" name="组合 41"/>
          <p:cNvGrpSpPr/>
          <p:nvPr/>
        </p:nvGrpSpPr>
        <p:grpSpPr>
          <a:xfrm>
            <a:off x="3730625" y="2150110"/>
            <a:ext cx="4535170" cy="1135380"/>
            <a:chOff x="5325" y="3586"/>
            <a:chExt cx="7142" cy="1788"/>
          </a:xfrm>
        </p:grpSpPr>
        <p:grpSp>
          <p:nvGrpSpPr>
            <p:cNvPr id="40" name="组合 39"/>
            <p:cNvGrpSpPr/>
            <p:nvPr/>
          </p:nvGrpSpPr>
          <p:grpSpPr>
            <a:xfrm rot="0">
              <a:off x="5325" y="3586"/>
              <a:ext cx="7143" cy="1788"/>
              <a:chOff x="1895" y="4083"/>
              <a:chExt cx="7143" cy="2324"/>
            </a:xfrm>
          </p:grpSpPr>
          <p:sp>
            <p:nvSpPr>
              <p:cNvPr id="38" name="圆角矩形 37"/>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圆角矩形 38"/>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3" name="组合 2"/>
            <p:cNvGrpSpPr/>
            <p:nvPr/>
          </p:nvGrpSpPr>
          <p:grpSpPr>
            <a:xfrm>
              <a:off x="6590" y="3985"/>
              <a:ext cx="4447" cy="1130"/>
              <a:chOff x="4325" y="4544"/>
              <a:chExt cx="4447" cy="1130"/>
            </a:xfrm>
          </p:grpSpPr>
          <p:sp>
            <p:nvSpPr>
              <p:cNvPr id="5" name="文本框 16"/>
              <p:cNvSpPr txBox="1"/>
              <p:nvPr/>
            </p:nvSpPr>
            <p:spPr>
              <a:xfrm>
                <a:off x="4325" y="4633"/>
                <a:ext cx="1464" cy="725"/>
              </a:xfrm>
              <a:prstGeom prst="rect">
                <a:avLst/>
              </a:prstGeom>
              <a:noFill/>
            </p:spPr>
            <p:txBody>
              <a:bodyPr wrap="non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0.6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9" name="组合 8"/>
              <p:cNvGrpSpPr/>
              <p:nvPr/>
            </p:nvGrpSpPr>
            <p:grpSpPr>
              <a:xfrm>
                <a:off x="5922" y="4544"/>
                <a:ext cx="1726" cy="1130"/>
                <a:chOff x="5923" y="5483"/>
                <a:chExt cx="1726" cy="1130"/>
              </a:xfrm>
            </p:grpSpPr>
            <p:grpSp>
              <p:nvGrpSpPr>
                <p:cNvPr id="6" name="Group 6"/>
                <p:cNvGrpSpPr/>
                <p:nvPr/>
              </p:nvGrpSpPr>
              <p:grpSpPr>
                <a:xfrm>
                  <a:off x="5923" y="5483"/>
                  <a:ext cx="1440" cy="1130"/>
                  <a:chOff x="4876" y="2840"/>
                  <a:chExt cx="576" cy="452"/>
                </a:xfrm>
              </p:grpSpPr>
              <p:sp>
                <p:nvSpPr>
                  <p:cNvPr id="15" name="Text Box 7"/>
                  <p:cNvSpPr txBox="1"/>
                  <p:nvPr/>
                </p:nvSpPr>
                <p:spPr>
                  <a:xfrm>
                    <a:off x="4876" y="2840"/>
                    <a:ext cx="576" cy="452"/>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 60</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100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6" name="Line 8"/>
                  <p:cNvSpPr/>
                  <p:nvPr/>
                </p:nvSpPr>
                <p:spPr>
                  <a:xfrm>
                    <a:off x="4916" y="3030"/>
                    <a:ext cx="363" cy="0"/>
                  </a:xfrm>
                  <a:prstGeom prst="line">
                    <a:avLst/>
                  </a:prstGeom>
                  <a:ln w="25400" cap="flat" cmpd="sng">
                    <a:solidFill>
                      <a:schemeClr val="tx1"/>
                    </a:solidFill>
                    <a:prstDash val="solid"/>
                    <a:headEnd type="none" w="med" len="med"/>
                    <a:tailEnd type="none" w="med" len="med"/>
                  </a:ln>
                </p:spPr>
              </p:sp>
            </p:grpSp>
            <p:sp>
              <p:nvSpPr>
                <p:cNvPr id="8" name="文本框 16"/>
                <p:cNvSpPr txBox="1"/>
                <p:nvPr/>
              </p:nvSpPr>
              <p:spPr>
                <a:xfrm>
                  <a:off x="7005" y="5597"/>
                  <a:ext cx="644" cy="725"/>
                </a:xfrm>
                <a:prstGeom prst="rect">
                  <a:avLst/>
                </a:prstGeom>
                <a:noFill/>
              </p:spPr>
              <p:txBody>
                <a:bodyPr wrap="non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1" name="文本框 10"/>
              <p:cNvSpPr txBox="1"/>
              <p:nvPr/>
            </p:nvSpPr>
            <p:spPr>
              <a:xfrm>
                <a:off x="7496" y="4721"/>
                <a:ext cx="1277"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60%</a:t>
                </a:r>
                <a:endParaRPr lang="en-US" altLang="zh-CN" sz="2400">
                  <a:latin typeface="微软雅黑" panose="020B0503020204020204" pitchFamily="34" charset="-122"/>
                  <a:ea typeface="微软雅黑" panose="020B0503020204020204" pitchFamily="34" charset="-122"/>
                </a:endParaRPr>
              </a:p>
            </p:txBody>
          </p:sp>
        </p:grpSp>
      </p:grpSp>
      <p:grpSp>
        <p:nvGrpSpPr>
          <p:cNvPr id="17" name="组合 16"/>
          <p:cNvGrpSpPr/>
          <p:nvPr/>
        </p:nvGrpSpPr>
        <p:grpSpPr>
          <a:xfrm>
            <a:off x="4581525" y="976630"/>
            <a:ext cx="2791460" cy="692150"/>
            <a:chOff x="7215" y="1538"/>
            <a:chExt cx="4396" cy="1090"/>
          </a:xfrm>
        </p:grpSpPr>
        <p:grpSp>
          <p:nvGrpSpPr>
            <p:cNvPr id="10" name="组合 9"/>
            <p:cNvGrpSpPr/>
            <p:nvPr/>
          </p:nvGrpSpPr>
          <p:grpSpPr>
            <a:xfrm rot="0">
              <a:off x="7215" y="1538"/>
              <a:ext cx="4397" cy="1091"/>
              <a:chOff x="5648" y="4880"/>
              <a:chExt cx="8796" cy="2662"/>
            </a:xfrm>
          </p:grpSpPr>
          <p:grpSp>
            <p:nvGrpSpPr>
              <p:cNvPr id="12" name="组合 11"/>
              <p:cNvGrpSpPr/>
              <p:nvPr/>
            </p:nvGrpSpPr>
            <p:grpSpPr>
              <a:xfrm>
                <a:off x="5648" y="4880"/>
                <a:ext cx="8797" cy="2662"/>
                <a:chOff x="5648" y="4880"/>
                <a:chExt cx="8797" cy="2662"/>
              </a:xfrm>
            </p:grpSpPr>
            <p:sp>
              <p:nvSpPr>
                <p:cNvPr id="13" name="圆角矩形标注 12"/>
                <p:cNvSpPr/>
                <p:nvPr/>
              </p:nvSpPr>
              <p:spPr>
                <a:xfrm>
                  <a:off x="5648" y="4880"/>
                  <a:ext cx="8797" cy="2662"/>
                </a:xfrm>
                <a:prstGeom prst="wedgeRoundRectCallout">
                  <a:avLst>
                    <a:gd name="adj1" fmla="val -51034"/>
                    <a:gd name="adj2" fmla="val 5000"/>
                    <a:gd name="adj3" fmla="val 16667"/>
                  </a:avLst>
                </a:prstGeom>
                <a:solidFill>
                  <a:schemeClr val="bg1"/>
                </a:solidFill>
                <a:ln w="19050">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sp>
              <p:nvSpPr>
                <p:cNvPr id="52" name="圆角矩形标注 51"/>
                <p:cNvSpPr/>
                <p:nvPr/>
              </p:nvSpPr>
              <p:spPr>
                <a:xfrm>
                  <a:off x="5648" y="4880"/>
                  <a:ext cx="8797" cy="2662"/>
                </a:xfrm>
                <a:prstGeom prst="wedgeRoundRectCallout">
                  <a:avLst>
                    <a:gd name="adj1" fmla="val -49999"/>
                    <a:gd name="adj2" fmla="val 9500"/>
                    <a:gd name="adj3" fmla="val 16667"/>
                  </a:avLst>
                </a:prstGeom>
                <a:solidFill>
                  <a:schemeClr val="bg1"/>
                </a:solidFill>
                <a:ln w="1905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grpSp>
          <p:sp>
            <p:nvSpPr>
              <p:cNvPr id="14" name="圆角矩形 13"/>
              <p:cNvSpPr/>
              <p:nvPr/>
            </p:nvSpPr>
            <p:spPr>
              <a:xfrm>
                <a:off x="5797" y="5060"/>
                <a:ext cx="8498" cy="2301"/>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 name="文本框 3"/>
            <p:cNvSpPr txBox="1"/>
            <p:nvPr/>
          </p:nvSpPr>
          <p:spPr>
            <a:xfrm>
              <a:off x="7548" y="1746"/>
              <a:ext cx="3648" cy="725"/>
            </a:xfrm>
            <a:prstGeom prst="rect">
              <a:avLst/>
            </a:prstGeom>
            <a:noFill/>
          </p:spPr>
          <p:txBody>
            <a:bodyPr wrap="none" rtlCol="0">
              <a:spAutoFit/>
            </a:bodyPr>
            <a:p>
              <a:r>
                <a:rPr lang="zh-CN" altLang="en-US" sz="2400"/>
                <a:t>小数化成百分数</a:t>
              </a:r>
              <a:endParaRPr lang="zh-CN" altLang="en-US" sz="2400"/>
            </a:p>
          </p:txBody>
        </p:sp>
      </p:grpSp>
      <p:grpSp>
        <p:nvGrpSpPr>
          <p:cNvPr id="35" name="组合 34"/>
          <p:cNvGrpSpPr/>
          <p:nvPr/>
        </p:nvGrpSpPr>
        <p:grpSpPr>
          <a:xfrm>
            <a:off x="1006475" y="5193665"/>
            <a:ext cx="9879965" cy="788670"/>
            <a:chOff x="1035" y="8279"/>
            <a:chExt cx="15559" cy="1242"/>
          </a:xfrm>
        </p:grpSpPr>
        <p:sp>
          <p:nvSpPr>
            <p:cNvPr id="33" name="圆角矩形 32"/>
            <p:cNvSpPr/>
            <p:nvPr/>
          </p:nvSpPr>
          <p:spPr>
            <a:xfrm>
              <a:off x="1035" y="8279"/>
              <a:ext cx="15558" cy="1243"/>
            </a:xfrm>
            <a:prstGeom prst="roundRect">
              <a:avLst/>
            </a:prstGeom>
            <a:solidFill>
              <a:srgbClr val="00B0F0"/>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文本框 17"/>
            <p:cNvSpPr txBox="1"/>
            <p:nvPr/>
          </p:nvSpPr>
          <p:spPr>
            <a:xfrm>
              <a:off x="1198" y="8279"/>
              <a:ext cx="15396" cy="1016"/>
            </a:xfrm>
            <a:prstGeom prst="rect">
              <a:avLst/>
            </a:prstGeom>
            <a:noFill/>
          </p:spPr>
          <p:txBody>
            <a:bodyPr wrap="none" rtlCol="0" anchor="t">
              <a:spAutoFit/>
            </a:bodyPr>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把小数点向右移动两位，再在后面添上“</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”，位数不够用“</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”补足。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3" name="组合 22"/>
          <p:cNvGrpSpPr/>
          <p:nvPr/>
        </p:nvGrpSpPr>
        <p:grpSpPr>
          <a:xfrm>
            <a:off x="1498600" y="3121025"/>
            <a:ext cx="8999220" cy="788670"/>
            <a:chOff x="1810" y="4157"/>
            <a:chExt cx="14172" cy="1242"/>
          </a:xfrm>
        </p:grpSpPr>
        <p:sp>
          <p:nvSpPr>
            <p:cNvPr id="21" name="圆角矩形 20"/>
            <p:cNvSpPr/>
            <p:nvPr/>
          </p:nvSpPr>
          <p:spPr>
            <a:xfrm>
              <a:off x="1810" y="4157"/>
              <a:ext cx="14172" cy="1243"/>
            </a:xfrm>
            <a:prstGeom prst="roundRect">
              <a:avLst/>
            </a:prstGeom>
            <a:solidFill>
              <a:srgbClr val="F53C50"/>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nvSpPr>
          <p:spPr>
            <a:xfrm>
              <a:off x="1907" y="4416"/>
              <a:ext cx="14075" cy="725"/>
            </a:xfrm>
            <a:prstGeom prst="rect">
              <a:avLst/>
            </a:prstGeom>
            <a:noFill/>
          </p:spPr>
          <p:txBody>
            <a:bodyPr wrap="none" rtlCol="0">
              <a:spAutoFit/>
            </a:bodyPr>
            <a:p>
              <a:pPr algn="l">
                <a:lnSpc>
                  <a:spcPct val="10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把小数化成分母是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100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1000……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的分数形式，再改写成百分数。</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p:tgtEl>
                                          <p:spTgt spid="42"/>
                                        </p:tgtEl>
                                        <p:attrNameLst>
                                          <p:attrName>ppt_y</p:attrName>
                                        </p:attrNameLst>
                                      </p:cBhvr>
                                      <p:tavLst>
                                        <p:tav tm="0">
                                          <p:val>
                                            <p:strVal val="#ppt_y+#ppt_h*1.125000"/>
                                          </p:val>
                                        </p:tav>
                                        <p:tav tm="100000">
                                          <p:val>
                                            <p:strVal val="#ppt_y"/>
                                          </p:val>
                                        </p:tav>
                                      </p:tavLst>
                                    </p:anim>
                                    <p:animEffect transition="in" filter="wipe(up)">
                                      <p:cBhvr>
                                        <p:cTn id="8" dur="500"/>
                                        <p:tgtEl>
                                          <p:spTgt spid="42"/>
                                        </p:tgtEl>
                                      </p:cBhvr>
                                    </p:animEffect>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ppt_w</p:attrName>
                                        </p:attrNameLst>
                                      </p:cBhvr>
                                      <p:tavLst>
                                        <p:tav tm="0">
                                          <p:val>
                                            <p:fltVal val="0"/>
                                          </p:val>
                                        </p:tav>
                                        <p:tav tm="100000">
                                          <p:val>
                                            <p:strVal val="#ppt_w"/>
                                          </p:val>
                                        </p:tav>
                                      </p:tavLst>
                                    </p:anim>
                                    <p:anim calcmode="lin" valueType="num">
                                      <p:cBhvr>
                                        <p:cTn id="14" dur="500" fill="hold"/>
                                        <p:tgtEl>
                                          <p:spTgt spid="23"/>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p:tgtEl>
                                          <p:spTgt spid="47"/>
                                        </p:tgtEl>
                                        <p:attrNameLst>
                                          <p:attrName>ppt_y</p:attrName>
                                        </p:attrNameLst>
                                      </p:cBhvr>
                                      <p:tavLst>
                                        <p:tav tm="0">
                                          <p:val>
                                            <p:strVal val="#ppt_y+#ppt_h*1.125000"/>
                                          </p:val>
                                        </p:tav>
                                        <p:tav tm="100000">
                                          <p:val>
                                            <p:strVal val="#ppt_y"/>
                                          </p:val>
                                        </p:tav>
                                      </p:tavLst>
                                    </p:anim>
                                    <p:animEffect transition="in" filter="wipe(up)">
                                      <p:cBhvr>
                                        <p:cTn id="20" dur="500"/>
                                        <p:tgtEl>
                                          <p:spTgt spid="47"/>
                                        </p:tgtEl>
                                      </p:cBhvr>
                                    </p:animEffect>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nodeType="click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p:cTn id="25" dur="500" fill="hold"/>
                                        <p:tgtEl>
                                          <p:spTgt spid="35"/>
                                        </p:tgtEl>
                                        <p:attrNameLst>
                                          <p:attrName>ppt_w</p:attrName>
                                        </p:attrNameLst>
                                      </p:cBhvr>
                                      <p:tavLst>
                                        <p:tav tm="0">
                                          <p:val>
                                            <p:fltVal val="0"/>
                                          </p:val>
                                        </p:tav>
                                        <p:tav tm="100000">
                                          <p:val>
                                            <p:strVal val="#ppt_w"/>
                                          </p:val>
                                        </p:tav>
                                      </p:tavLst>
                                    </p:anim>
                                    <p:anim calcmode="lin" valueType="num">
                                      <p:cBhvr>
                                        <p:cTn id="26" dur="500" fill="hold"/>
                                        <p:tgtEl>
                                          <p:spTgt spid="3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60" name="组合 59"/>
          <p:cNvGrpSpPr/>
          <p:nvPr/>
        </p:nvGrpSpPr>
        <p:grpSpPr>
          <a:xfrm>
            <a:off x="4015740" y="4304665"/>
            <a:ext cx="3947160" cy="1066800"/>
            <a:chOff x="6324" y="6779"/>
            <a:chExt cx="6216" cy="1680"/>
          </a:xfrm>
        </p:grpSpPr>
        <p:grpSp>
          <p:nvGrpSpPr>
            <p:cNvPr id="36" name="组合 35"/>
            <p:cNvGrpSpPr/>
            <p:nvPr/>
          </p:nvGrpSpPr>
          <p:grpSpPr>
            <a:xfrm rot="0">
              <a:off x="6324" y="6779"/>
              <a:ext cx="6217" cy="1680"/>
              <a:chOff x="1895" y="4083"/>
              <a:chExt cx="7143" cy="2324"/>
            </a:xfrm>
          </p:grpSpPr>
          <p:sp>
            <p:nvSpPr>
              <p:cNvPr id="37" name="圆角矩形 36"/>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圆角矩形 40"/>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58" name="组合 57"/>
            <p:cNvGrpSpPr/>
            <p:nvPr/>
          </p:nvGrpSpPr>
          <p:grpSpPr>
            <a:xfrm>
              <a:off x="7085" y="7039"/>
              <a:ext cx="4927" cy="1130"/>
              <a:chOff x="13225" y="4633"/>
              <a:chExt cx="4927" cy="1130"/>
            </a:xfrm>
          </p:grpSpPr>
          <p:grpSp>
            <p:nvGrpSpPr>
              <p:cNvPr id="53" name="Group 6"/>
              <p:cNvGrpSpPr/>
              <p:nvPr/>
            </p:nvGrpSpPr>
            <p:grpSpPr>
              <a:xfrm rot="0">
                <a:off x="13225" y="4633"/>
                <a:ext cx="908" cy="1130"/>
                <a:chOff x="4876" y="2840"/>
                <a:chExt cx="363" cy="452"/>
              </a:xfrm>
            </p:grpSpPr>
            <p:sp>
              <p:nvSpPr>
                <p:cNvPr id="54"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55"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sp>
            <p:nvSpPr>
              <p:cNvPr id="56" name="文本框 16"/>
              <p:cNvSpPr txBox="1"/>
              <p:nvPr/>
            </p:nvSpPr>
            <p:spPr>
              <a:xfrm>
                <a:off x="13929" y="4707"/>
                <a:ext cx="2524" cy="725"/>
              </a:xfrm>
              <a:prstGeom prst="rect">
                <a:avLst/>
              </a:prstGeom>
              <a:noFill/>
            </p:spPr>
            <p:txBody>
              <a:bodyPr wrap="non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0.667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7" name="文本框 56"/>
              <p:cNvSpPr txBox="1"/>
              <p:nvPr/>
            </p:nvSpPr>
            <p:spPr>
              <a:xfrm>
                <a:off x="16478" y="4671"/>
                <a:ext cx="1674"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66.7%</a:t>
                </a:r>
                <a:endParaRPr lang="en-US" altLang="zh-CN" sz="2400">
                  <a:latin typeface="微软雅黑" panose="020B0503020204020204" pitchFamily="34" charset="-122"/>
                  <a:ea typeface="微软雅黑" panose="020B0503020204020204" pitchFamily="34" charset="-122"/>
                </a:endParaRPr>
              </a:p>
            </p:txBody>
          </p:sp>
        </p:grpSp>
      </p:grpSp>
      <p:grpSp>
        <p:nvGrpSpPr>
          <p:cNvPr id="46" name="组合 45"/>
          <p:cNvGrpSpPr/>
          <p:nvPr/>
        </p:nvGrpSpPr>
        <p:grpSpPr>
          <a:xfrm>
            <a:off x="3730625" y="2150110"/>
            <a:ext cx="4535170" cy="1135380"/>
            <a:chOff x="5875" y="3386"/>
            <a:chExt cx="7142" cy="1788"/>
          </a:xfrm>
        </p:grpSpPr>
        <p:grpSp>
          <p:nvGrpSpPr>
            <p:cNvPr id="40" name="组合 39"/>
            <p:cNvGrpSpPr/>
            <p:nvPr/>
          </p:nvGrpSpPr>
          <p:grpSpPr>
            <a:xfrm rot="0">
              <a:off x="5875" y="3386"/>
              <a:ext cx="7143" cy="1788"/>
              <a:chOff x="1895" y="4083"/>
              <a:chExt cx="7143" cy="2324"/>
            </a:xfrm>
          </p:grpSpPr>
          <p:sp>
            <p:nvSpPr>
              <p:cNvPr id="38" name="圆角矩形 37"/>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圆角矩形 38"/>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45" name="组合 44"/>
            <p:cNvGrpSpPr/>
            <p:nvPr/>
          </p:nvGrpSpPr>
          <p:grpSpPr>
            <a:xfrm>
              <a:off x="7290" y="3715"/>
              <a:ext cx="4174" cy="1130"/>
              <a:chOff x="12085" y="4633"/>
              <a:chExt cx="4174" cy="1130"/>
            </a:xfrm>
          </p:grpSpPr>
          <p:grpSp>
            <p:nvGrpSpPr>
              <p:cNvPr id="22" name="组合 21"/>
              <p:cNvGrpSpPr/>
              <p:nvPr/>
            </p:nvGrpSpPr>
            <p:grpSpPr>
              <a:xfrm>
                <a:off x="13409" y="4633"/>
                <a:ext cx="1726" cy="1130"/>
                <a:chOff x="5923" y="5483"/>
                <a:chExt cx="1726" cy="1130"/>
              </a:xfrm>
            </p:grpSpPr>
            <p:grpSp>
              <p:nvGrpSpPr>
                <p:cNvPr id="7" name="Group 6"/>
                <p:cNvGrpSpPr/>
                <p:nvPr/>
              </p:nvGrpSpPr>
              <p:grpSpPr>
                <a:xfrm>
                  <a:off x="5923" y="5483"/>
                  <a:ext cx="1440" cy="1130"/>
                  <a:chOff x="4876" y="2840"/>
                  <a:chExt cx="576" cy="452"/>
                </a:xfrm>
              </p:grpSpPr>
              <p:sp>
                <p:nvSpPr>
                  <p:cNvPr id="29" name="Text Box 7"/>
                  <p:cNvSpPr txBox="1"/>
                  <p:nvPr/>
                </p:nvSpPr>
                <p:spPr>
                  <a:xfrm>
                    <a:off x="4876" y="2840"/>
                    <a:ext cx="576" cy="452"/>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 60</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100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0" name="Line 8"/>
                  <p:cNvSpPr/>
                  <p:nvPr/>
                </p:nvSpPr>
                <p:spPr>
                  <a:xfrm>
                    <a:off x="4916" y="3030"/>
                    <a:ext cx="363" cy="0"/>
                  </a:xfrm>
                  <a:prstGeom prst="line">
                    <a:avLst/>
                  </a:prstGeom>
                  <a:ln w="25400" cap="flat" cmpd="sng">
                    <a:solidFill>
                      <a:schemeClr val="tx1"/>
                    </a:solidFill>
                    <a:prstDash val="solid"/>
                    <a:headEnd type="none" w="med" len="med"/>
                    <a:tailEnd type="none" w="med" len="med"/>
                  </a:ln>
                </p:spPr>
              </p:sp>
            </p:grpSp>
            <p:sp>
              <p:nvSpPr>
                <p:cNvPr id="20" name="文本框 16"/>
                <p:cNvSpPr txBox="1"/>
                <p:nvPr/>
              </p:nvSpPr>
              <p:spPr>
                <a:xfrm>
                  <a:off x="7005" y="5597"/>
                  <a:ext cx="644" cy="725"/>
                </a:xfrm>
                <a:prstGeom prst="rect">
                  <a:avLst/>
                </a:prstGeom>
                <a:noFill/>
              </p:spPr>
              <p:txBody>
                <a:bodyPr wrap="non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32" name="文本框 31"/>
              <p:cNvSpPr txBox="1"/>
              <p:nvPr/>
            </p:nvSpPr>
            <p:spPr>
              <a:xfrm>
                <a:off x="14983" y="4810"/>
                <a:ext cx="1277"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60%</a:t>
                </a:r>
                <a:endParaRPr lang="en-US" altLang="zh-CN" sz="2400">
                  <a:latin typeface="微软雅黑" panose="020B0503020204020204" pitchFamily="34" charset="-122"/>
                  <a:ea typeface="微软雅黑" panose="020B0503020204020204" pitchFamily="34" charset="-122"/>
                </a:endParaRPr>
              </a:p>
            </p:txBody>
          </p:sp>
          <p:grpSp>
            <p:nvGrpSpPr>
              <p:cNvPr id="26" name="组合 25"/>
              <p:cNvGrpSpPr/>
              <p:nvPr/>
            </p:nvGrpSpPr>
            <p:grpSpPr>
              <a:xfrm>
                <a:off x="12085" y="4633"/>
                <a:ext cx="1188" cy="1130"/>
                <a:chOff x="12085" y="5483"/>
                <a:chExt cx="1188" cy="1130"/>
              </a:xfrm>
            </p:grpSpPr>
            <p:grpSp>
              <p:nvGrpSpPr>
                <p:cNvPr id="27" name="Group 6"/>
                <p:cNvGrpSpPr/>
                <p:nvPr/>
              </p:nvGrpSpPr>
              <p:grpSpPr>
                <a:xfrm>
                  <a:off x="12085" y="5483"/>
                  <a:ext cx="908" cy="1130"/>
                  <a:chOff x="4876" y="2840"/>
                  <a:chExt cx="363" cy="452"/>
                </a:xfrm>
              </p:grpSpPr>
              <p:sp>
                <p:nvSpPr>
                  <p:cNvPr id="28"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34"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sp>
              <p:nvSpPr>
                <p:cNvPr id="44" name="文本框 16"/>
                <p:cNvSpPr txBox="1"/>
                <p:nvPr/>
              </p:nvSpPr>
              <p:spPr>
                <a:xfrm>
                  <a:off x="12629" y="5571"/>
                  <a:ext cx="644" cy="725"/>
                </a:xfrm>
                <a:prstGeom prst="rect">
                  <a:avLst/>
                </a:prstGeom>
                <a:noFill/>
              </p:spPr>
              <p:txBody>
                <a:bodyPr wrap="non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17" name="组合 16"/>
          <p:cNvGrpSpPr/>
          <p:nvPr/>
        </p:nvGrpSpPr>
        <p:grpSpPr>
          <a:xfrm>
            <a:off x="4581525" y="976630"/>
            <a:ext cx="2792095" cy="692785"/>
            <a:chOff x="7215" y="1538"/>
            <a:chExt cx="4397" cy="1091"/>
          </a:xfrm>
        </p:grpSpPr>
        <p:grpSp>
          <p:nvGrpSpPr>
            <p:cNvPr id="10" name="组合 9"/>
            <p:cNvGrpSpPr/>
            <p:nvPr/>
          </p:nvGrpSpPr>
          <p:grpSpPr>
            <a:xfrm rot="0">
              <a:off x="7215" y="1538"/>
              <a:ext cx="4397" cy="1091"/>
              <a:chOff x="5648" y="4880"/>
              <a:chExt cx="8796" cy="2662"/>
            </a:xfrm>
          </p:grpSpPr>
          <p:grpSp>
            <p:nvGrpSpPr>
              <p:cNvPr id="12" name="组合 11"/>
              <p:cNvGrpSpPr/>
              <p:nvPr/>
            </p:nvGrpSpPr>
            <p:grpSpPr>
              <a:xfrm>
                <a:off x="5648" y="4880"/>
                <a:ext cx="8797" cy="2662"/>
                <a:chOff x="5648" y="4880"/>
                <a:chExt cx="8797" cy="2662"/>
              </a:xfrm>
            </p:grpSpPr>
            <p:sp>
              <p:nvSpPr>
                <p:cNvPr id="13" name="圆角矩形标注 12"/>
                <p:cNvSpPr/>
                <p:nvPr/>
              </p:nvSpPr>
              <p:spPr>
                <a:xfrm>
                  <a:off x="5648" y="4880"/>
                  <a:ext cx="8797" cy="2662"/>
                </a:xfrm>
                <a:prstGeom prst="wedgeRoundRectCallout">
                  <a:avLst>
                    <a:gd name="adj1" fmla="val -51034"/>
                    <a:gd name="adj2" fmla="val 5000"/>
                    <a:gd name="adj3" fmla="val 16667"/>
                  </a:avLst>
                </a:prstGeom>
                <a:solidFill>
                  <a:schemeClr val="bg1"/>
                </a:solidFill>
                <a:ln w="19050">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sp>
              <p:nvSpPr>
                <p:cNvPr id="52" name="圆角矩形标注 51"/>
                <p:cNvSpPr/>
                <p:nvPr/>
              </p:nvSpPr>
              <p:spPr>
                <a:xfrm>
                  <a:off x="5648" y="4880"/>
                  <a:ext cx="8797" cy="2662"/>
                </a:xfrm>
                <a:prstGeom prst="wedgeRoundRectCallout">
                  <a:avLst>
                    <a:gd name="adj1" fmla="val -49999"/>
                    <a:gd name="adj2" fmla="val 9500"/>
                    <a:gd name="adj3" fmla="val 16667"/>
                  </a:avLst>
                </a:prstGeom>
                <a:solidFill>
                  <a:schemeClr val="bg1"/>
                </a:solidFill>
                <a:ln w="1905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grpSp>
          <p:sp>
            <p:nvSpPr>
              <p:cNvPr id="14" name="圆角矩形 13"/>
              <p:cNvSpPr/>
              <p:nvPr/>
            </p:nvSpPr>
            <p:spPr>
              <a:xfrm>
                <a:off x="5797" y="5060"/>
                <a:ext cx="8498" cy="2301"/>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 name="文本框 3"/>
            <p:cNvSpPr txBox="1"/>
            <p:nvPr/>
          </p:nvSpPr>
          <p:spPr>
            <a:xfrm>
              <a:off x="7548" y="1746"/>
              <a:ext cx="3648" cy="725"/>
            </a:xfrm>
            <a:prstGeom prst="rect">
              <a:avLst/>
            </a:prstGeom>
            <a:noFill/>
          </p:spPr>
          <p:txBody>
            <a:bodyPr wrap="none" rtlCol="0">
              <a:spAutoFit/>
            </a:bodyPr>
            <a:p>
              <a:r>
                <a:rPr lang="zh-CN" altLang="en-US" sz="2400"/>
                <a:t>分数化成百分数</a:t>
              </a:r>
              <a:endParaRPr lang="zh-CN" altLang="en-US" sz="2400"/>
            </a:p>
          </p:txBody>
        </p:sp>
      </p:grpSp>
      <p:grpSp>
        <p:nvGrpSpPr>
          <p:cNvPr id="35" name="组合 34"/>
          <p:cNvGrpSpPr/>
          <p:nvPr/>
        </p:nvGrpSpPr>
        <p:grpSpPr>
          <a:xfrm>
            <a:off x="3546475" y="5193665"/>
            <a:ext cx="4858385" cy="789305"/>
            <a:chOff x="1035" y="8279"/>
            <a:chExt cx="7651" cy="1243"/>
          </a:xfrm>
        </p:grpSpPr>
        <p:sp>
          <p:nvSpPr>
            <p:cNvPr id="33" name="圆角矩形 32"/>
            <p:cNvSpPr/>
            <p:nvPr/>
          </p:nvSpPr>
          <p:spPr>
            <a:xfrm>
              <a:off x="1035" y="8279"/>
              <a:ext cx="7651" cy="1243"/>
            </a:xfrm>
            <a:prstGeom prst="roundRect">
              <a:avLst/>
            </a:prstGeom>
            <a:solidFill>
              <a:srgbClr val="00B0F0"/>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文本框 17"/>
            <p:cNvSpPr txBox="1"/>
            <p:nvPr/>
          </p:nvSpPr>
          <p:spPr>
            <a:xfrm>
              <a:off x="1198" y="8529"/>
              <a:ext cx="7488" cy="725"/>
            </a:xfrm>
            <a:prstGeom prst="rect">
              <a:avLst/>
            </a:prstGeom>
            <a:noFill/>
          </p:spPr>
          <p:txBody>
            <a:bodyPr wrap="none" rtlCol="0" anchor="t">
              <a:spAutoFit/>
            </a:bodyPr>
            <a:p>
              <a:pPr algn="l">
                <a:lnSpc>
                  <a:spcPct val="100000"/>
                </a:lnSpc>
              </a:pPr>
              <a:r>
                <a:rPr lang="zh-CN" altLang="en-US" sz="2400" dirty="0">
                  <a:solidFill>
                    <a:schemeClr val="tx1"/>
                  </a:solidFill>
                  <a:latin typeface="微软雅黑" panose="020B0503020204020204" pitchFamily="34" charset="-122"/>
                  <a:ea typeface="微软雅黑" panose="020B0503020204020204" pitchFamily="34" charset="-122"/>
                  <a:sym typeface="+mn-ea"/>
                </a:rPr>
                <a:t>把分数化成小数，再化成百分数。</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3" name="组合 22"/>
          <p:cNvGrpSpPr/>
          <p:nvPr/>
        </p:nvGrpSpPr>
        <p:grpSpPr>
          <a:xfrm>
            <a:off x="2324100" y="3121025"/>
            <a:ext cx="7245985" cy="789305"/>
            <a:chOff x="1810" y="4157"/>
            <a:chExt cx="11411" cy="1243"/>
          </a:xfrm>
        </p:grpSpPr>
        <p:sp>
          <p:nvSpPr>
            <p:cNvPr id="21" name="圆角矩形 20"/>
            <p:cNvSpPr/>
            <p:nvPr/>
          </p:nvSpPr>
          <p:spPr>
            <a:xfrm>
              <a:off x="1810" y="4157"/>
              <a:ext cx="11411" cy="1243"/>
            </a:xfrm>
            <a:prstGeom prst="roundRect">
              <a:avLst/>
            </a:prstGeom>
            <a:solidFill>
              <a:srgbClr val="F53C50"/>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nvSpPr>
          <p:spPr>
            <a:xfrm>
              <a:off x="2007" y="4416"/>
              <a:ext cx="11211" cy="725"/>
            </a:xfrm>
            <a:prstGeom prst="rect">
              <a:avLst/>
            </a:prstGeom>
            <a:noFill/>
          </p:spPr>
          <p:txBody>
            <a:bodyPr wrap="none" rtlCol="0">
              <a:spAutoFit/>
            </a:bodyPr>
            <a:p>
              <a:pPr algn="l">
                <a:lnSpc>
                  <a:spcPct val="10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把分数化成分母是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100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的分数，然后再写成百分数。</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p:tgtEl>
                                          <p:spTgt spid="46"/>
                                        </p:tgtEl>
                                        <p:attrNameLst>
                                          <p:attrName>ppt_y</p:attrName>
                                        </p:attrNameLst>
                                      </p:cBhvr>
                                      <p:tavLst>
                                        <p:tav tm="0">
                                          <p:val>
                                            <p:strVal val="#ppt_y+#ppt_h*1.125000"/>
                                          </p:val>
                                        </p:tav>
                                        <p:tav tm="100000">
                                          <p:val>
                                            <p:strVal val="#ppt_y"/>
                                          </p:val>
                                        </p:tav>
                                      </p:tavLst>
                                    </p:anim>
                                    <p:animEffect transition="in" filter="wipe(up)">
                                      <p:cBhvr>
                                        <p:cTn id="8" dur="500"/>
                                        <p:tgtEl>
                                          <p:spTgt spid="46"/>
                                        </p:tgtEl>
                                      </p:cBhvr>
                                    </p:animEffect>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ppt_w</p:attrName>
                                        </p:attrNameLst>
                                      </p:cBhvr>
                                      <p:tavLst>
                                        <p:tav tm="0">
                                          <p:val>
                                            <p:fltVal val="0"/>
                                          </p:val>
                                        </p:tav>
                                        <p:tav tm="100000">
                                          <p:val>
                                            <p:strVal val="#ppt_w"/>
                                          </p:val>
                                        </p:tav>
                                      </p:tavLst>
                                    </p:anim>
                                    <p:anim calcmode="lin" valueType="num">
                                      <p:cBhvr>
                                        <p:cTn id="14" dur="500" fill="hold"/>
                                        <p:tgtEl>
                                          <p:spTgt spid="23"/>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60"/>
                                        </p:tgtEl>
                                        <p:attrNameLst>
                                          <p:attrName>style.visibility</p:attrName>
                                        </p:attrNameLst>
                                      </p:cBhvr>
                                      <p:to>
                                        <p:strVal val="visible"/>
                                      </p:to>
                                    </p:set>
                                    <p:anim calcmode="lin" valueType="num">
                                      <p:cBhvr additive="base">
                                        <p:cTn id="19" dur="500"/>
                                        <p:tgtEl>
                                          <p:spTgt spid="60"/>
                                        </p:tgtEl>
                                        <p:attrNameLst>
                                          <p:attrName>ppt_y</p:attrName>
                                        </p:attrNameLst>
                                      </p:cBhvr>
                                      <p:tavLst>
                                        <p:tav tm="0">
                                          <p:val>
                                            <p:strVal val="#ppt_y+#ppt_h*1.125000"/>
                                          </p:val>
                                        </p:tav>
                                        <p:tav tm="100000">
                                          <p:val>
                                            <p:strVal val="#ppt_y"/>
                                          </p:val>
                                        </p:tav>
                                      </p:tavLst>
                                    </p:anim>
                                    <p:animEffect transition="in" filter="wipe(up)">
                                      <p:cBhvr>
                                        <p:cTn id="20" dur="500"/>
                                        <p:tgtEl>
                                          <p:spTgt spid="60"/>
                                        </p:tgtEl>
                                      </p:cBhvr>
                                    </p:animEffect>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nodeType="click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p:cTn id="25" dur="500" fill="hold"/>
                                        <p:tgtEl>
                                          <p:spTgt spid="35"/>
                                        </p:tgtEl>
                                        <p:attrNameLst>
                                          <p:attrName>ppt_w</p:attrName>
                                        </p:attrNameLst>
                                      </p:cBhvr>
                                      <p:tavLst>
                                        <p:tav tm="0">
                                          <p:val>
                                            <p:fltVal val="0"/>
                                          </p:val>
                                        </p:tav>
                                        <p:tav tm="100000">
                                          <p:val>
                                            <p:strVal val="#ppt_w"/>
                                          </p:val>
                                        </p:tav>
                                      </p:tavLst>
                                    </p:anim>
                                    <p:anim calcmode="lin" valueType="num">
                                      <p:cBhvr>
                                        <p:cTn id="26" dur="500" fill="hold"/>
                                        <p:tgtEl>
                                          <p:spTgt spid="3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3" name="文本框 2"/>
          <p:cNvSpPr txBox="1"/>
          <p:nvPr/>
        </p:nvSpPr>
        <p:spPr>
          <a:xfrm>
            <a:off x="2419985" y="1738630"/>
            <a:ext cx="2926080" cy="460375"/>
          </a:xfrm>
          <a:prstGeom prst="rect">
            <a:avLst/>
          </a:prstGeom>
          <a:noFill/>
        </p:spPr>
        <p:txBody>
          <a:bodyPr wrap="none" rtlCol="0" anchor="t">
            <a:spAutoFit/>
          </a:bodyPr>
          <a:p>
            <a:pPr>
              <a:spcBef>
                <a:spcPct val="0"/>
              </a:spcBef>
              <a:buNone/>
            </a:pPr>
            <a:r>
              <a:rPr lang="zh-CN" altLang="en-US" sz="2400" dirty="0">
                <a:latin typeface="微软雅黑" panose="020B0503020204020204" pitchFamily="34" charset="-122"/>
                <a:ea typeface="微软雅黑" panose="020B0503020204020204" pitchFamily="34" charset="-122"/>
                <a:sym typeface="+mn-ea"/>
              </a:rPr>
              <a:t>小刚投篮的命中率：</a:t>
            </a:r>
            <a:endParaRPr lang="zh-CN" altLang="en-US" sz="2400">
              <a:latin typeface="微软雅黑" panose="020B0503020204020204" pitchFamily="34" charset="-122"/>
              <a:ea typeface="微软雅黑" panose="020B0503020204020204" pitchFamily="34" charset="-122"/>
            </a:endParaRPr>
          </a:p>
        </p:txBody>
      </p:sp>
      <p:sp>
        <p:nvSpPr>
          <p:cNvPr id="4" name="文本框 16"/>
          <p:cNvSpPr txBox="1"/>
          <p:nvPr/>
        </p:nvSpPr>
        <p:spPr>
          <a:xfrm>
            <a:off x="5563870" y="1738630"/>
            <a:ext cx="1262380" cy="460375"/>
          </a:xfrm>
          <a:prstGeom prst="rect">
            <a:avLst/>
          </a:prstGeom>
          <a:noFill/>
        </p:spPr>
        <p:txBody>
          <a:bodyPr wrap="non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 ÷ 5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16"/>
          <p:cNvSpPr txBox="1"/>
          <p:nvPr/>
        </p:nvSpPr>
        <p:spPr>
          <a:xfrm>
            <a:off x="6835140" y="1738630"/>
            <a:ext cx="929640" cy="460375"/>
          </a:xfrm>
          <a:prstGeom prst="rect">
            <a:avLst/>
          </a:prstGeom>
          <a:noFill/>
        </p:spPr>
        <p:txBody>
          <a:bodyPr wrap="non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0.6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文本框 10"/>
          <p:cNvSpPr txBox="1"/>
          <p:nvPr/>
        </p:nvSpPr>
        <p:spPr>
          <a:xfrm>
            <a:off x="7764780" y="1738630"/>
            <a:ext cx="81089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60%</a:t>
            </a:r>
            <a:endParaRPr lang="en-US" altLang="zh-CN" sz="2400">
              <a:latin typeface="微软雅黑" panose="020B0503020204020204" pitchFamily="34" charset="-122"/>
              <a:ea typeface="微软雅黑" panose="020B0503020204020204" pitchFamily="34" charset="-122"/>
            </a:endParaRPr>
          </a:p>
        </p:txBody>
      </p:sp>
      <p:sp>
        <p:nvSpPr>
          <p:cNvPr id="6" name="文本框 5"/>
          <p:cNvSpPr txBox="1"/>
          <p:nvPr/>
        </p:nvSpPr>
        <p:spPr>
          <a:xfrm>
            <a:off x="2419985" y="3241040"/>
            <a:ext cx="2926080" cy="460375"/>
          </a:xfrm>
          <a:prstGeom prst="rect">
            <a:avLst/>
          </a:prstGeom>
          <a:noFill/>
        </p:spPr>
        <p:txBody>
          <a:bodyPr wrap="none" rtlCol="0" anchor="t">
            <a:spAutoFit/>
          </a:bodyPr>
          <a:p>
            <a:pPr>
              <a:spcBef>
                <a:spcPct val="0"/>
              </a:spcBef>
              <a:buNone/>
            </a:pPr>
            <a:r>
              <a:rPr lang="zh-CN" altLang="en-US" sz="2400" dirty="0">
                <a:latin typeface="微软雅黑" panose="020B0503020204020204" pitchFamily="34" charset="-122"/>
                <a:ea typeface="微软雅黑" panose="020B0503020204020204" pitchFamily="34" charset="-122"/>
                <a:sym typeface="+mn-ea"/>
              </a:rPr>
              <a:t>小强投篮的命中率：</a:t>
            </a:r>
            <a:endParaRPr lang="zh-CN" altLang="en-US" sz="2400">
              <a:latin typeface="微软雅黑" panose="020B0503020204020204" pitchFamily="34" charset="-122"/>
              <a:ea typeface="微软雅黑" panose="020B0503020204020204" pitchFamily="34" charset="-122"/>
            </a:endParaRPr>
          </a:p>
        </p:txBody>
      </p:sp>
      <p:sp>
        <p:nvSpPr>
          <p:cNvPr id="9" name="文本框 16"/>
          <p:cNvSpPr txBox="1"/>
          <p:nvPr/>
        </p:nvSpPr>
        <p:spPr>
          <a:xfrm>
            <a:off x="5606415" y="3218815"/>
            <a:ext cx="1036320" cy="460375"/>
          </a:xfrm>
          <a:prstGeom prst="rect">
            <a:avLst/>
          </a:prstGeom>
          <a:noFill/>
        </p:spPr>
        <p:txBody>
          <a:bodyPr wrap="non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 ÷ 6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16"/>
          <p:cNvSpPr txBox="1"/>
          <p:nvPr/>
        </p:nvSpPr>
        <p:spPr>
          <a:xfrm>
            <a:off x="6560185" y="3218815"/>
            <a:ext cx="1602740" cy="460375"/>
          </a:xfrm>
          <a:prstGeom prst="rect">
            <a:avLst/>
          </a:prstGeom>
          <a:noFill/>
        </p:spPr>
        <p:txBody>
          <a:bodyPr wrap="non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0.667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文本框 11"/>
          <p:cNvSpPr txBox="1"/>
          <p:nvPr/>
        </p:nvSpPr>
        <p:spPr>
          <a:xfrm>
            <a:off x="8162925" y="3198495"/>
            <a:ext cx="106299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66.7%</a:t>
            </a:r>
            <a:endParaRPr lang="en-US" altLang="zh-CN" sz="2400">
              <a:latin typeface="微软雅黑" panose="020B0503020204020204" pitchFamily="34" charset="-122"/>
              <a:ea typeface="微软雅黑" panose="020B0503020204020204" pitchFamily="34" charset="-122"/>
            </a:endParaRPr>
          </a:p>
        </p:txBody>
      </p:sp>
      <p:grpSp>
        <p:nvGrpSpPr>
          <p:cNvPr id="19" name="组合 18"/>
          <p:cNvGrpSpPr/>
          <p:nvPr/>
        </p:nvGrpSpPr>
        <p:grpSpPr>
          <a:xfrm>
            <a:off x="4904105" y="4220210"/>
            <a:ext cx="2251710" cy="645160"/>
            <a:chOff x="7723" y="6646"/>
            <a:chExt cx="3546" cy="1016"/>
          </a:xfrm>
        </p:grpSpPr>
        <p:sp>
          <p:nvSpPr>
            <p:cNvPr id="13" name="文本框 12"/>
            <p:cNvSpPr txBox="1"/>
            <p:nvPr/>
          </p:nvSpPr>
          <p:spPr>
            <a:xfrm>
              <a:off x="7723" y="6883"/>
              <a:ext cx="1277"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60%</a:t>
              </a:r>
              <a:endParaRPr lang="en-US" altLang="zh-CN" sz="2400">
                <a:latin typeface="微软雅黑" panose="020B0503020204020204" pitchFamily="34" charset="-122"/>
                <a:ea typeface="微软雅黑" panose="020B0503020204020204" pitchFamily="34" charset="-122"/>
              </a:endParaRPr>
            </a:p>
          </p:txBody>
        </p:sp>
        <p:sp>
          <p:nvSpPr>
            <p:cNvPr id="14" name="文本框 13"/>
            <p:cNvSpPr txBox="1"/>
            <p:nvPr/>
          </p:nvSpPr>
          <p:spPr>
            <a:xfrm>
              <a:off x="9595" y="6883"/>
              <a:ext cx="1674"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66.7%</a:t>
              </a:r>
              <a:endParaRPr lang="en-US" altLang="zh-CN" sz="2400">
                <a:latin typeface="微软雅黑" panose="020B0503020204020204" pitchFamily="34" charset="-122"/>
                <a:ea typeface="微软雅黑" panose="020B0503020204020204" pitchFamily="34" charset="-122"/>
              </a:endParaRPr>
            </a:p>
          </p:txBody>
        </p:sp>
        <p:sp>
          <p:nvSpPr>
            <p:cNvPr id="15" name="文本框 14"/>
            <p:cNvSpPr txBox="1"/>
            <p:nvPr/>
          </p:nvSpPr>
          <p:spPr>
            <a:xfrm>
              <a:off x="8832" y="6646"/>
              <a:ext cx="836" cy="1016"/>
            </a:xfrm>
            <a:prstGeom prst="rect">
              <a:avLst/>
            </a:prstGeom>
            <a:noFill/>
          </p:spPr>
          <p:txBody>
            <a:bodyPr wrap="none" rtlCol="0" anchor="t">
              <a:spAutoFit/>
            </a:bodyPr>
            <a:p>
              <a:r>
                <a:rPr lang="zh-CN" altLang="en-US" sz="3600" b="1">
                  <a:latin typeface="微软雅黑" panose="020B0503020204020204" pitchFamily="34" charset="-122"/>
                  <a:ea typeface="微软雅黑" panose="020B0503020204020204" pitchFamily="34" charset="-122"/>
                </a:rPr>
                <a:t>&lt;</a:t>
              </a:r>
              <a:endParaRPr lang="zh-CN" altLang="en-US" sz="3600" b="1">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8016240" y="4066540"/>
            <a:ext cx="3152140" cy="1211580"/>
            <a:chOff x="12624" y="6404"/>
            <a:chExt cx="4964" cy="1908"/>
          </a:xfrm>
        </p:grpSpPr>
        <p:sp>
          <p:nvSpPr>
            <p:cNvPr id="17" name="文本框 16"/>
            <p:cNvSpPr txBox="1"/>
            <p:nvPr/>
          </p:nvSpPr>
          <p:spPr>
            <a:xfrm>
              <a:off x="12855" y="6447"/>
              <a:ext cx="4688" cy="1598"/>
            </a:xfrm>
            <a:prstGeom prst="rect">
              <a:avLst/>
            </a:prstGeom>
            <a:noFill/>
          </p:spPr>
          <p:txBody>
            <a:bodyPr wrap="none" rtlCol="0" anchor="t">
              <a:spAutoFit/>
            </a:bodyPr>
            <a:p>
              <a:pPr>
                <a:lnSpc>
                  <a:spcPct val="150000"/>
                </a:lnSpc>
              </a:pPr>
              <a:r>
                <a:rPr lang="zh-CN" altLang="en-US" sz="2000">
                  <a:solidFill>
                    <a:schemeClr val="tx1"/>
                  </a:solidFill>
                  <a:latin typeface="微软雅黑" panose="020B0503020204020204" pitchFamily="34" charset="-122"/>
                  <a:ea typeface="微软雅黑" panose="020B0503020204020204" pitchFamily="34" charset="-122"/>
                  <a:sym typeface="+mn-ea"/>
                </a:rPr>
                <a:t>百分率表示两个数的比，</a:t>
              </a:r>
              <a:endParaRPr lang="zh-CN" altLang="en-US" sz="2000">
                <a:solidFill>
                  <a:schemeClr val="tx1"/>
                </a:solidFill>
                <a:latin typeface="微软雅黑" panose="020B0503020204020204" pitchFamily="34" charset="-122"/>
                <a:ea typeface="微软雅黑" panose="020B0503020204020204" pitchFamily="34" charset="-122"/>
                <a:sym typeface="+mn-ea"/>
              </a:endParaRPr>
            </a:p>
            <a:p>
              <a:pPr>
                <a:lnSpc>
                  <a:spcPct val="150000"/>
                </a:lnSpc>
              </a:pPr>
              <a:r>
                <a:rPr lang="zh-CN" altLang="en-US" sz="2000">
                  <a:solidFill>
                    <a:schemeClr val="tx1"/>
                  </a:solidFill>
                  <a:latin typeface="微软雅黑" panose="020B0503020204020204" pitchFamily="34" charset="-122"/>
                  <a:ea typeface="微软雅黑" panose="020B0503020204020204" pitchFamily="34" charset="-122"/>
                  <a:sym typeface="+mn-ea"/>
                </a:rPr>
                <a:t>所以没有单位名称。</a:t>
              </a:r>
              <a:endParaRPr lang="zh-CN" altLang="en-US" sz="2000">
                <a:solidFill>
                  <a:schemeClr val="tx1"/>
                </a:solidFill>
                <a:latin typeface="微软雅黑" panose="020B0503020204020204" pitchFamily="34" charset="-122"/>
                <a:ea typeface="微软雅黑" panose="020B0503020204020204" pitchFamily="34" charset="-122"/>
                <a:sym typeface="+mn-ea"/>
              </a:endParaRPr>
            </a:p>
          </p:txBody>
        </p:sp>
        <p:grpSp>
          <p:nvGrpSpPr>
            <p:cNvPr id="40" name="组合 39"/>
            <p:cNvGrpSpPr/>
            <p:nvPr/>
          </p:nvGrpSpPr>
          <p:grpSpPr>
            <a:xfrm rot="0">
              <a:off x="12624" y="6404"/>
              <a:ext cx="4965" cy="1909"/>
              <a:chOff x="1895" y="4083"/>
              <a:chExt cx="7143" cy="2324"/>
            </a:xfrm>
          </p:grpSpPr>
          <p:sp>
            <p:nvSpPr>
              <p:cNvPr id="38" name="圆角矩形 37"/>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圆角矩形 38"/>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31" name="文本框 30"/>
          <p:cNvSpPr txBox="1"/>
          <p:nvPr/>
        </p:nvSpPr>
        <p:spPr>
          <a:xfrm>
            <a:off x="2419985" y="5236845"/>
            <a:ext cx="6642100" cy="1198880"/>
          </a:xfrm>
          <a:prstGeom prst="rect">
            <a:avLst/>
          </a:prstGeom>
          <a:noFill/>
        </p:spPr>
        <p:txBody>
          <a:bodyPr wrap="square" rtlCol="0" anchor="t">
            <a:spAutoFit/>
          </a:bodyPr>
          <a:p>
            <a:pPr>
              <a:lnSpc>
                <a:spcPct val="150000"/>
              </a:lnSpc>
              <a:spcBef>
                <a:spcPct val="0"/>
              </a:spcBef>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答：</a:t>
            </a:r>
            <a:r>
              <a:rPr 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小刚</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和小强的命中率分别是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60%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66.7%</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spcBef>
                <a:spcPct val="0"/>
              </a:spcBef>
              <a:buNone/>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小强的命中率高。</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6" name="图片 15" descr="51miz-E1219106-A31C309F"/>
          <p:cNvPicPr>
            <a:picLocks noChangeAspect="1"/>
          </p:cNvPicPr>
          <p:nvPr/>
        </p:nvPicPr>
        <p:blipFill>
          <a:blip r:embed="rId2"/>
          <a:stretch>
            <a:fillRect/>
          </a:stretch>
        </p:blipFill>
        <p:spPr>
          <a:xfrm flipH="1">
            <a:off x="1024890" y="1209675"/>
            <a:ext cx="1517650" cy="1517650"/>
          </a:xfrm>
          <a:prstGeom prst="rect">
            <a:avLst/>
          </a:prstGeom>
        </p:spPr>
      </p:pic>
      <p:pic>
        <p:nvPicPr>
          <p:cNvPr id="18" name="图片 17" descr="51miz-E1266606-63FC653C"/>
          <p:cNvPicPr>
            <a:picLocks noChangeAspect="1"/>
          </p:cNvPicPr>
          <p:nvPr/>
        </p:nvPicPr>
        <p:blipFill>
          <a:blip r:embed="rId3"/>
          <a:stretch>
            <a:fillRect/>
          </a:stretch>
        </p:blipFill>
        <p:spPr>
          <a:xfrm flipH="1">
            <a:off x="887730" y="2722880"/>
            <a:ext cx="1791335" cy="13436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up)">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ppt_y</p:attrName>
                                        </p:attrNameLst>
                                      </p:cBhvr>
                                      <p:tavLst>
                                        <p:tav tm="0">
                                          <p:val>
                                            <p:strVal val="#ppt_y+#ppt_h*1.125000"/>
                                          </p:val>
                                        </p:tav>
                                        <p:tav tm="100000">
                                          <p:val>
                                            <p:strVal val="#ppt_y"/>
                                          </p:val>
                                        </p:tav>
                                      </p:tavLst>
                                    </p:anim>
                                    <p:animEffect transition="in" filter="wipe(up)">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p:tgtEl>
                                          <p:spTgt spid="9"/>
                                        </p:tgtEl>
                                        <p:attrNameLst>
                                          <p:attrName>ppt_y</p:attrName>
                                        </p:attrNameLst>
                                      </p:cBhvr>
                                      <p:tavLst>
                                        <p:tav tm="0">
                                          <p:val>
                                            <p:strVal val="#ppt_y+#ppt_h*1.125000"/>
                                          </p:val>
                                        </p:tav>
                                        <p:tav tm="100000">
                                          <p:val>
                                            <p:strVal val="#ppt_y"/>
                                          </p:val>
                                        </p:tav>
                                      </p:tavLst>
                                    </p:anim>
                                    <p:animEffect transition="in" filter="wipe(up)">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p:tgtEl>
                                          <p:spTgt spid="10"/>
                                        </p:tgtEl>
                                        <p:attrNameLst>
                                          <p:attrName>ppt_y</p:attrName>
                                        </p:attrNameLst>
                                      </p:cBhvr>
                                      <p:tavLst>
                                        <p:tav tm="0">
                                          <p:val>
                                            <p:strVal val="#ppt_y+#ppt_h*1.125000"/>
                                          </p:val>
                                        </p:tav>
                                        <p:tav tm="100000">
                                          <p:val>
                                            <p:strVal val="#ppt_y"/>
                                          </p:val>
                                        </p:tav>
                                      </p:tavLst>
                                    </p:anim>
                                    <p:animEffect transition="in" filter="wipe(up)">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p:tgtEl>
                                          <p:spTgt spid="12"/>
                                        </p:tgtEl>
                                        <p:attrNameLst>
                                          <p:attrName>ppt_y</p:attrName>
                                        </p:attrNameLst>
                                      </p:cBhvr>
                                      <p:tavLst>
                                        <p:tav tm="0">
                                          <p:val>
                                            <p:strVal val="#ppt_y+#ppt_h*1.125000"/>
                                          </p:val>
                                        </p:tav>
                                        <p:tav tm="100000">
                                          <p:val>
                                            <p:strVal val="#ppt_y"/>
                                          </p:val>
                                        </p:tav>
                                      </p:tavLst>
                                    </p:anim>
                                    <p:animEffect transition="in" filter="wipe(up)">
                                      <p:cBhvr>
                                        <p:cTn id="38" dur="500"/>
                                        <p:tgtEl>
                                          <p:spTgt spid="12"/>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nodeType="click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p:tgtEl>
                                          <p:spTgt spid="19"/>
                                        </p:tgtEl>
                                        <p:attrNameLst>
                                          <p:attrName>ppt_y</p:attrName>
                                        </p:attrNameLst>
                                      </p:cBhvr>
                                      <p:tavLst>
                                        <p:tav tm="0">
                                          <p:val>
                                            <p:strVal val="#ppt_y+#ppt_h*1.125000"/>
                                          </p:val>
                                        </p:tav>
                                        <p:tav tm="100000">
                                          <p:val>
                                            <p:strVal val="#ppt_y"/>
                                          </p:val>
                                        </p:tav>
                                      </p:tavLst>
                                    </p:anim>
                                    <p:animEffect transition="in" filter="wipe(up)">
                                      <p:cBhvr>
                                        <p:cTn id="44" dur="500"/>
                                        <p:tgtEl>
                                          <p:spTgt spid="19"/>
                                        </p:tgtEl>
                                      </p:cBhvr>
                                    </p:animEffect>
                                  </p:childTnLst>
                                </p:cTn>
                              </p:par>
                            </p:childTnLst>
                          </p:cTn>
                        </p:par>
                      </p:childTnLst>
                    </p:cTn>
                  </p:par>
                  <p:par>
                    <p:cTn id="45" fill="hold">
                      <p:stCondLst>
                        <p:cond delay="indefinite"/>
                      </p:stCondLst>
                      <p:childTnLst>
                        <p:par>
                          <p:cTn id="46" fill="hold">
                            <p:stCondLst>
                              <p:cond delay="0"/>
                            </p:stCondLst>
                            <p:childTnLst>
                              <p:par>
                                <p:cTn id="47" presetID="23" presetClass="entr" presetSubtype="16" fill="hold" nodeType="clickEffect">
                                  <p:stCondLst>
                                    <p:cond delay="0"/>
                                  </p:stCondLst>
                                  <p:childTnLst>
                                    <p:set>
                                      <p:cBhvr>
                                        <p:cTn id="48" dur="1" fill="hold">
                                          <p:stCondLst>
                                            <p:cond delay="0"/>
                                          </p:stCondLst>
                                        </p:cTn>
                                        <p:tgtEl>
                                          <p:spTgt spid="30"/>
                                        </p:tgtEl>
                                        <p:attrNameLst>
                                          <p:attrName>style.visibility</p:attrName>
                                        </p:attrNameLst>
                                      </p:cBhvr>
                                      <p:to>
                                        <p:strVal val="visible"/>
                                      </p:to>
                                    </p:set>
                                    <p:anim calcmode="lin" valueType="num">
                                      <p:cBhvr>
                                        <p:cTn id="49" dur="500" fill="hold"/>
                                        <p:tgtEl>
                                          <p:spTgt spid="30"/>
                                        </p:tgtEl>
                                        <p:attrNameLst>
                                          <p:attrName>ppt_w</p:attrName>
                                        </p:attrNameLst>
                                      </p:cBhvr>
                                      <p:tavLst>
                                        <p:tav tm="0">
                                          <p:val>
                                            <p:fltVal val="0"/>
                                          </p:val>
                                        </p:tav>
                                        <p:tav tm="100000">
                                          <p:val>
                                            <p:strVal val="#ppt_w"/>
                                          </p:val>
                                        </p:tav>
                                      </p:tavLst>
                                    </p:anim>
                                    <p:anim calcmode="lin" valueType="num">
                                      <p:cBhvr>
                                        <p:cTn id="50" dur="500" fill="hold"/>
                                        <p:tgtEl>
                                          <p:spTgt spid="30"/>
                                        </p:tgtEl>
                                        <p:attrNameLst>
                                          <p:attrName>ppt_h</p:attrName>
                                        </p:attrNameLst>
                                      </p:cBhvr>
                                      <p:tavLst>
                                        <p:tav tm="0">
                                          <p:val>
                                            <p:fltVal val="0"/>
                                          </p:val>
                                        </p:tav>
                                        <p:tav tm="100000">
                                          <p:val>
                                            <p:strVal val="#ppt_h"/>
                                          </p:val>
                                        </p:tav>
                                      </p:tavLst>
                                    </p:anim>
                                  </p:childTnLst>
                                </p:cTn>
                              </p:par>
                            </p:childTnLst>
                          </p:cTn>
                        </p:par>
                      </p:childTnLst>
                    </p:cTn>
                  </p:par>
                  <p:par>
                    <p:cTn id="51" fill="hold">
                      <p:stCondLst>
                        <p:cond delay="indefinite"/>
                      </p:stCondLst>
                      <p:childTnLst>
                        <p:par>
                          <p:cTn id="52" fill="hold">
                            <p:stCondLst>
                              <p:cond delay="0"/>
                            </p:stCondLst>
                            <p:childTnLst>
                              <p:par>
                                <p:cTn id="53" presetID="12" presetClass="entr" presetSubtype="4" fill="hold" grpId="0" nodeType="clickEffect">
                                  <p:stCondLst>
                                    <p:cond delay="0"/>
                                  </p:stCondLst>
                                  <p:childTnLst>
                                    <p:set>
                                      <p:cBhvr>
                                        <p:cTn id="54" dur="1" fill="hold">
                                          <p:stCondLst>
                                            <p:cond delay="0"/>
                                          </p:stCondLst>
                                        </p:cTn>
                                        <p:tgtEl>
                                          <p:spTgt spid="31"/>
                                        </p:tgtEl>
                                        <p:attrNameLst>
                                          <p:attrName>style.visibility</p:attrName>
                                        </p:attrNameLst>
                                      </p:cBhvr>
                                      <p:to>
                                        <p:strVal val="visible"/>
                                      </p:to>
                                    </p:set>
                                    <p:anim calcmode="lin" valueType="num">
                                      <p:cBhvr additive="base">
                                        <p:cTn id="55" dur="500"/>
                                        <p:tgtEl>
                                          <p:spTgt spid="31"/>
                                        </p:tgtEl>
                                        <p:attrNameLst>
                                          <p:attrName>ppt_y</p:attrName>
                                        </p:attrNameLst>
                                      </p:cBhvr>
                                      <p:tavLst>
                                        <p:tav tm="0">
                                          <p:val>
                                            <p:strVal val="#ppt_y+#ppt_h*1.125000"/>
                                          </p:val>
                                        </p:tav>
                                        <p:tav tm="100000">
                                          <p:val>
                                            <p:strVal val="#ppt_y"/>
                                          </p:val>
                                        </p:tav>
                                      </p:tavLst>
                                    </p:anim>
                                    <p:animEffect transition="in" filter="wipe(up)">
                                      <p:cBhvr>
                                        <p:cTn id="5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1" grpId="0"/>
      <p:bldP spid="9" grpId="0"/>
      <p:bldP spid="10" grpId="0"/>
      <p:bldP spid="12" grpId="0"/>
      <p:bldP spid="31" grpId="0"/>
    </p:bldLst>
  </p:timing>
</p:sld>
</file>

<file path=ppt/tags/tag1.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2259</Words>
  <Application>WPS 演示</Application>
  <PresentationFormat>宽屏</PresentationFormat>
  <Paragraphs>470</Paragraphs>
  <Slides>22</Slides>
  <Notes>0</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22</vt:i4>
      </vt:variant>
    </vt:vector>
  </HeadingPairs>
  <TitlesOfParts>
    <vt:vector size="39" baseType="lpstr">
      <vt:lpstr>Arial</vt:lpstr>
      <vt:lpstr>宋体</vt:lpstr>
      <vt:lpstr>Wingdings</vt:lpstr>
      <vt:lpstr>微软雅黑</vt:lpstr>
      <vt:lpstr>Wingdings</vt:lpstr>
      <vt:lpstr>Times New Roman</vt:lpstr>
      <vt:lpstr>Arial Unicode MS</vt:lpstr>
      <vt:lpstr>等线</vt:lpstr>
      <vt:lpstr>Calibri</vt:lpstr>
      <vt:lpstr>楷体_GB2312</vt:lpstr>
      <vt:lpstr>新宋体</vt:lpstr>
      <vt:lpstr>Cambria</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196</cp:revision>
  <dcterms:created xsi:type="dcterms:W3CDTF">2019-06-19T02:08:00Z</dcterms:created>
  <dcterms:modified xsi:type="dcterms:W3CDTF">2023-09-28T14:28:40Z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C1645A45F7A0467D83A8E76E9007AE77</vt:lpwstr>
  </property>
</Properties>
</file>