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3" r:id="rId4"/>
  </p:sldMasterIdLst>
  <p:notesMasterIdLst>
    <p:notesMasterId r:id="rId7"/>
  </p:notesMasterIdLst>
  <p:sldIdLst>
    <p:sldId id="309" r:id="rId5"/>
    <p:sldId id="698" r:id="rId6"/>
    <p:sldId id="949" r:id="rId8"/>
    <p:sldId id="950" r:id="rId9"/>
    <p:sldId id="951" r:id="rId10"/>
    <p:sldId id="942" r:id="rId11"/>
    <p:sldId id="943" r:id="rId12"/>
    <p:sldId id="944" r:id="rId13"/>
    <p:sldId id="948" r:id="rId14"/>
    <p:sldId id="959" r:id="rId15"/>
    <p:sldId id="960" r:id="rId16"/>
    <p:sldId id="961" r:id="rId17"/>
    <p:sldId id="962" r:id="rId18"/>
    <p:sldId id="963" r:id="rId19"/>
    <p:sldId id="964" r:id="rId20"/>
    <p:sldId id="965" r:id="rId21"/>
    <p:sldId id="966" r:id="rId22"/>
    <p:sldId id="967" r:id="rId23"/>
    <p:sldId id="968" r:id="rId24"/>
    <p:sldId id="969" r:id="rId25"/>
    <p:sldId id="970" r:id="rId26"/>
    <p:sldId id="971" r:id="rId27"/>
    <p:sldId id="972" r:id="rId28"/>
    <p:sldId id="973" r:id="rId29"/>
    <p:sldId id="974" r:id="rId30"/>
    <p:sldId id="975" r:id="rId31"/>
    <p:sldId id="976" r:id="rId32"/>
    <p:sldId id="268" r:id="rId33"/>
    <p:sldId id="978" r:id="rId34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0" userDrawn="1">
          <p15:clr>
            <a:srgbClr val="A4A3A4"/>
          </p15:clr>
        </p15:guide>
        <p15:guide id="2" pos="317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B"/>
    <a:srgbClr val="BAD3F4"/>
    <a:srgbClr val="FFFFCC"/>
    <a:srgbClr val="BBCF4E"/>
    <a:srgbClr val="00A3E3"/>
    <a:srgbClr val="0BA7E4"/>
    <a:srgbClr val="4C4C4C"/>
    <a:srgbClr val="9C6E32"/>
    <a:srgbClr val="FFFFFF"/>
    <a:srgbClr val="CEB7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2040"/>
        <p:guide pos="31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9" Type="http://schemas.openxmlformats.org/officeDocument/2006/relationships/tags" Target="tags/tag3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练习题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思考题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image" Target="../media/image7.jpeg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4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jpeg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练习二十三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336290" y="1595120"/>
            <a:ext cx="38576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20以内的进位加法</a:t>
            </a:r>
            <a:endParaRPr lang="zh-CN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8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1" descr="飞书20220824-104850-removebg-preview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41425" y="652780"/>
            <a:ext cx="6313805" cy="399161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022350" y="2478405"/>
            <a:ext cx="2133600" cy="1769745"/>
          </a:xfrm>
          <a:prstGeom prst="round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2998470" y="1658620"/>
            <a:ext cx="3798570" cy="2284730"/>
          </a:xfrm>
          <a:custGeom>
            <a:avLst/>
            <a:gdLst>
              <a:gd name="connsiteX0" fmla="*/ 0 w 5982"/>
              <a:gd name="connsiteY0" fmla="*/ 636 h 3598"/>
              <a:gd name="connsiteX1" fmla="*/ 579 w 5982"/>
              <a:gd name="connsiteY1" fmla="*/ 0 h 3598"/>
              <a:gd name="connsiteX2" fmla="*/ 5402 w 5982"/>
              <a:gd name="connsiteY2" fmla="*/ 120 h 3598"/>
              <a:gd name="connsiteX3" fmla="*/ 5982 w 5982"/>
              <a:gd name="connsiteY3" fmla="*/ 700 h 3598"/>
              <a:gd name="connsiteX4" fmla="*/ 5982 w 5982"/>
              <a:gd name="connsiteY4" fmla="*/ 3018 h 3598"/>
              <a:gd name="connsiteX5" fmla="*/ 5402 w 5982"/>
              <a:gd name="connsiteY5" fmla="*/ 3598 h 3598"/>
              <a:gd name="connsiteX6" fmla="*/ 964 w 5982"/>
              <a:gd name="connsiteY6" fmla="*/ 3598 h 3598"/>
              <a:gd name="connsiteX7" fmla="*/ 384 w 5982"/>
              <a:gd name="connsiteY7" fmla="*/ 3018 h 3598"/>
              <a:gd name="connsiteX8" fmla="*/ 112 w 5982"/>
              <a:gd name="connsiteY8" fmla="*/ 804 h 3598"/>
              <a:gd name="connsiteX9" fmla="*/ 0 w 5982"/>
              <a:gd name="connsiteY9" fmla="*/ 636 h 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82" h="3598">
                <a:moveTo>
                  <a:pt x="0" y="636"/>
                </a:moveTo>
                <a:cubicBezTo>
                  <a:pt x="0" y="316"/>
                  <a:pt x="259" y="0"/>
                  <a:pt x="579" y="0"/>
                </a:cubicBezTo>
                <a:lnTo>
                  <a:pt x="5402" y="120"/>
                </a:lnTo>
                <a:cubicBezTo>
                  <a:pt x="5722" y="120"/>
                  <a:pt x="5982" y="380"/>
                  <a:pt x="5982" y="700"/>
                </a:cubicBezTo>
                <a:lnTo>
                  <a:pt x="5982" y="3018"/>
                </a:lnTo>
                <a:cubicBezTo>
                  <a:pt x="5982" y="3338"/>
                  <a:pt x="5722" y="3598"/>
                  <a:pt x="5402" y="3598"/>
                </a:cubicBezTo>
                <a:lnTo>
                  <a:pt x="964" y="3598"/>
                </a:lnTo>
                <a:cubicBezTo>
                  <a:pt x="644" y="3598"/>
                  <a:pt x="384" y="3338"/>
                  <a:pt x="384" y="3018"/>
                </a:cubicBezTo>
                <a:lnTo>
                  <a:pt x="112" y="804"/>
                </a:lnTo>
                <a:lnTo>
                  <a:pt x="0" y="636"/>
                </a:lnTo>
                <a:close/>
              </a:path>
            </a:pathLst>
          </a:cu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09600" y="4248150"/>
            <a:ext cx="2724150" cy="553720"/>
          </a:xfrm>
          <a:prstGeom prst="round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 232"/>
          <p:cNvSpPr/>
          <p:nvPr/>
        </p:nvSpPr>
        <p:spPr>
          <a:xfrm flipH="1">
            <a:off x="4953000" y="4019550"/>
            <a:ext cx="3114675" cy="743585"/>
          </a:xfrm>
          <a:prstGeom prst="wedgeRoundRectCallout">
            <a:avLst>
              <a:gd name="adj1" fmla="val -52737"/>
              <a:gd name="adj2" fmla="val 1059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还能怎样解答？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8184" y="4279265"/>
            <a:ext cx="2103456" cy="545148"/>
            <a:chOff x="1269" y="7098"/>
            <a:chExt cx="3313" cy="859"/>
          </a:xfrm>
        </p:grpSpPr>
        <p:sp>
          <p:nvSpPr>
            <p:cNvPr id="8" name="Text Box 35"/>
            <p:cNvSpPr txBox="1">
              <a:spLocks noChangeArrowheads="1"/>
            </p:cNvSpPr>
            <p:nvPr/>
          </p:nvSpPr>
          <p:spPr bwMode="auto">
            <a:xfrm>
              <a:off x="1269" y="7098"/>
              <a:ext cx="887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8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9" name="Text Box 35"/>
            <p:cNvSpPr txBox="1">
              <a:spLocks noChangeArrowheads="1"/>
            </p:cNvSpPr>
            <p:nvPr/>
          </p:nvSpPr>
          <p:spPr bwMode="auto">
            <a:xfrm>
              <a:off x="1799" y="7098"/>
              <a:ext cx="887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+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0" name="Text Box 35"/>
            <p:cNvSpPr txBox="1">
              <a:spLocks noChangeArrowheads="1"/>
            </p:cNvSpPr>
            <p:nvPr/>
          </p:nvSpPr>
          <p:spPr bwMode="auto">
            <a:xfrm>
              <a:off x="2368" y="7118"/>
              <a:ext cx="887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6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1" name="Text Box 35"/>
            <p:cNvSpPr txBox="1">
              <a:spLocks noChangeArrowheads="1"/>
            </p:cNvSpPr>
            <p:nvPr/>
          </p:nvSpPr>
          <p:spPr bwMode="auto">
            <a:xfrm>
              <a:off x="3605" y="7135"/>
              <a:ext cx="977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14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2" name="Text Box 35"/>
            <p:cNvSpPr txBox="1">
              <a:spLocks noChangeArrowheads="1"/>
            </p:cNvSpPr>
            <p:nvPr/>
          </p:nvSpPr>
          <p:spPr bwMode="auto">
            <a:xfrm>
              <a:off x="2926" y="7135"/>
              <a:ext cx="977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=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3" name=" 232"/>
          <p:cNvSpPr/>
          <p:nvPr/>
        </p:nvSpPr>
        <p:spPr>
          <a:xfrm flipH="1">
            <a:off x="896620" y="1734820"/>
            <a:ext cx="2149475" cy="743585"/>
          </a:xfrm>
          <a:prstGeom prst="wedgeRoundRectCallout">
            <a:avLst>
              <a:gd name="adj1" fmla="val 11565"/>
              <a:gd name="adj2" fmla="val 67591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男生有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 232"/>
          <p:cNvSpPr/>
          <p:nvPr/>
        </p:nvSpPr>
        <p:spPr>
          <a:xfrm flipH="1">
            <a:off x="5562600" y="1214120"/>
            <a:ext cx="2149475" cy="743585"/>
          </a:xfrm>
          <a:prstGeom prst="wedgeRoundRectCallout">
            <a:avLst>
              <a:gd name="adj1" fmla="val 27134"/>
              <a:gd name="adj2" fmla="val 82707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女生有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6620" y="1657985"/>
            <a:ext cx="201930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场外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人。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27370" y="1245235"/>
            <a:ext cx="201930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场内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94690" y="4279900"/>
            <a:ext cx="2039564" cy="544513"/>
            <a:chOff x="1310" y="7099"/>
            <a:chExt cx="3211" cy="858"/>
          </a:xfrm>
        </p:grpSpPr>
        <p:sp>
          <p:nvSpPr>
            <p:cNvPr id="18" name="Text Box 35"/>
            <p:cNvSpPr txBox="1">
              <a:spLocks noChangeArrowheads="1"/>
            </p:cNvSpPr>
            <p:nvPr/>
          </p:nvSpPr>
          <p:spPr bwMode="auto">
            <a:xfrm>
              <a:off x="1310" y="7099"/>
              <a:ext cx="88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5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9" name="Text Box 35"/>
            <p:cNvSpPr txBox="1">
              <a:spLocks noChangeArrowheads="1"/>
            </p:cNvSpPr>
            <p:nvPr/>
          </p:nvSpPr>
          <p:spPr bwMode="auto">
            <a:xfrm>
              <a:off x="1826" y="7099"/>
              <a:ext cx="888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+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0" name="Text Box 35"/>
            <p:cNvSpPr txBox="1">
              <a:spLocks noChangeArrowheads="1"/>
            </p:cNvSpPr>
            <p:nvPr/>
          </p:nvSpPr>
          <p:spPr bwMode="auto">
            <a:xfrm>
              <a:off x="2416" y="7119"/>
              <a:ext cx="88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9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1" name="Text Box 35"/>
            <p:cNvSpPr txBox="1">
              <a:spLocks noChangeArrowheads="1"/>
            </p:cNvSpPr>
            <p:nvPr/>
          </p:nvSpPr>
          <p:spPr bwMode="auto">
            <a:xfrm>
              <a:off x="3544" y="7135"/>
              <a:ext cx="977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14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2" name="Text Box 35"/>
            <p:cNvSpPr txBox="1">
              <a:spLocks noChangeArrowheads="1"/>
            </p:cNvSpPr>
            <p:nvPr/>
          </p:nvSpPr>
          <p:spPr bwMode="auto">
            <a:xfrm>
              <a:off x="2902" y="7135"/>
              <a:ext cx="977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=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23" name=" 232"/>
          <p:cNvSpPr/>
          <p:nvPr/>
        </p:nvSpPr>
        <p:spPr>
          <a:xfrm flipH="1">
            <a:off x="5080000" y="4146550"/>
            <a:ext cx="3114675" cy="743585"/>
          </a:xfrm>
          <a:prstGeom prst="wedgeRoundRectCallout">
            <a:avLst>
              <a:gd name="adj1" fmla="val -52737"/>
              <a:gd name="adj2" fmla="val 1059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一共有多少人？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24" name="图片 23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848600" y="3629660"/>
            <a:ext cx="1183640" cy="137096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594610" y="4319270"/>
            <a:ext cx="7962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zh-CN" alt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人</a:t>
            </a:r>
            <a:r>
              <a:rPr 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lang="en-US" altLang="en-US" sz="24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15" grpId="0"/>
      <p:bldP spid="16" grpId="0"/>
      <p:bldP spid="23" grpId="0" bldLvl="0" animBg="1"/>
      <p:bldP spid="23" grpId="1" bldLvl="0" animBg="1"/>
      <p:bldP spid="25" grpId="0"/>
      <p:bldP spid="2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看谁算得都对。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67180" y="172974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50615" y="172974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757545" y="172974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25435" y="172974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82930" y="1724660"/>
            <a:ext cx="1179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8+5=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62860" y="1724660"/>
            <a:ext cx="1282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4+9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696460" y="1724660"/>
            <a:ext cx="1256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10-4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41185" y="1724660"/>
            <a:ext cx="1179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3+8=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66395" y="2725420"/>
            <a:ext cx="1395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5+7=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666365" y="2725420"/>
            <a:ext cx="1179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6+8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49470" y="2725420"/>
            <a:ext cx="1379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10+5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46570" y="2725420"/>
            <a:ext cx="1369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9-6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567180" y="273050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650615" y="273050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757545" y="273050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15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925435" y="273050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6395" y="3825240"/>
            <a:ext cx="1395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7+4=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66365" y="3825240"/>
            <a:ext cx="1179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9+3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49470" y="3825240"/>
            <a:ext cx="1379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13+2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46570" y="3825240"/>
            <a:ext cx="1369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2+8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67180" y="383032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50615" y="383032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57545" y="383032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15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25435" y="383032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31" grpId="0"/>
      <p:bldP spid="34" grpId="0"/>
      <p:bldP spid="72" grpId="0"/>
      <p:bldP spid="73" grpId="0"/>
      <p:bldP spid="74" grpId="0"/>
      <p:bldP spid="75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2532" name="Picture 2" descr="C:\Users\Administrator\Desktop\飞书20220824-142127.jpg飞书20220824-14212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139825" y="1362075"/>
            <a:ext cx="7169150" cy="217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TextBox 1"/>
          <p:cNvSpPr txBox="1"/>
          <p:nvPr/>
        </p:nvSpPr>
        <p:spPr>
          <a:xfrm>
            <a:off x="1219200" y="3790950"/>
            <a:ext cx="41973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一共有多少个灯笼？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2534" name="组合 2"/>
          <p:cNvGrpSpPr/>
          <p:nvPr/>
        </p:nvGrpSpPr>
        <p:grpSpPr>
          <a:xfrm>
            <a:off x="4724400" y="3781425"/>
            <a:ext cx="3632200" cy="521970"/>
            <a:chOff x="1981268" y="4020665"/>
            <a:chExt cx="4813849" cy="693798"/>
          </a:xfrm>
        </p:grpSpPr>
        <p:sp>
          <p:nvSpPr>
            <p:cNvPr id="22541" name="Text Box 15"/>
            <p:cNvSpPr txBox="1"/>
            <p:nvPr/>
          </p:nvSpPr>
          <p:spPr>
            <a:xfrm>
              <a:off x="4108029" y="4020665"/>
              <a:ext cx="2687088" cy="693798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=   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（个）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2542" name="矩形 1"/>
            <p:cNvSpPr/>
            <p:nvPr/>
          </p:nvSpPr>
          <p:spPr>
            <a:xfrm>
              <a:off x="1981268" y="4089203"/>
              <a:ext cx="622327" cy="612628"/>
            </a:xfrm>
            <a:prstGeom prst="rect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543" name="矩形 1"/>
            <p:cNvSpPr/>
            <p:nvPr/>
          </p:nvSpPr>
          <p:spPr>
            <a:xfrm>
              <a:off x="3429030" y="4089203"/>
              <a:ext cx="622327" cy="612628"/>
            </a:xfrm>
            <a:prstGeom prst="rect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544" name="矩形 1"/>
            <p:cNvSpPr/>
            <p:nvPr/>
          </p:nvSpPr>
          <p:spPr>
            <a:xfrm>
              <a:off x="4648198" y="4077588"/>
              <a:ext cx="622327" cy="612628"/>
            </a:xfrm>
            <a:prstGeom prst="rect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545" name="椭圆 1"/>
            <p:cNvSpPr/>
            <p:nvPr/>
          </p:nvSpPr>
          <p:spPr>
            <a:xfrm>
              <a:off x="2709692" y="4106016"/>
              <a:ext cx="609584" cy="595815"/>
            </a:xfrm>
            <a:prstGeom prst="ellipse">
              <a:avLst/>
            </a:prstGeom>
            <a:solidFill>
              <a:srgbClr val="FFFFCC"/>
            </a:solidFill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" name="矩形: 圆角 12"/>
          <p:cNvSpPr/>
          <p:nvPr/>
        </p:nvSpPr>
        <p:spPr>
          <a:xfrm>
            <a:off x="1174750" y="1412875"/>
            <a:ext cx="7182485" cy="904875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 Box 35"/>
          <p:cNvSpPr txBox="1">
            <a:spLocks noChangeArrowheads="1"/>
          </p:cNvSpPr>
          <p:nvPr/>
        </p:nvSpPr>
        <p:spPr bwMode="auto">
          <a:xfrm>
            <a:off x="4665663" y="3806825"/>
            <a:ext cx="5635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7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1162050" y="2416175"/>
            <a:ext cx="7195185" cy="904875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 Box 35"/>
          <p:cNvSpPr txBox="1">
            <a:spLocks noChangeArrowheads="1"/>
          </p:cNvSpPr>
          <p:nvPr/>
        </p:nvSpPr>
        <p:spPr bwMode="auto">
          <a:xfrm>
            <a:off x="5218113" y="3790950"/>
            <a:ext cx="5635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+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7" name="Text Box 35"/>
          <p:cNvSpPr txBox="1">
            <a:spLocks noChangeArrowheads="1"/>
          </p:cNvSpPr>
          <p:nvPr/>
        </p:nvSpPr>
        <p:spPr bwMode="auto">
          <a:xfrm>
            <a:off x="5765800" y="3806825"/>
            <a:ext cx="5635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7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8" name="Text Box 35"/>
          <p:cNvSpPr txBox="1">
            <a:spLocks noChangeArrowheads="1"/>
          </p:cNvSpPr>
          <p:nvPr/>
        </p:nvSpPr>
        <p:spPr bwMode="auto">
          <a:xfrm>
            <a:off x="6616065" y="3790950"/>
            <a:ext cx="67691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14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" name="Text Box 35"/>
          <p:cNvSpPr txBox="1">
            <a:spLocks noChangeArrowheads="1"/>
          </p:cNvSpPr>
          <p:nvPr/>
        </p:nvSpPr>
        <p:spPr bwMode="auto">
          <a:xfrm>
            <a:off x="4724400" y="4476750"/>
            <a:ext cx="272542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（方法不唯一）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  <p:bldP spid="15" grpId="0" bldLvl="0" animBg="1"/>
      <p:bldP spid="16" grpId="0"/>
      <p:bldP spid="17" grpId="0"/>
      <p:bldP spid="18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792162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   里填上“&gt;”“&lt;”或“=”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4614" name="TextBox 1"/>
          <p:cNvSpPr txBox="1"/>
          <p:nvPr/>
        </p:nvSpPr>
        <p:spPr>
          <a:xfrm>
            <a:off x="1219200" y="2113280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8   13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615" name="椭圆 6"/>
          <p:cNvSpPr/>
          <p:nvPr/>
        </p:nvSpPr>
        <p:spPr>
          <a:xfrm>
            <a:off x="2133600" y="2162175"/>
            <a:ext cx="425450" cy="425450"/>
          </a:xfrm>
          <a:prstGeom prst="ellipse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612" name="TextBox 1"/>
          <p:cNvSpPr txBox="1"/>
          <p:nvPr/>
        </p:nvSpPr>
        <p:spPr>
          <a:xfrm>
            <a:off x="3733800" y="2113280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9   14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613" name="椭圆 10"/>
          <p:cNvSpPr/>
          <p:nvPr/>
        </p:nvSpPr>
        <p:spPr>
          <a:xfrm>
            <a:off x="4648200" y="2162175"/>
            <a:ext cx="425450" cy="425450"/>
          </a:xfrm>
          <a:prstGeom prst="ellipse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610" name="TextBox 1"/>
          <p:cNvSpPr txBox="1"/>
          <p:nvPr/>
        </p:nvSpPr>
        <p:spPr>
          <a:xfrm>
            <a:off x="6248400" y="2064385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6   12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611" name="椭圆 13"/>
          <p:cNvSpPr/>
          <p:nvPr/>
        </p:nvSpPr>
        <p:spPr>
          <a:xfrm>
            <a:off x="7162800" y="2113280"/>
            <a:ext cx="425450" cy="425450"/>
          </a:xfrm>
          <a:prstGeom prst="ellipse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608" name="TextBox 1"/>
          <p:cNvSpPr txBox="1"/>
          <p:nvPr/>
        </p:nvSpPr>
        <p:spPr>
          <a:xfrm>
            <a:off x="1217930" y="3077210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7   11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609" name="椭圆 16"/>
          <p:cNvSpPr/>
          <p:nvPr/>
        </p:nvSpPr>
        <p:spPr>
          <a:xfrm>
            <a:off x="2132330" y="3126105"/>
            <a:ext cx="425450" cy="424180"/>
          </a:xfrm>
          <a:prstGeom prst="ellipse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606" name="TextBox 1"/>
          <p:cNvSpPr txBox="1"/>
          <p:nvPr/>
        </p:nvSpPr>
        <p:spPr>
          <a:xfrm>
            <a:off x="3730625" y="3077210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5   12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607" name="椭圆 19"/>
          <p:cNvSpPr/>
          <p:nvPr/>
        </p:nvSpPr>
        <p:spPr>
          <a:xfrm>
            <a:off x="4645025" y="3126105"/>
            <a:ext cx="425450" cy="424180"/>
          </a:xfrm>
          <a:prstGeom prst="ellipse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604" name="TextBox 1"/>
          <p:cNvSpPr txBox="1"/>
          <p:nvPr/>
        </p:nvSpPr>
        <p:spPr>
          <a:xfrm>
            <a:off x="6245225" y="3027680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8   11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605" name="椭圆 22"/>
          <p:cNvSpPr/>
          <p:nvPr/>
        </p:nvSpPr>
        <p:spPr>
          <a:xfrm>
            <a:off x="7159625" y="3076575"/>
            <a:ext cx="425450" cy="425450"/>
          </a:xfrm>
          <a:prstGeom prst="ellipse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270000" y="2587943"/>
            <a:ext cx="80010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5" name="文本框 24"/>
          <p:cNvSpPr txBox="1"/>
          <p:nvPr/>
        </p:nvSpPr>
        <p:spPr>
          <a:xfrm>
            <a:off x="1416050" y="2503805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33600" y="2113280"/>
            <a:ext cx="3905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&lt;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806825" y="2600643"/>
            <a:ext cx="80010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8" name="文本框 27"/>
          <p:cNvSpPr txBox="1"/>
          <p:nvPr/>
        </p:nvSpPr>
        <p:spPr>
          <a:xfrm>
            <a:off x="3951288" y="2518093"/>
            <a:ext cx="54451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62488" y="2105343"/>
            <a:ext cx="388937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&lt;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294438" y="2546668"/>
            <a:ext cx="798512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31" name="文本框 30"/>
          <p:cNvSpPr txBox="1"/>
          <p:nvPr/>
        </p:nvSpPr>
        <p:spPr>
          <a:xfrm>
            <a:off x="6438900" y="2464118"/>
            <a:ext cx="54451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212013" y="2057718"/>
            <a:ext cx="3905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&gt;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268413" y="3576955"/>
            <a:ext cx="798512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34" name="文本框 33"/>
          <p:cNvSpPr txBox="1"/>
          <p:nvPr/>
        </p:nvSpPr>
        <p:spPr>
          <a:xfrm>
            <a:off x="1412875" y="3494405"/>
            <a:ext cx="544513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176463" y="3068955"/>
            <a:ext cx="3889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&gt;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829050" y="3553143"/>
            <a:ext cx="80010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37" name="文本框 36"/>
          <p:cNvSpPr txBox="1"/>
          <p:nvPr/>
        </p:nvSpPr>
        <p:spPr>
          <a:xfrm>
            <a:off x="3975100" y="3470593"/>
            <a:ext cx="52387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662488" y="3059430"/>
            <a:ext cx="38893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&lt;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6315075" y="3502343"/>
            <a:ext cx="80010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40" name="文本框 39"/>
          <p:cNvSpPr txBox="1"/>
          <p:nvPr/>
        </p:nvSpPr>
        <p:spPr>
          <a:xfrm>
            <a:off x="6461125" y="3418205"/>
            <a:ext cx="5238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207250" y="3021330"/>
            <a:ext cx="3889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257570" y="876169"/>
            <a:ext cx="425191" cy="425712"/>
          </a:xfrm>
          <a:prstGeom prst="ellipse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/>
      <p:bldP spid="29" grpId="0"/>
      <p:bldP spid="31" grpId="0"/>
      <p:bldP spid="32" grpId="0"/>
      <p:bldP spid="34" grpId="0"/>
      <p:bldP spid="35" grpId="0"/>
      <p:bldP spid="37" grpId="0"/>
      <p:bldP spid="38" grpId="0"/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Text Box 20"/>
          <p:cNvSpPr txBox="1"/>
          <p:nvPr/>
        </p:nvSpPr>
        <p:spPr>
          <a:xfrm>
            <a:off x="5457825" y="2782570"/>
            <a:ext cx="3665538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一共有多少个同学？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09888" y="4325620"/>
            <a:ext cx="2943225" cy="644525"/>
            <a:chOff x="1693" y="3181"/>
            <a:chExt cx="1854" cy="406"/>
          </a:xfrm>
        </p:grpSpPr>
        <p:sp>
          <p:nvSpPr>
            <p:cNvPr id="6" name="Text Box 35"/>
            <p:cNvSpPr txBox="1"/>
            <p:nvPr/>
          </p:nvSpPr>
          <p:spPr>
            <a:xfrm>
              <a:off x="1693" y="3181"/>
              <a:ext cx="35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7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Text Box 36"/>
            <p:cNvSpPr txBox="1"/>
            <p:nvPr/>
          </p:nvSpPr>
          <p:spPr>
            <a:xfrm>
              <a:off x="2126" y="3181"/>
              <a:ext cx="314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＋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Text Box 37"/>
            <p:cNvSpPr txBox="1"/>
            <p:nvPr/>
          </p:nvSpPr>
          <p:spPr>
            <a:xfrm>
              <a:off x="2532" y="3181"/>
              <a:ext cx="337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6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" name="Text Box 38"/>
            <p:cNvSpPr txBox="1"/>
            <p:nvPr/>
          </p:nvSpPr>
          <p:spPr>
            <a:xfrm>
              <a:off x="3128" y="3181"/>
              <a:ext cx="419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13</a:t>
              </a:r>
              <a:endPara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" name="组合 8226"/>
          <p:cNvGrpSpPr/>
          <p:nvPr/>
        </p:nvGrpSpPr>
        <p:grpSpPr>
          <a:xfrm>
            <a:off x="2922588" y="4293870"/>
            <a:ext cx="4122737" cy="641350"/>
            <a:chOff x="1519" y="3009"/>
            <a:chExt cx="2597" cy="404"/>
          </a:xfrm>
        </p:grpSpPr>
        <p:sp>
          <p:nvSpPr>
            <p:cNvPr id="11" name="Rectangle 21"/>
            <p:cNvSpPr/>
            <p:nvPr/>
          </p:nvSpPr>
          <p:spPr>
            <a:xfrm>
              <a:off x="1519" y="3067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Oval 24"/>
            <p:cNvSpPr/>
            <p:nvPr/>
          </p:nvSpPr>
          <p:spPr>
            <a:xfrm>
              <a:off x="1941" y="3062"/>
              <a:ext cx="317" cy="317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Text Box 25"/>
            <p:cNvSpPr txBox="1"/>
            <p:nvPr/>
          </p:nvSpPr>
          <p:spPr>
            <a:xfrm>
              <a:off x="2645" y="3009"/>
              <a:ext cx="39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36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4" name="Text Box 26"/>
            <p:cNvSpPr txBox="1"/>
            <p:nvPr/>
          </p:nvSpPr>
          <p:spPr>
            <a:xfrm>
              <a:off x="3254" y="3058"/>
              <a:ext cx="8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dirty="0">
                  <a:latin typeface="楷体" panose="02010609060101010101" charset="-122"/>
                  <a:ea typeface="楷体" panose="02010609060101010101" charset="-122"/>
                </a:rPr>
                <a:t>（个）</a:t>
              </a:r>
              <a:endParaRPr lang="zh-CN" altLang="en-US" sz="28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Rectangle 21"/>
            <p:cNvSpPr/>
            <p:nvPr/>
          </p:nvSpPr>
          <p:spPr>
            <a:xfrm>
              <a:off x="2355" y="3067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Rectangle 21"/>
            <p:cNvSpPr/>
            <p:nvPr/>
          </p:nvSpPr>
          <p:spPr>
            <a:xfrm>
              <a:off x="3002" y="3067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61390" y="913130"/>
            <a:ext cx="4169410" cy="2828290"/>
          </a:xfrm>
          <a:prstGeom prst="rect">
            <a:avLst/>
          </a:prstGeom>
        </p:spPr>
      </p:pic>
      <p:sp>
        <p:nvSpPr>
          <p:cNvPr id="19" name="圆角矩形标注 18"/>
          <p:cNvSpPr/>
          <p:nvPr/>
        </p:nvSpPr>
        <p:spPr>
          <a:xfrm>
            <a:off x="4926330" y="1616075"/>
            <a:ext cx="3373755" cy="582930"/>
          </a:xfrm>
          <a:prstGeom prst="wedgeRoundRectCallout">
            <a:avLst>
              <a:gd name="adj1" fmla="val -51218"/>
              <a:gd name="adj2" fmla="val 8169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874895" y="1677035"/>
            <a:ext cx="347726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zh-CN" sz="28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已经进去了</a:t>
            </a:r>
            <a:r>
              <a:rPr lang="en-US" altLang="zh-CN" sz="28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 b="1" noProof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个同学。</a:t>
            </a:r>
            <a:endParaRPr lang="zh-CN" altLang="en-US" sz="2800" b="1" noProof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5" name="TextBox 1"/>
          <p:cNvSpPr txBox="1"/>
          <p:nvPr/>
        </p:nvSpPr>
        <p:spPr>
          <a:xfrm>
            <a:off x="2256314" y="3329940"/>
            <a:ext cx="50657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一共剪了多少个窗花？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625073" y="4255103"/>
            <a:ext cx="2384662" cy="396000"/>
            <a:chOff x="1049822" y="2996904"/>
            <a:chExt cx="2384935" cy="395999"/>
          </a:xfrm>
        </p:grpSpPr>
        <p:sp>
          <p:nvSpPr>
            <p:cNvPr id="19464" name="矩形 1"/>
            <p:cNvSpPr/>
            <p:nvPr/>
          </p:nvSpPr>
          <p:spPr>
            <a:xfrm>
              <a:off x="1049822" y="2996904"/>
              <a:ext cx="396000" cy="395999"/>
            </a:xfrm>
            <a:prstGeom prst="rect">
              <a:avLst/>
            </a:prstGeom>
            <a:solidFill>
              <a:srgbClr val="FFF0BF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eaLnBrk="0" hangingPunct="0"/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465" name="矩形 1"/>
            <p:cNvSpPr/>
            <p:nvPr/>
          </p:nvSpPr>
          <p:spPr>
            <a:xfrm>
              <a:off x="2014420" y="2996904"/>
              <a:ext cx="396000" cy="395999"/>
            </a:xfrm>
            <a:prstGeom prst="rect">
              <a:avLst/>
            </a:prstGeom>
            <a:solidFill>
              <a:srgbClr val="FFF0BF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eaLnBrk="0" hangingPunct="0"/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539892" y="3011447"/>
              <a:ext cx="360040" cy="366914"/>
            </a:xfrm>
            <a:prstGeom prst="ellipse">
              <a:avLst/>
            </a:prstGeom>
            <a:solidFill>
              <a:srgbClr val="FFF0B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467" name="矩形 1"/>
            <p:cNvSpPr/>
            <p:nvPr/>
          </p:nvSpPr>
          <p:spPr>
            <a:xfrm>
              <a:off x="3038757" y="2996904"/>
              <a:ext cx="396000" cy="395999"/>
            </a:xfrm>
            <a:prstGeom prst="rect">
              <a:avLst/>
            </a:prstGeom>
            <a:solidFill>
              <a:srgbClr val="FFF0BF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eaLnBrk="0" hangingPunct="0"/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" name="Text Box 20"/>
          <p:cNvSpPr txBox="1"/>
          <p:nvPr/>
        </p:nvSpPr>
        <p:spPr>
          <a:xfrm>
            <a:off x="3605530" y="4157345"/>
            <a:ext cx="4152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Text Box 20"/>
          <p:cNvSpPr txBox="1"/>
          <p:nvPr/>
        </p:nvSpPr>
        <p:spPr>
          <a:xfrm>
            <a:off x="4003675" y="4166235"/>
            <a:ext cx="576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+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Text Box 20"/>
          <p:cNvSpPr txBox="1"/>
          <p:nvPr/>
        </p:nvSpPr>
        <p:spPr>
          <a:xfrm>
            <a:off x="4499610" y="4152900"/>
            <a:ext cx="577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Text Box 20"/>
          <p:cNvSpPr txBox="1"/>
          <p:nvPr/>
        </p:nvSpPr>
        <p:spPr>
          <a:xfrm>
            <a:off x="5482590" y="4161155"/>
            <a:ext cx="622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16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Text Box 20"/>
          <p:cNvSpPr txBox="1"/>
          <p:nvPr/>
        </p:nvSpPr>
        <p:spPr>
          <a:xfrm>
            <a:off x="5005705" y="4179570"/>
            <a:ext cx="577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=</a:t>
            </a:r>
            <a:endParaRPr lang="en-US" altLang="zh-CN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Text Box 26"/>
          <p:cNvSpPr txBox="1"/>
          <p:nvPr/>
        </p:nvSpPr>
        <p:spPr>
          <a:xfrm>
            <a:off x="5689600" y="4226878"/>
            <a:ext cx="1368425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（个）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0268" descr="C:\Users\Administrator\Desktop\飞书20220824-113109-removebg-preview.png飞书20220824-113109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932180" y="668020"/>
            <a:ext cx="6528435" cy="31838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52425" y="1810385"/>
            <a:ext cx="2044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3+8+5=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284730" y="1810385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16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7075" y="1810385"/>
            <a:ext cx="2044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6+7-3=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99380" y="1810385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24575" y="1810385"/>
            <a:ext cx="2044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5+8-2=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56880" y="1810385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2425" y="3001010"/>
            <a:ext cx="2044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9-5+9=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4730" y="300101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67075" y="3001010"/>
            <a:ext cx="2044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3+2+7=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99380" y="300101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24575" y="3001010"/>
            <a:ext cx="2044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18-8-6=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56880" y="300101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31900" y="1039304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3" grpId="0"/>
      <p:bldP spid="5" grpId="0"/>
      <p:bldP spid="7" grpId="0"/>
      <p:bldP spid="9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1"/>
          <p:cNvSpPr txBox="1"/>
          <p:nvPr/>
        </p:nvSpPr>
        <p:spPr>
          <a:xfrm>
            <a:off x="5029835" y="2152015"/>
            <a:ext cx="4305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原来一共有多少条鱼？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521818" y="2981928"/>
            <a:ext cx="2384662" cy="396000"/>
            <a:chOff x="1049822" y="2996904"/>
            <a:chExt cx="2384935" cy="395999"/>
          </a:xfrm>
        </p:grpSpPr>
        <p:sp>
          <p:nvSpPr>
            <p:cNvPr id="19464" name="矩形 1"/>
            <p:cNvSpPr/>
            <p:nvPr/>
          </p:nvSpPr>
          <p:spPr>
            <a:xfrm>
              <a:off x="1049822" y="2996904"/>
              <a:ext cx="396000" cy="395999"/>
            </a:xfrm>
            <a:prstGeom prst="rect">
              <a:avLst/>
            </a:prstGeom>
            <a:solidFill>
              <a:srgbClr val="FFF0BF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eaLnBrk="0" hangingPunct="0"/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465" name="矩形 1"/>
            <p:cNvSpPr/>
            <p:nvPr/>
          </p:nvSpPr>
          <p:spPr>
            <a:xfrm>
              <a:off x="2014420" y="2996904"/>
              <a:ext cx="396000" cy="395999"/>
            </a:xfrm>
            <a:prstGeom prst="rect">
              <a:avLst/>
            </a:prstGeom>
            <a:solidFill>
              <a:srgbClr val="FFF0BF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eaLnBrk="0" hangingPunct="0"/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539892" y="3011447"/>
              <a:ext cx="360040" cy="366914"/>
            </a:xfrm>
            <a:prstGeom prst="ellipse">
              <a:avLst/>
            </a:prstGeom>
            <a:solidFill>
              <a:srgbClr val="FFF0B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467" name="矩形 1"/>
            <p:cNvSpPr/>
            <p:nvPr/>
          </p:nvSpPr>
          <p:spPr>
            <a:xfrm>
              <a:off x="3038757" y="2996904"/>
              <a:ext cx="396000" cy="395999"/>
            </a:xfrm>
            <a:prstGeom prst="rect">
              <a:avLst/>
            </a:prstGeom>
            <a:solidFill>
              <a:srgbClr val="FFF0BF"/>
            </a:solidFill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 eaLnBrk="0" hangingPunct="0"/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7" name="Text Box 20"/>
          <p:cNvSpPr txBox="1"/>
          <p:nvPr/>
        </p:nvSpPr>
        <p:spPr>
          <a:xfrm>
            <a:off x="5502275" y="2884170"/>
            <a:ext cx="4152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Text Box 20"/>
          <p:cNvSpPr txBox="1"/>
          <p:nvPr/>
        </p:nvSpPr>
        <p:spPr>
          <a:xfrm>
            <a:off x="5900420" y="2893060"/>
            <a:ext cx="576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+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Text Box 20"/>
          <p:cNvSpPr txBox="1"/>
          <p:nvPr/>
        </p:nvSpPr>
        <p:spPr>
          <a:xfrm>
            <a:off x="6396355" y="2879725"/>
            <a:ext cx="577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Text Box 20"/>
          <p:cNvSpPr txBox="1"/>
          <p:nvPr/>
        </p:nvSpPr>
        <p:spPr>
          <a:xfrm>
            <a:off x="7379335" y="2887980"/>
            <a:ext cx="6223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14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Text Box 20"/>
          <p:cNvSpPr txBox="1"/>
          <p:nvPr/>
        </p:nvSpPr>
        <p:spPr>
          <a:xfrm>
            <a:off x="6902450" y="2906395"/>
            <a:ext cx="577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=</a:t>
            </a:r>
            <a:endParaRPr lang="en-US" altLang="zh-CN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7703185" y="2933700"/>
            <a:ext cx="11322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（条）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9560" y="1270000"/>
            <a:ext cx="5034280" cy="28022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练习二十四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336290" y="1595120"/>
            <a:ext cx="38576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20以内的进位加法</a:t>
            </a:r>
            <a:endParaRPr lang="zh-CN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8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练习二十二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336290" y="1595120"/>
            <a:ext cx="38576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20以内的进位加法</a:t>
            </a:r>
            <a:endParaRPr lang="zh-CN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8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8107680" cy="87820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把和是11、12、13……的加法算式一组一组地说出来。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比一比。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6868" name="图片 86" descr="C:\Users\Administrator\Desktop\飞书20220824-142802.jpg飞书20220824-142802"/>
          <p:cNvPicPr>
            <a:picLocks noChangeAspect="1"/>
          </p:cNvPicPr>
          <p:nvPr/>
        </p:nvPicPr>
        <p:blipFill>
          <a:blip r:embed="rId1" cstate="print"/>
          <a:srcRect t="22978"/>
          <a:stretch>
            <a:fillRect/>
          </a:stretch>
        </p:blipFill>
        <p:spPr>
          <a:xfrm>
            <a:off x="2280285" y="1828165"/>
            <a:ext cx="5608955" cy="25863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940" h="4365">
                <a:moveTo>
                  <a:pt x="0" y="0"/>
                </a:moveTo>
                <a:lnTo>
                  <a:pt x="2062" y="0"/>
                </a:lnTo>
                <a:lnTo>
                  <a:pt x="2511" y="890"/>
                </a:lnTo>
                <a:lnTo>
                  <a:pt x="3549" y="784"/>
                </a:lnTo>
                <a:lnTo>
                  <a:pt x="3935" y="0"/>
                </a:lnTo>
                <a:lnTo>
                  <a:pt x="8940" y="0"/>
                </a:lnTo>
                <a:lnTo>
                  <a:pt x="8940" y="4365"/>
                </a:lnTo>
                <a:lnTo>
                  <a:pt x="0" y="4365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sp>
        <p:nvSpPr>
          <p:cNvPr id="2" name="圆角矩形标注 1"/>
          <p:cNvSpPr/>
          <p:nvPr/>
        </p:nvSpPr>
        <p:spPr>
          <a:xfrm>
            <a:off x="2819400" y="1124585"/>
            <a:ext cx="1692275" cy="703580"/>
          </a:xfrm>
          <a:prstGeom prst="wedgeRoundRectCallout">
            <a:avLst>
              <a:gd name="adj1" fmla="val -42757"/>
              <a:gd name="adj2" fmla="val 81768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我的大。</a:t>
            </a:r>
            <a:endParaRPr lang="zh-CN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5" name="组合 16"/>
          <p:cNvGrpSpPr/>
          <p:nvPr/>
        </p:nvGrpSpPr>
        <p:grpSpPr>
          <a:xfrm>
            <a:off x="1083628" y="1649413"/>
            <a:ext cx="3040697" cy="1862137"/>
            <a:chOff x="611480" y="1650073"/>
            <a:chExt cx="3041191" cy="1861403"/>
          </a:xfrm>
        </p:grpSpPr>
        <p:sp>
          <p:nvSpPr>
            <p:cNvPr id="29" name="TextBox 2"/>
            <p:cNvSpPr txBox="1">
              <a:spLocks noChangeArrowheads="1"/>
            </p:cNvSpPr>
            <p:nvPr/>
          </p:nvSpPr>
          <p:spPr bwMode="auto">
            <a:xfrm>
              <a:off x="611480" y="2275301"/>
              <a:ext cx="1582042" cy="6506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60680" marR="0" lvl="0" indent="-36068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5 + 8 =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0" name="左大括号 4"/>
            <p:cNvSpPr/>
            <p:nvPr/>
          </p:nvSpPr>
          <p:spPr>
            <a:xfrm>
              <a:off x="2072456" y="1718582"/>
              <a:ext cx="304792" cy="1792894"/>
            </a:xfrm>
            <a:prstGeom prst="leftBrace">
              <a:avLst>
                <a:gd name="adj1" fmla="val 30364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矩形 5"/>
            <p:cNvSpPr/>
            <p:nvPr/>
          </p:nvSpPr>
          <p:spPr>
            <a:xfrm>
              <a:off x="2377248" y="1760920"/>
              <a:ext cx="457188" cy="45718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0" name="矩形 6"/>
            <p:cNvSpPr/>
            <p:nvPr/>
          </p:nvSpPr>
          <p:spPr>
            <a:xfrm>
              <a:off x="2377248" y="2415029"/>
              <a:ext cx="457188" cy="45718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1" name="矩形 7"/>
            <p:cNvSpPr/>
            <p:nvPr/>
          </p:nvSpPr>
          <p:spPr>
            <a:xfrm>
              <a:off x="2377248" y="3000136"/>
              <a:ext cx="457188" cy="45718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2" name="TextBox 2"/>
            <p:cNvSpPr txBox="1">
              <a:spLocks noChangeArrowheads="1"/>
            </p:cNvSpPr>
            <p:nvPr/>
          </p:nvSpPr>
          <p:spPr bwMode="auto">
            <a:xfrm>
              <a:off x="2800045" y="1653247"/>
              <a:ext cx="457274" cy="59666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60680" marR="0" lvl="0" indent="-36068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+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3" name="TextBox 2"/>
            <p:cNvSpPr txBox="1">
              <a:spLocks noChangeArrowheads="1"/>
            </p:cNvSpPr>
            <p:nvPr/>
          </p:nvSpPr>
          <p:spPr bwMode="auto">
            <a:xfrm>
              <a:off x="2800045" y="2275301"/>
              <a:ext cx="457274" cy="59666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60680" marR="0" lvl="0" indent="-36068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+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4" name="TextBox 2"/>
            <p:cNvSpPr txBox="1">
              <a:spLocks noChangeArrowheads="1"/>
            </p:cNvSpPr>
            <p:nvPr/>
          </p:nvSpPr>
          <p:spPr bwMode="auto">
            <a:xfrm>
              <a:off x="2804809" y="2871966"/>
              <a:ext cx="457274" cy="59666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60680" marR="0" lvl="0" indent="-36068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+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5" name="矩形 11"/>
            <p:cNvSpPr/>
            <p:nvPr/>
          </p:nvSpPr>
          <p:spPr>
            <a:xfrm>
              <a:off x="3195483" y="1767660"/>
              <a:ext cx="457188" cy="45718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6" name="矩形 12"/>
            <p:cNvSpPr/>
            <p:nvPr/>
          </p:nvSpPr>
          <p:spPr>
            <a:xfrm>
              <a:off x="3195483" y="2421769"/>
              <a:ext cx="457188" cy="45718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7" name="矩形 13"/>
            <p:cNvSpPr/>
            <p:nvPr/>
          </p:nvSpPr>
          <p:spPr>
            <a:xfrm>
              <a:off x="3195483" y="3006876"/>
              <a:ext cx="457188" cy="45718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8" name="TextBox 2"/>
            <p:cNvSpPr txBox="1">
              <a:spLocks noChangeArrowheads="1"/>
            </p:cNvSpPr>
            <p:nvPr/>
          </p:nvSpPr>
          <p:spPr bwMode="auto">
            <a:xfrm>
              <a:off x="2403106" y="1650073"/>
              <a:ext cx="304849" cy="59666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60680" marR="0" lvl="0" indent="-36068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6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9" name="TextBox 2"/>
            <p:cNvSpPr txBox="1">
              <a:spLocks noChangeArrowheads="1"/>
            </p:cNvSpPr>
            <p:nvPr/>
          </p:nvSpPr>
          <p:spPr bwMode="auto">
            <a:xfrm>
              <a:off x="3244617" y="1653247"/>
              <a:ext cx="304849" cy="59666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60680" marR="0" lvl="0" indent="-36068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7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61" name="组合 17"/>
          <p:cNvGrpSpPr/>
          <p:nvPr/>
        </p:nvGrpSpPr>
        <p:grpSpPr>
          <a:xfrm>
            <a:off x="4444365" y="1641475"/>
            <a:ext cx="3099435" cy="1860550"/>
            <a:chOff x="553580" y="1650073"/>
            <a:chExt cx="3099091" cy="1861403"/>
          </a:xfrm>
        </p:grpSpPr>
        <p:sp>
          <p:nvSpPr>
            <p:cNvPr id="62" name="TextBox 2"/>
            <p:cNvSpPr txBox="1">
              <a:spLocks noChangeArrowheads="1"/>
            </p:cNvSpPr>
            <p:nvPr/>
          </p:nvSpPr>
          <p:spPr bwMode="auto">
            <a:xfrm>
              <a:off x="553580" y="2283458"/>
              <a:ext cx="1562562" cy="6511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60680" marR="0" lvl="0" indent="-36068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7 + 4 =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63" name="左大括号 19"/>
            <p:cNvSpPr/>
            <p:nvPr/>
          </p:nvSpPr>
          <p:spPr>
            <a:xfrm>
              <a:off x="2072456" y="1718582"/>
              <a:ext cx="304792" cy="1792894"/>
            </a:xfrm>
            <a:prstGeom prst="leftBrace">
              <a:avLst>
                <a:gd name="adj1" fmla="val 30364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4" name="矩形 20"/>
            <p:cNvSpPr/>
            <p:nvPr/>
          </p:nvSpPr>
          <p:spPr>
            <a:xfrm>
              <a:off x="2377248" y="1760920"/>
              <a:ext cx="457188" cy="45718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5" name="矩形 21"/>
            <p:cNvSpPr/>
            <p:nvPr/>
          </p:nvSpPr>
          <p:spPr>
            <a:xfrm>
              <a:off x="2377248" y="2415029"/>
              <a:ext cx="457188" cy="45718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6" name="矩形 22"/>
            <p:cNvSpPr/>
            <p:nvPr/>
          </p:nvSpPr>
          <p:spPr>
            <a:xfrm>
              <a:off x="2377248" y="3000136"/>
              <a:ext cx="457188" cy="45718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7" name="TextBox 2"/>
            <p:cNvSpPr txBox="1">
              <a:spLocks noChangeArrowheads="1"/>
            </p:cNvSpPr>
            <p:nvPr/>
          </p:nvSpPr>
          <p:spPr bwMode="auto">
            <a:xfrm>
              <a:off x="2800278" y="1653249"/>
              <a:ext cx="457149" cy="5971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60680" marR="0" lvl="0" indent="-36068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+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68" name="TextBox 2"/>
            <p:cNvSpPr txBox="1">
              <a:spLocks noChangeArrowheads="1"/>
            </p:cNvSpPr>
            <p:nvPr/>
          </p:nvSpPr>
          <p:spPr bwMode="auto">
            <a:xfrm>
              <a:off x="2800278" y="2275835"/>
              <a:ext cx="457149" cy="5971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60680" marR="0" lvl="0" indent="-36068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+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69" name="TextBox 2"/>
            <p:cNvSpPr txBox="1">
              <a:spLocks noChangeArrowheads="1"/>
            </p:cNvSpPr>
            <p:nvPr/>
          </p:nvSpPr>
          <p:spPr bwMode="auto">
            <a:xfrm>
              <a:off x="2805040" y="2873008"/>
              <a:ext cx="457149" cy="59558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60680" marR="0" lvl="0" indent="-36068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+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70" name="矩形 26"/>
            <p:cNvSpPr/>
            <p:nvPr/>
          </p:nvSpPr>
          <p:spPr>
            <a:xfrm>
              <a:off x="3195483" y="1767660"/>
              <a:ext cx="457188" cy="45718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1" name="矩形 27"/>
            <p:cNvSpPr/>
            <p:nvPr/>
          </p:nvSpPr>
          <p:spPr>
            <a:xfrm>
              <a:off x="3195483" y="2421769"/>
              <a:ext cx="457188" cy="45718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2" name="矩形 28"/>
            <p:cNvSpPr/>
            <p:nvPr/>
          </p:nvSpPr>
          <p:spPr>
            <a:xfrm>
              <a:off x="3195483" y="3006876"/>
              <a:ext cx="457188" cy="457188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3" name="TextBox 2"/>
            <p:cNvSpPr txBox="1">
              <a:spLocks noChangeArrowheads="1"/>
            </p:cNvSpPr>
            <p:nvPr/>
          </p:nvSpPr>
          <p:spPr bwMode="auto">
            <a:xfrm>
              <a:off x="2403447" y="1650073"/>
              <a:ext cx="304766" cy="5971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60680" marR="0" lvl="0" indent="-36068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8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74" name="TextBox 2"/>
            <p:cNvSpPr txBox="1">
              <a:spLocks noChangeArrowheads="1"/>
            </p:cNvSpPr>
            <p:nvPr/>
          </p:nvSpPr>
          <p:spPr bwMode="auto">
            <a:xfrm>
              <a:off x="3244728" y="1653249"/>
              <a:ext cx="304766" cy="5971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360680" marR="0" lvl="0" indent="-36068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3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75" name="TextBox 2"/>
          <p:cNvSpPr txBox="1">
            <a:spLocks noChangeArrowheads="1"/>
          </p:cNvSpPr>
          <p:nvPr/>
        </p:nvSpPr>
        <p:spPr bwMode="auto">
          <a:xfrm>
            <a:off x="2889250" y="2301875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6" name="TextBox 2"/>
          <p:cNvSpPr txBox="1">
            <a:spLocks noChangeArrowheads="1"/>
          </p:cNvSpPr>
          <p:nvPr/>
        </p:nvSpPr>
        <p:spPr bwMode="auto">
          <a:xfrm>
            <a:off x="3721100" y="2311400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9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7" name="TextBox 2"/>
          <p:cNvSpPr txBox="1">
            <a:spLocks noChangeArrowheads="1"/>
          </p:cNvSpPr>
          <p:nvPr/>
        </p:nvSpPr>
        <p:spPr bwMode="auto">
          <a:xfrm>
            <a:off x="2882900" y="2909888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8" name="TextBox 2"/>
          <p:cNvSpPr txBox="1">
            <a:spLocks noChangeArrowheads="1"/>
          </p:cNvSpPr>
          <p:nvPr/>
        </p:nvSpPr>
        <p:spPr bwMode="auto">
          <a:xfrm>
            <a:off x="3622675" y="2901950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10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9" name="TextBox 2"/>
          <p:cNvSpPr txBox="1">
            <a:spLocks noChangeArrowheads="1"/>
          </p:cNvSpPr>
          <p:nvPr/>
        </p:nvSpPr>
        <p:spPr bwMode="auto">
          <a:xfrm>
            <a:off x="6289675" y="2295525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0" name="TextBox 2"/>
          <p:cNvSpPr txBox="1">
            <a:spLocks noChangeArrowheads="1"/>
          </p:cNvSpPr>
          <p:nvPr/>
        </p:nvSpPr>
        <p:spPr bwMode="auto">
          <a:xfrm>
            <a:off x="7132638" y="2289175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1" name="TextBox 2"/>
          <p:cNvSpPr txBox="1">
            <a:spLocks noChangeArrowheads="1"/>
          </p:cNvSpPr>
          <p:nvPr/>
        </p:nvSpPr>
        <p:spPr bwMode="auto">
          <a:xfrm>
            <a:off x="7132638" y="2878138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9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2" name="TextBox 2"/>
          <p:cNvSpPr txBox="1">
            <a:spLocks noChangeArrowheads="1"/>
          </p:cNvSpPr>
          <p:nvPr/>
        </p:nvSpPr>
        <p:spPr bwMode="auto">
          <a:xfrm>
            <a:off x="6321425" y="2894013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3530600" y="3790950"/>
            <a:ext cx="2477135" cy="6508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（答案不唯一）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看谁算得都对。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831850" y="1498600"/>
            <a:ext cx="14478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831850" y="2273300"/>
            <a:ext cx="14478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835025" y="3048000"/>
            <a:ext cx="14478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597535" y="3821430"/>
            <a:ext cx="1512570" cy="6508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2727325" y="1498600"/>
            <a:ext cx="14478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4724400" y="1498600"/>
            <a:ext cx="14478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6721475" y="1498600"/>
            <a:ext cx="14478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2727325" y="2268538"/>
            <a:ext cx="14478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4724400" y="2268538"/>
            <a:ext cx="14478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6721475" y="2268538"/>
            <a:ext cx="14478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2481580" y="3048000"/>
            <a:ext cx="1512570" cy="6508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4724400" y="3048000"/>
            <a:ext cx="14478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TextBox 2"/>
          <p:cNvSpPr txBox="1">
            <a:spLocks noChangeArrowheads="1"/>
          </p:cNvSpPr>
          <p:nvPr/>
        </p:nvSpPr>
        <p:spPr bwMode="auto">
          <a:xfrm>
            <a:off x="6721475" y="3048000"/>
            <a:ext cx="14478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2717800" y="3817938"/>
            <a:ext cx="14478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4714875" y="3817938"/>
            <a:ext cx="14478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6488430" y="3818255"/>
            <a:ext cx="1512570" cy="6508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1898650" y="1476375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14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3802063" y="1476375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12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2" name="TextBox 2"/>
          <p:cNvSpPr txBox="1">
            <a:spLocks noChangeArrowheads="1"/>
          </p:cNvSpPr>
          <p:nvPr/>
        </p:nvSpPr>
        <p:spPr bwMode="auto">
          <a:xfrm>
            <a:off x="5875338" y="1476375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13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TextBox 2"/>
          <p:cNvSpPr txBox="1">
            <a:spLocks noChangeArrowheads="1"/>
          </p:cNvSpPr>
          <p:nvPr/>
        </p:nvSpPr>
        <p:spPr bwMode="auto">
          <a:xfrm>
            <a:off x="7845425" y="1476375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13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TextBox 2"/>
          <p:cNvSpPr txBox="1">
            <a:spLocks noChangeArrowheads="1"/>
          </p:cNvSpPr>
          <p:nvPr/>
        </p:nvSpPr>
        <p:spPr bwMode="auto">
          <a:xfrm>
            <a:off x="1898650" y="2249488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11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3805238" y="2246313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11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5826125" y="2246313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13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7" name="TextBox 2"/>
          <p:cNvSpPr txBox="1">
            <a:spLocks noChangeArrowheads="1"/>
          </p:cNvSpPr>
          <p:nvPr/>
        </p:nvSpPr>
        <p:spPr bwMode="auto">
          <a:xfrm>
            <a:off x="7861300" y="2246313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10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8" name="TextBox 2"/>
          <p:cNvSpPr txBox="1">
            <a:spLocks noChangeArrowheads="1"/>
          </p:cNvSpPr>
          <p:nvPr/>
        </p:nvSpPr>
        <p:spPr bwMode="auto">
          <a:xfrm>
            <a:off x="1898650" y="3022600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12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9" name="TextBox 2"/>
          <p:cNvSpPr txBox="1">
            <a:spLocks noChangeArrowheads="1"/>
          </p:cNvSpPr>
          <p:nvPr/>
        </p:nvSpPr>
        <p:spPr bwMode="auto">
          <a:xfrm>
            <a:off x="3808413" y="3067050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14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0" name="TextBox 2"/>
          <p:cNvSpPr txBox="1">
            <a:spLocks noChangeArrowheads="1"/>
          </p:cNvSpPr>
          <p:nvPr/>
        </p:nvSpPr>
        <p:spPr bwMode="auto">
          <a:xfrm>
            <a:off x="5875338" y="3048000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7845425" y="3027363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17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2" name="TextBox 2"/>
          <p:cNvSpPr txBox="1">
            <a:spLocks noChangeArrowheads="1"/>
          </p:cNvSpPr>
          <p:nvPr/>
        </p:nvSpPr>
        <p:spPr bwMode="auto">
          <a:xfrm>
            <a:off x="1898650" y="3821113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11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3" name="TextBox 2"/>
          <p:cNvSpPr txBox="1">
            <a:spLocks noChangeArrowheads="1"/>
          </p:cNvSpPr>
          <p:nvPr/>
        </p:nvSpPr>
        <p:spPr bwMode="auto">
          <a:xfrm>
            <a:off x="3808413" y="3798888"/>
            <a:ext cx="647700" cy="593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12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4" name="TextBox 2"/>
          <p:cNvSpPr txBox="1">
            <a:spLocks noChangeArrowheads="1"/>
          </p:cNvSpPr>
          <p:nvPr/>
        </p:nvSpPr>
        <p:spPr bwMode="auto">
          <a:xfrm>
            <a:off x="5859463" y="3803650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5" name="TextBox 2"/>
          <p:cNvSpPr txBox="1">
            <a:spLocks noChangeArrowheads="1"/>
          </p:cNvSpPr>
          <p:nvPr/>
        </p:nvSpPr>
        <p:spPr bwMode="auto">
          <a:xfrm>
            <a:off x="7880350" y="3803650"/>
            <a:ext cx="647700" cy="592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0680" marR="0" lvl="0" indent="-36068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688975" y="928053"/>
            <a:ext cx="7664450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19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17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7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15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4" name="TextBox 9"/>
          <p:cNvSpPr txBox="1"/>
          <p:nvPr/>
        </p:nvSpPr>
        <p:spPr>
          <a:xfrm>
            <a:off x="2506663" y="1455738"/>
            <a:ext cx="54292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5" name="Text Box 38"/>
          <p:cNvSpPr txBox="1"/>
          <p:nvPr/>
        </p:nvSpPr>
        <p:spPr>
          <a:xfrm>
            <a:off x="1033463" y="2085975"/>
            <a:ext cx="5762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86" name="Group 10"/>
          <p:cNvGrpSpPr/>
          <p:nvPr/>
        </p:nvGrpSpPr>
        <p:grpSpPr>
          <a:xfrm>
            <a:off x="1023938" y="1889125"/>
            <a:ext cx="596900" cy="206375"/>
            <a:chOff x="0" y="0"/>
            <a:chExt cx="590" cy="90"/>
          </a:xfrm>
        </p:grpSpPr>
        <p:sp>
          <p:nvSpPr>
            <p:cNvPr id="87" name="Line 41"/>
            <p:cNvSpPr>
              <a:spLocks noChangeShapeType="1"/>
            </p:cNvSpPr>
            <p:nvPr/>
          </p:nvSpPr>
          <p:spPr bwMode="auto">
            <a:xfrm>
              <a:off x="0" y="90"/>
              <a:ext cx="59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88" name="Line 42"/>
            <p:cNvSpPr>
              <a:spLocks noChangeShapeType="1"/>
            </p:cNvSpPr>
            <p:nvPr/>
          </p:nvSpPr>
          <p:spPr bwMode="auto">
            <a:xfrm>
              <a:off x="0" y="0"/>
              <a:ext cx="0" cy="9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89" name="Line 43"/>
            <p:cNvSpPr>
              <a:spLocks noChangeShapeType="1"/>
            </p:cNvSpPr>
            <p:nvPr/>
          </p:nvSpPr>
          <p:spPr bwMode="auto">
            <a:xfrm>
              <a:off x="590" y="0"/>
              <a:ext cx="0" cy="9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90" name="Group 14"/>
          <p:cNvGrpSpPr/>
          <p:nvPr/>
        </p:nvGrpSpPr>
        <p:grpSpPr>
          <a:xfrm>
            <a:off x="1436688" y="1881188"/>
            <a:ext cx="682625" cy="449262"/>
            <a:chOff x="0" y="0"/>
            <a:chExt cx="408" cy="272"/>
          </a:xfrm>
        </p:grpSpPr>
        <p:sp>
          <p:nvSpPr>
            <p:cNvPr id="91" name="Line 45"/>
            <p:cNvSpPr>
              <a:spLocks noChangeShapeType="1"/>
            </p:cNvSpPr>
            <p:nvPr/>
          </p:nvSpPr>
          <p:spPr bwMode="auto">
            <a:xfrm>
              <a:off x="0" y="272"/>
              <a:ext cx="408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92" name="Line 46"/>
            <p:cNvSpPr>
              <a:spLocks noChangeShapeType="1"/>
            </p:cNvSpPr>
            <p:nvPr/>
          </p:nvSpPr>
          <p:spPr bwMode="auto">
            <a:xfrm>
              <a:off x="408" y="0"/>
              <a:ext cx="0" cy="27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93" name="Text Box 38"/>
          <p:cNvSpPr txBox="1"/>
          <p:nvPr/>
        </p:nvSpPr>
        <p:spPr>
          <a:xfrm>
            <a:off x="3719513" y="2085975"/>
            <a:ext cx="5762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94" name="Group 10"/>
          <p:cNvGrpSpPr/>
          <p:nvPr/>
        </p:nvGrpSpPr>
        <p:grpSpPr>
          <a:xfrm>
            <a:off x="3679825" y="1908175"/>
            <a:ext cx="596900" cy="206375"/>
            <a:chOff x="0" y="0"/>
            <a:chExt cx="590" cy="90"/>
          </a:xfrm>
        </p:grpSpPr>
        <p:sp>
          <p:nvSpPr>
            <p:cNvPr id="95" name="Line 41"/>
            <p:cNvSpPr>
              <a:spLocks noChangeShapeType="1"/>
            </p:cNvSpPr>
            <p:nvPr/>
          </p:nvSpPr>
          <p:spPr bwMode="auto">
            <a:xfrm>
              <a:off x="0" y="90"/>
              <a:ext cx="59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96" name="Line 42"/>
            <p:cNvSpPr>
              <a:spLocks noChangeShapeType="1"/>
            </p:cNvSpPr>
            <p:nvPr/>
          </p:nvSpPr>
          <p:spPr bwMode="auto">
            <a:xfrm>
              <a:off x="0" y="0"/>
              <a:ext cx="0" cy="9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97" name="Line 43"/>
            <p:cNvSpPr>
              <a:spLocks noChangeShapeType="1"/>
            </p:cNvSpPr>
            <p:nvPr/>
          </p:nvSpPr>
          <p:spPr bwMode="auto">
            <a:xfrm>
              <a:off x="590" y="0"/>
              <a:ext cx="0" cy="9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98" name="Group 14"/>
          <p:cNvGrpSpPr/>
          <p:nvPr/>
        </p:nvGrpSpPr>
        <p:grpSpPr>
          <a:xfrm>
            <a:off x="4194175" y="1900238"/>
            <a:ext cx="581025" cy="449262"/>
            <a:chOff x="0" y="0"/>
            <a:chExt cx="408" cy="272"/>
          </a:xfrm>
        </p:grpSpPr>
        <p:sp>
          <p:nvSpPr>
            <p:cNvPr id="99" name="Line 45"/>
            <p:cNvSpPr>
              <a:spLocks noChangeShapeType="1"/>
            </p:cNvSpPr>
            <p:nvPr/>
          </p:nvSpPr>
          <p:spPr bwMode="auto">
            <a:xfrm>
              <a:off x="0" y="272"/>
              <a:ext cx="408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00" name="Line 46"/>
            <p:cNvSpPr>
              <a:spLocks noChangeShapeType="1"/>
            </p:cNvSpPr>
            <p:nvPr/>
          </p:nvSpPr>
          <p:spPr bwMode="auto">
            <a:xfrm>
              <a:off x="408" y="0"/>
              <a:ext cx="0" cy="27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101" name="TextBox 9"/>
          <p:cNvSpPr txBox="1"/>
          <p:nvPr/>
        </p:nvSpPr>
        <p:spPr>
          <a:xfrm>
            <a:off x="5226050" y="1455738"/>
            <a:ext cx="54292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15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" name="Text Box 38"/>
          <p:cNvSpPr txBox="1"/>
          <p:nvPr/>
        </p:nvSpPr>
        <p:spPr>
          <a:xfrm>
            <a:off x="6297613" y="2057400"/>
            <a:ext cx="5762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03" name="Group 10"/>
          <p:cNvGrpSpPr/>
          <p:nvPr/>
        </p:nvGrpSpPr>
        <p:grpSpPr>
          <a:xfrm>
            <a:off x="6257925" y="1879600"/>
            <a:ext cx="596900" cy="206375"/>
            <a:chOff x="0" y="0"/>
            <a:chExt cx="590" cy="90"/>
          </a:xfrm>
        </p:grpSpPr>
        <p:sp>
          <p:nvSpPr>
            <p:cNvPr id="104" name="Line 41"/>
            <p:cNvSpPr>
              <a:spLocks noChangeShapeType="1"/>
            </p:cNvSpPr>
            <p:nvPr/>
          </p:nvSpPr>
          <p:spPr bwMode="auto">
            <a:xfrm>
              <a:off x="0" y="90"/>
              <a:ext cx="59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05" name="Line 42"/>
            <p:cNvSpPr>
              <a:spLocks noChangeShapeType="1"/>
            </p:cNvSpPr>
            <p:nvPr/>
          </p:nvSpPr>
          <p:spPr bwMode="auto">
            <a:xfrm>
              <a:off x="0" y="0"/>
              <a:ext cx="0" cy="9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06" name="Line 43"/>
            <p:cNvSpPr>
              <a:spLocks noChangeShapeType="1"/>
            </p:cNvSpPr>
            <p:nvPr/>
          </p:nvSpPr>
          <p:spPr bwMode="auto">
            <a:xfrm>
              <a:off x="590" y="0"/>
              <a:ext cx="0" cy="9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107" name="组合 24"/>
          <p:cNvGrpSpPr/>
          <p:nvPr/>
        </p:nvGrpSpPr>
        <p:grpSpPr>
          <a:xfrm>
            <a:off x="6807200" y="1917700"/>
            <a:ext cx="557213" cy="407988"/>
            <a:chOff x="5393490" y="1699941"/>
            <a:chExt cx="703284" cy="407642"/>
          </a:xfrm>
        </p:grpSpPr>
        <p:cxnSp>
          <p:nvCxnSpPr>
            <p:cNvPr id="108" name="直接连接符 107"/>
            <p:cNvCxnSpPr/>
            <p:nvPr/>
          </p:nvCxnSpPr>
          <p:spPr>
            <a:xfrm flipV="1">
              <a:off x="5393490" y="2098066"/>
              <a:ext cx="7032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箭头连接符 108"/>
            <p:cNvCxnSpPr/>
            <p:nvPr/>
          </p:nvCxnSpPr>
          <p:spPr>
            <a:xfrm flipV="1">
              <a:off x="6096774" y="1699941"/>
              <a:ext cx="0" cy="40764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9"/>
          <p:cNvSpPr txBox="1"/>
          <p:nvPr/>
        </p:nvSpPr>
        <p:spPr>
          <a:xfrm>
            <a:off x="7731125" y="1458913"/>
            <a:ext cx="52387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1" name="TextBox 16"/>
          <p:cNvSpPr txBox="1"/>
          <p:nvPr/>
        </p:nvSpPr>
        <p:spPr>
          <a:xfrm>
            <a:off x="2471738" y="2506663"/>
            <a:ext cx="52387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2" name="组合 23"/>
          <p:cNvGrpSpPr/>
          <p:nvPr/>
        </p:nvGrpSpPr>
        <p:grpSpPr>
          <a:xfrm>
            <a:off x="958850" y="2965450"/>
            <a:ext cx="600075" cy="185738"/>
            <a:chOff x="1362075" y="2609850"/>
            <a:chExt cx="600075" cy="185738"/>
          </a:xfrm>
        </p:grpSpPr>
        <p:cxnSp>
          <p:nvCxnSpPr>
            <p:cNvPr id="113" name="直接连接符 112"/>
            <p:cNvCxnSpPr/>
            <p:nvPr/>
          </p:nvCxnSpPr>
          <p:spPr>
            <a:xfrm>
              <a:off x="1362075" y="2609850"/>
              <a:ext cx="0" cy="18573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>
              <a:off x="1362075" y="2786063"/>
              <a:ext cx="60007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箭头连接符 114"/>
            <p:cNvCxnSpPr/>
            <p:nvPr/>
          </p:nvCxnSpPr>
          <p:spPr>
            <a:xfrm flipV="1">
              <a:off x="1962150" y="2609850"/>
              <a:ext cx="0" cy="185738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6" name="TextBox 9"/>
          <p:cNvSpPr txBox="1"/>
          <p:nvPr/>
        </p:nvSpPr>
        <p:spPr>
          <a:xfrm>
            <a:off x="971550" y="3076575"/>
            <a:ext cx="5953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7" name="组合 24"/>
          <p:cNvGrpSpPr/>
          <p:nvPr/>
        </p:nvGrpSpPr>
        <p:grpSpPr>
          <a:xfrm>
            <a:off x="1511300" y="3021013"/>
            <a:ext cx="608013" cy="355600"/>
            <a:chOff x="1958449" y="388814"/>
            <a:chExt cx="529793" cy="529431"/>
          </a:xfrm>
        </p:grpSpPr>
        <p:cxnSp>
          <p:nvCxnSpPr>
            <p:cNvPr id="118" name="直接连接符 117"/>
            <p:cNvCxnSpPr/>
            <p:nvPr/>
          </p:nvCxnSpPr>
          <p:spPr>
            <a:xfrm>
              <a:off x="1958449" y="904064"/>
              <a:ext cx="529793" cy="1418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箭头连接符 118"/>
            <p:cNvCxnSpPr/>
            <p:nvPr/>
          </p:nvCxnSpPr>
          <p:spPr>
            <a:xfrm flipV="1">
              <a:off x="2474409" y="388814"/>
              <a:ext cx="0" cy="529431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组合 23"/>
          <p:cNvGrpSpPr/>
          <p:nvPr/>
        </p:nvGrpSpPr>
        <p:grpSpPr>
          <a:xfrm>
            <a:off x="3695700" y="2936875"/>
            <a:ext cx="600075" cy="185738"/>
            <a:chOff x="1362075" y="2609850"/>
            <a:chExt cx="600075" cy="185738"/>
          </a:xfrm>
        </p:grpSpPr>
        <p:cxnSp>
          <p:nvCxnSpPr>
            <p:cNvPr id="121" name="直接连接符 120"/>
            <p:cNvCxnSpPr/>
            <p:nvPr/>
          </p:nvCxnSpPr>
          <p:spPr>
            <a:xfrm>
              <a:off x="1362075" y="2609850"/>
              <a:ext cx="0" cy="18573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>
              <a:off x="1362075" y="2786063"/>
              <a:ext cx="60007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箭头连接符 122"/>
            <p:cNvCxnSpPr/>
            <p:nvPr/>
          </p:nvCxnSpPr>
          <p:spPr>
            <a:xfrm flipV="1">
              <a:off x="1962150" y="2609850"/>
              <a:ext cx="0" cy="185738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4" name="TextBox 9"/>
          <p:cNvSpPr txBox="1"/>
          <p:nvPr/>
        </p:nvSpPr>
        <p:spPr>
          <a:xfrm>
            <a:off x="3800475" y="3052763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25" name="Group 14"/>
          <p:cNvGrpSpPr/>
          <p:nvPr/>
        </p:nvGrpSpPr>
        <p:grpSpPr>
          <a:xfrm>
            <a:off x="4135438" y="2925763"/>
            <a:ext cx="639762" cy="449262"/>
            <a:chOff x="0" y="0"/>
            <a:chExt cx="408" cy="272"/>
          </a:xfrm>
        </p:grpSpPr>
        <p:sp>
          <p:nvSpPr>
            <p:cNvPr id="126" name="Line 45"/>
            <p:cNvSpPr>
              <a:spLocks noChangeShapeType="1"/>
            </p:cNvSpPr>
            <p:nvPr/>
          </p:nvSpPr>
          <p:spPr bwMode="auto">
            <a:xfrm>
              <a:off x="0" y="272"/>
              <a:ext cx="408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27" name="Line 46"/>
            <p:cNvSpPr>
              <a:spLocks noChangeShapeType="1"/>
            </p:cNvSpPr>
            <p:nvPr/>
          </p:nvSpPr>
          <p:spPr bwMode="auto">
            <a:xfrm>
              <a:off x="408" y="0"/>
              <a:ext cx="0" cy="27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128" name="TextBox 9"/>
          <p:cNvSpPr txBox="1"/>
          <p:nvPr/>
        </p:nvSpPr>
        <p:spPr>
          <a:xfrm>
            <a:off x="5180013" y="2506663"/>
            <a:ext cx="54451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11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29" name="组合 23"/>
          <p:cNvGrpSpPr/>
          <p:nvPr/>
        </p:nvGrpSpPr>
        <p:grpSpPr>
          <a:xfrm>
            <a:off x="6256338" y="2971800"/>
            <a:ext cx="600075" cy="185738"/>
            <a:chOff x="1362075" y="2609850"/>
            <a:chExt cx="600075" cy="185738"/>
          </a:xfrm>
        </p:grpSpPr>
        <p:cxnSp>
          <p:nvCxnSpPr>
            <p:cNvPr id="130" name="直接连接符 129"/>
            <p:cNvCxnSpPr/>
            <p:nvPr/>
          </p:nvCxnSpPr>
          <p:spPr>
            <a:xfrm>
              <a:off x="1362075" y="2609850"/>
              <a:ext cx="0" cy="18573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>
              <a:off x="1362075" y="2786063"/>
              <a:ext cx="60007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箭头连接符 131"/>
            <p:cNvCxnSpPr/>
            <p:nvPr/>
          </p:nvCxnSpPr>
          <p:spPr>
            <a:xfrm flipV="1">
              <a:off x="1962150" y="2609850"/>
              <a:ext cx="0" cy="185738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" name="TextBox 9"/>
          <p:cNvSpPr txBox="1"/>
          <p:nvPr/>
        </p:nvSpPr>
        <p:spPr>
          <a:xfrm>
            <a:off x="6249353" y="3087688"/>
            <a:ext cx="5953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34" name="Group 14"/>
          <p:cNvGrpSpPr/>
          <p:nvPr/>
        </p:nvGrpSpPr>
        <p:grpSpPr>
          <a:xfrm>
            <a:off x="6806565" y="2938780"/>
            <a:ext cx="558165" cy="448945"/>
            <a:chOff x="0" y="0"/>
            <a:chExt cx="408" cy="272"/>
          </a:xfrm>
        </p:grpSpPr>
        <p:sp>
          <p:nvSpPr>
            <p:cNvPr id="135" name="Line 45"/>
            <p:cNvSpPr>
              <a:spLocks noChangeShapeType="1"/>
            </p:cNvSpPr>
            <p:nvPr/>
          </p:nvSpPr>
          <p:spPr bwMode="auto">
            <a:xfrm>
              <a:off x="0" y="272"/>
              <a:ext cx="408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36" name="Line 46"/>
            <p:cNvSpPr>
              <a:spLocks noChangeShapeType="1"/>
            </p:cNvSpPr>
            <p:nvPr/>
          </p:nvSpPr>
          <p:spPr bwMode="auto">
            <a:xfrm>
              <a:off x="408" y="0"/>
              <a:ext cx="0" cy="27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137" name="TextBox 9"/>
          <p:cNvSpPr txBox="1"/>
          <p:nvPr/>
        </p:nvSpPr>
        <p:spPr>
          <a:xfrm>
            <a:off x="7740650" y="2505075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38" name="组合 23"/>
          <p:cNvGrpSpPr/>
          <p:nvPr/>
        </p:nvGrpSpPr>
        <p:grpSpPr>
          <a:xfrm>
            <a:off x="922338" y="4067175"/>
            <a:ext cx="644525" cy="185738"/>
            <a:chOff x="1362075" y="2609850"/>
            <a:chExt cx="600075" cy="185738"/>
          </a:xfrm>
        </p:grpSpPr>
        <p:cxnSp>
          <p:nvCxnSpPr>
            <p:cNvPr id="139" name="直接连接符 138"/>
            <p:cNvCxnSpPr/>
            <p:nvPr/>
          </p:nvCxnSpPr>
          <p:spPr>
            <a:xfrm>
              <a:off x="1362075" y="2609850"/>
              <a:ext cx="0" cy="18573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1362075" y="2786063"/>
              <a:ext cx="60007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箭头连接符 140"/>
            <p:cNvCxnSpPr/>
            <p:nvPr/>
          </p:nvCxnSpPr>
          <p:spPr>
            <a:xfrm flipV="1">
              <a:off x="1962150" y="2609850"/>
              <a:ext cx="0" cy="185738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2" name="TextBox 9"/>
          <p:cNvSpPr txBox="1"/>
          <p:nvPr/>
        </p:nvSpPr>
        <p:spPr>
          <a:xfrm>
            <a:off x="1027113" y="4183063"/>
            <a:ext cx="5953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3" name="Group 14"/>
          <p:cNvGrpSpPr/>
          <p:nvPr/>
        </p:nvGrpSpPr>
        <p:grpSpPr>
          <a:xfrm>
            <a:off x="1538288" y="4033838"/>
            <a:ext cx="576262" cy="449262"/>
            <a:chOff x="0" y="0"/>
            <a:chExt cx="408" cy="272"/>
          </a:xfrm>
        </p:grpSpPr>
        <p:sp>
          <p:nvSpPr>
            <p:cNvPr id="144" name="Line 45"/>
            <p:cNvSpPr>
              <a:spLocks noChangeShapeType="1"/>
            </p:cNvSpPr>
            <p:nvPr/>
          </p:nvSpPr>
          <p:spPr bwMode="auto">
            <a:xfrm>
              <a:off x="0" y="272"/>
              <a:ext cx="408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45" name="Line 46"/>
            <p:cNvSpPr>
              <a:spLocks noChangeShapeType="1"/>
            </p:cNvSpPr>
            <p:nvPr/>
          </p:nvSpPr>
          <p:spPr bwMode="auto">
            <a:xfrm>
              <a:off x="408" y="0"/>
              <a:ext cx="0" cy="27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146" name="TextBox 9"/>
          <p:cNvSpPr txBox="1"/>
          <p:nvPr/>
        </p:nvSpPr>
        <p:spPr>
          <a:xfrm>
            <a:off x="2406650" y="3600450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7" name="Text Box 38"/>
          <p:cNvSpPr txBox="1"/>
          <p:nvPr/>
        </p:nvSpPr>
        <p:spPr>
          <a:xfrm>
            <a:off x="3675063" y="4214813"/>
            <a:ext cx="5762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48" name="Group 10"/>
          <p:cNvGrpSpPr/>
          <p:nvPr/>
        </p:nvGrpSpPr>
        <p:grpSpPr>
          <a:xfrm>
            <a:off x="3695700" y="4018280"/>
            <a:ext cx="567055" cy="206375"/>
            <a:chOff x="0" y="0"/>
            <a:chExt cx="590" cy="90"/>
          </a:xfrm>
        </p:grpSpPr>
        <p:sp>
          <p:nvSpPr>
            <p:cNvPr id="149" name="Line 41"/>
            <p:cNvSpPr>
              <a:spLocks noChangeShapeType="1"/>
            </p:cNvSpPr>
            <p:nvPr/>
          </p:nvSpPr>
          <p:spPr bwMode="auto">
            <a:xfrm>
              <a:off x="0" y="90"/>
              <a:ext cx="59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0" name="Line 42"/>
            <p:cNvSpPr>
              <a:spLocks noChangeShapeType="1"/>
            </p:cNvSpPr>
            <p:nvPr/>
          </p:nvSpPr>
          <p:spPr bwMode="auto">
            <a:xfrm>
              <a:off x="0" y="0"/>
              <a:ext cx="0" cy="9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1" name="Line 43"/>
            <p:cNvSpPr>
              <a:spLocks noChangeShapeType="1"/>
            </p:cNvSpPr>
            <p:nvPr/>
          </p:nvSpPr>
          <p:spPr bwMode="auto">
            <a:xfrm>
              <a:off x="590" y="0"/>
              <a:ext cx="0" cy="9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152" name="组合 24"/>
          <p:cNvGrpSpPr/>
          <p:nvPr/>
        </p:nvGrpSpPr>
        <p:grpSpPr>
          <a:xfrm>
            <a:off x="4198938" y="4017963"/>
            <a:ext cx="606425" cy="463550"/>
            <a:chOff x="1958449" y="225763"/>
            <a:chExt cx="529793" cy="692482"/>
          </a:xfrm>
        </p:grpSpPr>
        <p:cxnSp>
          <p:nvCxnSpPr>
            <p:cNvPr id="153" name="直接连接符 152"/>
            <p:cNvCxnSpPr/>
            <p:nvPr/>
          </p:nvCxnSpPr>
          <p:spPr>
            <a:xfrm>
              <a:off x="1958449" y="904016"/>
              <a:ext cx="529793" cy="1422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箭头连接符 153"/>
            <p:cNvCxnSpPr/>
            <p:nvPr/>
          </p:nvCxnSpPr>
          <p:spPr>
            <a:xfrm flipV="1">
              <a:off x="2474373" y="225763"/>
              <a:ext cx="0" cy="69248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5" name="TextBox 9"/>
          <p:cNvSpPr txBox="1"/>
          <p:nvPr/>
        </p:nvSpPr>
        <p:spPr>
          <a:xfrm>
            <a:off x="5168900" y="3597275"/>
            <a:ext cx="3635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56" name="组合 23"/>
          <p:cNvGrpSpPr/>
          <p:nvPr/>
        </p:nvGrpSpPr>
        <p:grpSpPr>
          <a:xfrm>
            <a:off x="6221413" y="4017963"/>
            <a:ext cx="600075" cy="185737"/>
            <a:chOff x="1362075" y="2609850"/>
            <a:chExt cx="600075" cy="185738"/>
          </a:xfrm>
        </p:grpSpPr>
        <p:cxnSp>
          <p:nvCxnSpPr>
            <p:cNvPr id="157" name="直接连接符 156"/>
            <p:cNvCxnSpPr/>
            <p:nvPr/>
          </p:nvCxnSpPr>
          <p:spPr>
            <a:xfrm>
              <a:off x="1362075" y="2609850"/>
              <a:ext cx="0" cy="18573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1362075" y="2786063"/>
              <a:ext cx="60007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箭头连接符 158"/>
            <p:cNvCxnSpPr/>
            <p:nvPr/>
          </p:nvCxnSpPr>
          <p:spPr>
            <a:xfrm flipV="1">
              <a:off x="1962150" y="2609850"/>
              <a:ext cx="0" cy="185738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0" name="TextBox 9"/>
          <p:cNvSpPr txBox="1"/>
          <p:nvPr/>
        </p:nvSpPr>
        <p:spPr>
          <a:xfrm>
            <a:off x="6249988" y="4140200"/>
            <a:ext cx="5937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61" name="组合 24"/>
          <p:cNvGrpSpPr/>
          <p:nvPr/>
        </p:nvGrpSpPr>
        <p:grpSpPr>
          <a:xfrm>
            <a:off x="6786563" y="4037013"/>
            <a:ext cx="558800" cy="407987"/>
            <a:chOff x="5393490" y="1699941"/>
            <a:chExt cx="703284" cy="407642"/>
          </a:xfrm>
        </p:grpSpPr>
        <p:cxnSp>
          <p:nvCxnSpPr>
            <p:cNvPr id="162" name="直接连接符 161"/>
            <p:cNvCxnSpPr/>
            <p:nvPr/>
          </p:nvCxnSpPr>
          <p:spPr>
            <a:xfrm flipV="1">
              <a:off x="5393490" y="2098066"/>
              <a:ext cx="70328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箭头连接符 162"/>
            <p:cNvCxnSpPr/>
            <p:nvPr/>
          </p:nvCxnSpPr>
          <p:spPr>
            <a:xfrm flipV="1">
              <a:off x="6096774" y="1699941"/>
              <a:ext cx="0" cy="40764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4" name="TextBox 9"/>
          <p:cNvSpPr txBox="1"/>
          <p:nvPr/>
        </p:nvSpPr>
        <p:spPr>
          <a:xfrm>
            <a:off x="7739063" y="3579813"/>
            <a:ext cx="54451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93" grpId="0"/>
      <p:bldP spid="101" grpId="0"/>
      <p:bldP spid="102" grpId="0"/>
      <p:bldP spid="110" grpId="0"/>
      <p:bldP spid="111" grpId="0"/>
      <p:bldP spid="116" grpId="0"/>
      <p:bldP spid="124" grpId="0"/>
      <p:bldP spid="128" grpId="0"/>
      <p:bldP spid="133" grpId="0"/>
      <p:bldP spid="137" grpId="0"/>
      <p:bldP spid="142" grpId="0"/>
      <p:bldP spid="146" grpId="0"/>
      <p:bldP spid="147" grpId="0"/>
      <p:bldP spid="155" grpId="0"/>
      <p:bldP spid="160" grpId="0"/>
      <p:bldP spid="16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1" descr="C:\Users\Administrator\Desktop\飞书20220824-143326.jpg飞书20220824-143326"/>
          <p:cNvPicPr>
            <a:picLocks noChangeAspect="1"/>
          </p:cNvPicPr>
          <p:nvPr/>
        </p:nvPicPr>
        <p:blipFill>
          <a:blip r:embed="rId1" cstate="print"/>
          <a:srcRect t="16749"/>
          <a:stretch>
            <a:fillRect/>
          </a:stretch>
        </p:blipFill>
        <p:spPr>
          <a:xfrm>
            <a:off x="2943860" y="2097405"/>
            <a:ext cx="4008120" cy="2250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851218" y="4347845"/>
            <a:ext cx="3687763" cy="60769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一共用了多少块积木？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4" name="组合 2"/>
          <p:cNvGrpSpPr/>
          <p:nvPr/>
        </p:nvGrpSpPr>
        <p:grpSpPr>
          <a:xfrm>
            <a:off x="4650105" y="4347845"/>
            <a:ext cx="3763963" cy="546100"/>
            <a:chOff x="2010643" y="3348537"/>
            <a:chExt cx="5159167" cy="747173"/>
          </a:xfrm>
        </p:grpSpPr>
        <p:sp>
          <p:nvSpPr>
            <p:cNvPr id="29714" name="TextBox 1"/>
            <p:cNvSpPr txBox="1"/>
            <p:nvPr/>
          </p:nvSpPr>
          <p:spPr>
            <a:xfrm>
              <a:off x="4364616" y="3348537"/>
              <a:ext cx="2805194" cy="7141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（块）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9715" name="矩形 3"/>
            <p:cNvSpPr/>
            <p:nvPr/>
          </p:nvSpPr>
          <p:spPr>
            <a:xfrm>
              <a:off x="2010643" y="3409928"/>
              <a:ext cx="656407" cy="685782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16" name="矩形 4"/>
            <p:cNvSpPr/>
            <p:nvPr/>
          </p:nvSpPr>
          <p:spPr>
            <a:xfrm>
              <a:off x="3656927" y="3387701"/>
              <a:ext cx="656407" cy="685782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17" name="矩形 5"/>
            <p:cNvSpPr/>
            <p:nvPr/>
          </p:nvSpPr>
          <p:spPr>
            <a:xfrm>
              <a:off x="5057241" y="3387701"/>
              <a:ext cx="656406" cy="68578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18" name="椭圆 6"/>
            <p:cNvSpPr/>
            <p:nvPr/>
          </p:nvSpPr>
          <p:spPr>
            <a:xfrm>
              <a:off x="2819446" y="3409928"/>
              <a:ext cx="685782" cy="685782"/>
            </a:xfrm>
            <a:prstGeom prst="ellipse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1" name="Text Box 20"/>
          <p:cNvSpPr txBox="1"/>
          <p:nvPr/>
        </p:nvSpPr>
        <p:spPr>
          <a:xfrm>
            <a:off x="4505643" y="4362133"/>
            <a:ext cx="742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Text Box 20"/>
          <p:cNvSpPr txBox="1"/>
          <p:nvPr/>
        </p:nvSpPr>
        <p:spPr>
          <a:xfrm>
            <a:off x="5126355" y="4390708"/>
            <a:ext cx="742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Text Box 20"/>
          <p:cNvSpPr txBox="1"/>
          <p:nvPr/>
        </p:nvSpPr>
        <p:spPr>
          <a:xfrm>
            <a:off x="5731193" y="4376420"/>
            <a:ext cx="742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6724968" y="4354195"/>
            <a:ext cx="742950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16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716915" y="1579880"/>
            <a:ext cx="2562860" cy="1465580"/>
          </a:xfrm>
          <a:prstGeom prst="wedgeRoundRectCallout">
            <a:avLst>
              <a:gd name="adj1" fmla="val 69951"/>
              <a:gd name="adj2" fmla="val -5069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我用了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块，你用了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块。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5378450" y="735330"/>
            <a:ext cx="3436620" cy="1219200"/>
          </a:xfrm>
          <a:prstGeom prst="wedgeRoundRectCallout">
            <a:avLst>
              <a:gd name="adj1" fmla="val -21932"/>
              <a:gd name="adj2" fmla="val 69583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我们用了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块黄色的，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块红色的。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" name="Text Box 20"/>
          <p:cNvSpPr txBox="1"/>
          <p:nvPr/>
        </p:nvSpPr>
        <p:spPr>
          <a:xfrm>
            <a:off x="4511993" y="4354195"/>
            <a:ext cx="742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5" name="Text Box 20"/>
          <p:cNvSpPr txBox="1"/>
          <p:nvPr/>
        </p:nvSpPr>
        <p:spPr>
          <a:xfrm>
            <a:off x="5131118" y="4382770"/>
            <a:ext cx="742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6" name="Text Box 20"/>
          <p:cNvSpPr txBox="1"/>
          <p:nvPr/>
        </p:nvSpPr>
        <p:spPr>
          <a:xfrm>
            <a:off x="5737543" y="4370070"/>
            <a:ext cx="742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9" name="Text Box 20"/>
          <p:cNvSpPr txBox="1"/>
          <p:nvPr/>
        </p:nvSpPr>
        <p:spPr>
          <a:xfrm>
            <a:off x="6734493" y="4370070"/>
            <a:ext cx="742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1"/>
      <p:bldP spid="14" grpId="2"/>
      <p:bldP spid="24" grpId="0"/>
      <p:bldP spid="25" grpId="0"/>
      <p:bldP spid="26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986155" y="981710"/>
            <a:ext cx="227139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986155" y="1831975"/>
            <a:ext cx="163703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2840990" y="1073785"/>
            <a:ext cx="163512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2830195" y="1831975"/>
            <a:ext cx="163512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4616450" y="1104265"/>
            <a:ext cx="197612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4672965" y="1816735"/>
            <a:ext cx="163512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6817360" y="1104265"/>
            <a:ext cx="163512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6817360" y="1831975"/>
            <a:ext cx="147002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＝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2159000" y="1043305"/>
            <a:ext cx="6940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TextBox 5"/>
          <p:cNvSpPr txBox="1"/>
          <p:nvPr/>
        </p:nvSpPr>
        <p:spPr>
          <a:xfrm>
            <a:off x="2082800" y="1831975"/>
            <a:ext cx="793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TextBox 5"/>
          <p:cNvSpPr txBox="1"/>
          <p:nvPr/>
        </p:nvSpPr>
        <p:spPr>
          <a:xfrm>
            <a:off x="3994150" y="1073785"/>
            <a:ext cx="793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TextBox 5"/>
          <p:cNvSpPr txBox="1"/>
          <p:nvPr/>
        </p:nvSpPr>
        <p:spPr>
          <a:xfrm>
            <a:off x="3994150" y="1801495"/>
            <a:ext cx="793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Box 5"/>
          <p:cNvSpPr txBox="1"/>
          <p:nvPr/>
        </p:nvSpPr>
        <p:spPr>
          <a:xfrm>
            <a:off x="7908925" y="1816735"/>
            <a:ext cx="793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TextBox 5"/>
          <p:cNvSpPr txBox="1"/>
          <p:nvPr/>
        </p:nvSpPr>
        <p:spPr>
          <a:xfrm>
            <a:off x="7946390" y="1104265"/>
            <a:ext cx="793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TextBox 5"/>
          <p:cNvSpPr txBox="1"/>
          <p:nvPr/>
        </p:nvSpPr>
        <p:spPr>
          <a:xfrm>
            <a:off x="5750560" y="1786255"/>
            <a:ext cx="793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17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TextBox 5"/>
          <p:cNvSpPr txBox="1"/>
          <p:nvPr/>
        </p:nvSpPr>
        <p:spPr>
          <a:xfrm>
            <a:off x="5928995" y="1104265"/>
            <a:ext cx="793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utoUpdateAnimBg="0" build="p"/>
      <p:bldP spid="29" grpId="0" autoUpdateAnimBg="0" build="p"/>
      <p:bldP spid="30" grpId="0" autoUpdateAnimBg="0" build="p"/>
      <p:bldP spid="31" grpId="0" autoUpdateAnimBg="0" build="p"/>
      <p:bldP spid="32" grpId="0" autoUpdateAnimBg="0" build="p"/>
      <p:bldP spid="33" grpId="0" autoUpdateAnimBg="0" build="p"/>
      <p:bldP spid="34" grpId="0" autoUpdateAnimBg="0" build="p"/>
      <p:bldP spid="35" grpId="0" autoUpdateAnimBg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5844" name="图片 5" descr="C:\Users\Administrator\Desktop\飞书20220824-143311.jpg飞书20220824-143311"/>
          <p:cNvPicPr>
            <a:picLocks noChangeAspect="1"/>
          </p:cNvPicPr>
          <p:nvPr/>
        </p:nvPicPr>
        <p:blipFill>
          <a:blip r:embed="rId1" cstate="print"/>
          <a:srcRect l="24005" r="17212" b="33064"/>
          <a:stretch>
            <a:fillRect/>
          </a:stretch>
        </p:blipFill>
        <p:spPr>
          <a:xfrm>
            <a:off x="381000" y="1759585"/>
            <a:ext cx="5621655" cy="26784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90" h="4085">
                <a:moveTo>
                  <a:pt x="0" y="0"/>
                </a:moveTo>
                <a:lnTo>
                  <a:pt x="5829" y="0"/>
                </a:lnTo>
                <a:lnTo>
                  <a:pt x="5993" y="1122"/>
                </a:lnTo>
                <a:lnTo>
                  <a:pt x="7390" y="1122"/>
                </a:lnTo>
                <a:lnTo>
                  <a:pt x="7390" y="4085"/>
                </a:lnTo>
                <a:lnTo>
                  <a:pt x="0" y="4085"/>
                </a:lnTo>
                <a:lnTo>
                  <a:pt x="0" y="1511"/>
                </a:lnTo>
                <a:lnTo>
                  <a:pt x="1650" y="1511"/>
                </a:lnTo>
                <a:lnTo>
                  <a:pt x="1830" y="176"/>
                </a:lnTo>
                <a:lnTo>
                  <a:pt x="0" y="176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4876800" y="2647950"/>
            <a:ext cx="3975100" cy="60769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原来一共有多少个水饺？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35846" name="组合 2"/>
          <p:cNvGrpSpPr/>
          <p:nvPr/>
        </p:nvGrpSpPr>
        <p:grpSpPr>
          <a:xfrm>
            <a:off x="5028565" y="3622358"/>
            <a:ext cx="3763963" cy="546100"/>
            <a:chOff x="2010643" y="3348537"/>
            <a:chExt cx="5159167" cy="747173"/>
          </a:xfrm>
        </p:grpSpPr>
        <p:sp>
          <p:nvSpPr>
            <p:cNvPr id="35854" name="TextBox 1"/>
            <p:cNvSpPr txBox="1"/>
            <p:nvPr/>
          </p:nvSpPr>
          <p:spPr>
            <a:xfrm>
              <a:off x="4364616" y="3348537"/>
              <a:ext cx="2805194" cy="7141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0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（个）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35855" name="矩形 3"/>
            <p:cNvSpPr/>
            <p:nvPr/>
          </p:nvSpPr>
          <p:spPr>
            <a:xfrm>
              <a:off x="2010643" y="3409928"/>
              <a:ext cx="656407" cy="685782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lnSpc>
                  <a:spcPct val="100000"/>
                </a:lnSpc>
              </a:pPr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5856" name="矩形 4"/>
            <p:cNvSpPr/>
            <p:nvPr/>
          </p:nvSpPr>
          <p:spPr>
            <a:xfrm>
              <a:off x="3656927" y="3387701"/>
              <a:ext cx="656407" cy="685782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lnSpc>
                  <a:spcPct val="100000"/>
                </a:lnSpc>
              </a:pPr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5857" name="矩形 5"/>
            <p:cNvSpPr/>
            <p:nvPr/>
          </p:nvSpPr>
          <p:spPr>
            <a:xfrm>
              <a:off x="5057241" y="3387701"/>
              <a:ext cx="656406" cy="685783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lnSpc>
                  <a:spcPct val="100000"/>
                </a:lnSpc>
              </a:pPr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5858" name="椭圆 6"/>
            <p:cNvSpPr/>
            <p:nvPr/>
          </p:nvSpPr>
          <p:spPr>
            <a:xfrm>
              <a:off x="2819446" y="3409928"/>
              <a:ext cx="685782" cy="685782"/>
            </a:xfrm>
            <a:prstGeom prst="ellipse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lnSpc>
                  <a:spcPct val="100000"/>
                </a:lnSpc>
              </a:pPr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2" name="Text Box 20"/>
          <p:cNvSpPr txBox="1"/>
          <p:nvPr/>
        </p:nvSpPr>
        <p:spPr>
          <a:xfrm>
            <a:off x="4900295" y="3662998"/>
            <a:ext cx="742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Text Box 20"/>
          <p:cNvSpPr txBox="1"/>
          <p:nvPr/>
        </p:nvSpPr>
        <p:spPr>
          <a:xfrm>
            <a:off x="5498465" y="3662998"/>
            <a:ext cx="742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+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Text Box 20"/>
          <p:cNvSpPr txBox="1"/>
          <p:nvPr/>
        </p:nvSpPr>
        <p:spPr>
          <a:xfrm>
            <a:off x="6098540" y="3662998"/>
            <a:ext cx="742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7109778" y="3634423"/>
            <a:ext cx="742950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13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457200" y="1276985"/>
            <a:ext cx="1836420" cy="1047750"/>
          </a:xfrm>
          <a:prstGeom prst="wedgeRoundRectCallout">
            <a:avLst>
              <a:gd name="adj1" fmla="val 21715"/>
              <a:gd name="adj2" fmla="val 68545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我吃了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个水饺。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3962400" y="1270000"/>
            <a:ext cx="1858645" cy="734060"/>
          </a:xfrm>
          <a:prstGeom prst="wedgeRoundRectCallout">
            <a:avLst>
              <a:gd name="adj1" fmla="val -31653"/>
              <a:gd name="adj2" fmla="val 81228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还剩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先说得数，再写算式。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6095" y="1657985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8200" y="379095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00020" y="382905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95755" y="121983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501900" y="4248150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01345" y="421068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495800" y="22675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3+8=11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495800" y="28771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4+8=12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705600" y="22675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5+8=13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1104265" y="2149475"/>
            <a:ext cx="1752600" cy="1752600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+8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5" grpId="0"/>
      <p:bldP spid="46" grpId="0"/>
      <p:bldP spid="50" grpId="1"/>
      <p:bldP spid="51" grpId="1"/>
      <p:bldP spid="5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先说得数，再写算式。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61415" y="162306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13940" y="162306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61415" y="386080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13940" y="386080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4885" y="121983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137410" y="121983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119630" y="4248150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28370" y="424878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72000" y="21151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2+9=11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572000" y="27247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5+9=14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781800" y="21151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3+9=12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781800" y="2725420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4+9=13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2995" y="2180590"/>
            <a:ext cx="1717040" cy="17170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+9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5" grpId="0"/>
      <p:bldP spid="46" grpId="0"/>
      <p:bldP spid="50" grpId="1"/>
      <p:bldP spid="51" grpId="1"/>
      <p:bldP spid="54" grpId="1"/>
      <p:bldP spid="5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先说得数，再写算式。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0" name="正五边形 19"/>
          <p:cNvSpPr/>
          <p:nvPr/>
        </p:nvSpPr>
        <p:spPr>
          <a:xfrm>
            <a:off x="914400" y="2038985"/>
            <a:ext cx="2132965" cy="2132965"/>
          </a:xfrm>
          <a:prstGeom prst="pentagon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</a:pPr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+7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3400" y="241935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776730" y="1497965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6800" y="4123690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514600" y="4095115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971800" y="2372995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600200" y="112458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200400" y="237299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336165" y="4483100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23595" y="4493895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-57150" y="2419350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72000" y="21151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7+7=14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572000" y="27247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3+7=10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572000" y="3333750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4+7=11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781800" y="2115185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5+7=12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781800" y="2725420"/>
            <a:ext cx="1691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6+7=13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4" grpId="0"/>
      <p:bldP spid="45" grpId="0"/>
      <p:bldP spid="46" grpId="0"/>
      <p:bldP spid="48" grpId="0"/>
      <p:bldP spid="50" grpId="1"/>
      <p:bldP spid="51" grpId="1"/>
      <p:bldP spid="52" grpId="1"/>
      <p:bldP spid="54" grpId="1"/>
      <p:bldP spid="5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94804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算一算两种体育用品各有多少。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205230" y="2050415"/>
          <a:ext cx="680974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2435"/>
                <a:gridCol w="1702435"/>
                <a:gridCol w="1702435"/>
                <a:gridCol w="1702435"/>
              </a:tblGrid>
              <a:tr h="4972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endParaRPr lang="zh-CN" altLang="en-US" sz="3200" b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FD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200" b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一班</a:t>
                      </a:r>
                      <a:endParaRPr lang="zh-CN" altLang="en-US" sz="3200" b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FD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200" b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二</a:t>
                      </a:r>
                      <a:r>
                        <a:rPr lang="zh-CN" altLang="en-US" sz="3200" b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班</a:t>
                      </a:r>
                      <a:endParaRPr lang="zh-CN" altLang="en-US" sz="3200" b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FD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200" b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一共</a:t>
                      </a:r>
                      <a:endParaRPr lang="zh-CN" altLang="en-US" sz="3200" b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FDE9"/>
                    </a:solidFill>
                  </a:tcPr>
                </a:tc>
              </a:tr>
              <a:tr h="8553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FD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7个</a:t>
                      </a:r>
                      <a:endParaRPr lang="zh-CN" altLang="en-US" sz="3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FD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6个</a:t>
                      </a:r>
                      <a:endParaRPr lang="zh-CN" altLang="en-US" sz="3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FD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___个</a:t>
                      </a:r>
                      <a:endParaRPr lang="zh-CN" altLang="en-US" sz="3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FDE9"/>
                    </a:solidFill>
                  </a:tcPr>
                </a:tc>
              </a:tr>
              <a:tr h="9429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FD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4条</a:t>
                      </a:r>
                      <a:endParaRPr lang="zh-CN" altLang="en-US" sz="3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FD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7条</a:t>
                      </a:r>
                      <a:endParaRPr lang="zh-CN" altLang="en-US" sz="3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FD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___条</a:t>
                      </a:r>
                      <a:endParaRPr lang="zh-CN" altLang="en-US" sz="320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FFFDE9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21" descr="C:\Documents and Settings\Administrator\桌面\QQ图片20160618094728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52" t="24816" r="82664" b="45136"/>
          <a:stretch>
            <a:fillRect/>
          </a:stretch>
        </p:blipFill>
        <p:spPr>
          <a:xfrm>
            <a:off x="1662430" y="2688590"/>
            <a:ext cx="723265" cy="751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21" descr="C:\Documents and Settings\Administrator\桌面\QQ图片20160618094728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5" t="57785" r="78050" b="5639"/>
          <a:stretch>
            <a:fillRect/>
          </a:stretch>
        </p:blipFill>
        <p:spPr>
          <a:xfrm>
            <a:off x="1285240" y="3499485"/>
            <a:ext cx="14097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6470650" y="2720658"/>
            <a:ext cx="9667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13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6491288" y="3635058"/>
            <a:ext cx="9667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11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看谁算得都对。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18285" y="210947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01720" y="210947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708650" y="210947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876540" y="210947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34035" y="2104390"/>
            <a:ext cx="1179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5+7=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13965" y="2104390"/>
            <a:ext cx="1282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10-7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724400" y="2104390"/>
            <a:ext cx="1179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4+8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892290" y="2104390"/>
            <a:ext cx="1179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4+9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17500" y="3105150"/>
            <a:ext cx="1395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13-3=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617470" y="3105150"/>
            <a:ext cx="1179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5+9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48200" y="3105150"/>
            <a:ext cx="1332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10-9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797675" y="3105150"/>
            <a:ext cx="1369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3+9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518285" y="311023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601720" y="311023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708650" y="311023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876540" y="3110230"/>
            <a:ext cx="71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31" grpId="0"/>
      <p:bldP spid="34" grpId="0"/>
      <p:bldP spid="72" grpId="0"/>
      <p:bldP spid="73" grpId="0"/>
      <p:bldP spid="74" grpId="0"/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一共有多少串   ？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6" name="Picture 14" descr="C:\Documents and Settings\Administrator\桌面\QQ图片20160618094716.jpg"/>
          <p:cNvPicPr>
            <a:picLocks noChangeAspect="1" noChangeArrowheads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5" t="75838" r="69634" b="9800"/>
          <a:stretch>
            <a:fillRect/>
          </a:stretch>
        </p:blipFill>
        <p:spPr bwMode="auto">
          <a:xfrm>
            <a:off x="2941320" y="742950"/>
            <a:ext cx="583565" cy="704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0" name="组合 18"/>
          <p:cNvGrpSpPr/>
          <p:nvPr/>
        </p:nvGrpSpPr>
        <p:grpSpPr>
          <a:xfrm>
            <a:off x="2666683" y="3943350"/>
            <a:ext cx="3179762" cy="521970"/>
            <a:chOff x="5551439" y="3888839"/>
            <a:chExt cx="3179852" cy="521317"/>
          </a:xfrm>
        </p:grpSpPr>
        <p:sp>
          <p:nvSpPr>
            <p:cNvPr id="13327" name="矩形 13"/>
            <p:cNvSpPr/>
            <p:nvPr/>
          </p:nvSpPr>
          <p:spPr>
            <a:xfrm>
              <a:off x="5551439" y="3959954"/>
              <a:ext cx="380990" cy="380990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328" name="椭圆 14"/>
            <p:cNvSpPr/>
            <p:nvPr/>
          </p:nvSpPr>
          <p:spPr>
            <a:xfrm>
              <a:off x="6019762" y="3959954"/>
              <a:ext cx="380990" cy="380990"/>
            </a:xfrm>
            <a:prstGeom prst="ellipse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329" name="矩形 15"/>
            <p:cNvSpPr/>
            <p:nvPr/>
          </p:nvSpPr>
          <p:spPr>
            <a:xfrm>
              <a:off x="6494000" y="3959954"/>
              <a:ext cx="380990" cy="380990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330" name="TextBox 1"/>
            <p:cNvSpPr txBox="1"/>
            <p:nvPr/>
          </p:nvSpPr>
          <p:spPr>
            <a:xfrm>
              <a:off x="6874990" y="3888839"/>
              <a:ext cx="1856301" cy="5213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=  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（串）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3331" name="矩形 17"/>
            <p:cNvSpPr/>
            <p:nvPr/>
          </p:nvSpPr>
          <p:spPr>
            <a:xfrm>
              <a:off x="7283529" y="3959954"/>
              <a:ext cx="380990" cy="380990"/>
            </a:xfrm>
            <a:prstGeom prst="rect">
              <a:avLst/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2471420" y="3943350"/>
            <a:ext cx="77152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7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2939733" y="3930650"/>
            <a:ext cx="7715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+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3414395" y="3933825"/>
            <a:ext cx="771525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5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4323080" y="3930650"/>
            <a:ext cx="56515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12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4" name="图片 3" descr="飞书20220824-13494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63" t="2712" r="-594" b="6282"/>
          <a:stretch>
            <a:fillRect/>
          </a:stretch>
        </p:blipFill>
        <p:spPr>
          <a:xfrm>
            <a:off x="838200" y="1270000"/>
            <a:ext cx="7886065" cy="25571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635000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你还能提出其他数学问题并解答吗？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2514789" y="3647918"/>
            <a:ext cx="4547265" cy="52197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圈起来的一共有多少盆花？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2515424" y="4143218"/>
            <a:ext cx="4547265" cy="52197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8+6=14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（盆）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3733800" y="4665345"/>
            <a:ext cx="2029460" cy="3683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sz="1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（答案不唯一）</a:t>
            </a:r>
            <a:endParaRPr lang="zh-CN" sz="1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飞书20220824-13494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63" t="2712" r="-594" b="6282"/>
          <a:stretch>
            <a:fillRect/>
          </a:stretch>
        </p:blipFill>
        <p:spPr>
          <a:xfrm>
            <a:off x="762000" y="1276350"/>
            <a:ext cx="6986905" cy="226568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276600" y="2266950"/>
            <a:ext cx="4648200" cy="137160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0" grpId="0" bldLvl="0" animBg="1"/>
      <p:bldP spid="6" grpId="0" animBg="1"/>
      <p:bldP spid="6" grpId="1" animBg="1"/>
    </p:bldLst>
  </p:timing>
</p:sld>
</file>

<file path=ppt/tags/tag1.xml><?xml version="1.0" encoding="utf-8"?>
<p:tagLst xmlns:p="http://schemas.openxmlformats.org/presentationml/2006/main">
  <p:tag name="KSO_WM_UNIT_TABLE_BEAUTIFY" val="smartTable{39447e51-edc1-4ef9-a31b-3eaaf4ad3ec8}"/>
</p:tagLst>
</file>

<file path=ppt/tags/tag2.xml><?xml version="1.0" encoding="utf-8"?>
<p:tagLst xmlns:p="http://schemas.openxmlformats.org/presentationml/2006/main">
  <p:tag name="KSO_WM_UNIT_PLACING_PICTURE_USER_VIEWPORT" val="{&quot;height&quot;:4027,&quot;width&quot;:12419}"/>
</p:tagLst>
</file>

<file path=ppt/tags/tag3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1366</Words>
  <Application>WPS 演示</Application>
  <PresentationFormat>全屏显示(16:9)</PresentationFormat>
  <Paragraphs>649</Paragraphs>
  <Slides>29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Times New Roman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592</cp:revision>
  <dcterms:created xsi:type="dcterms:W3CDTF">2015-05-29T07:51:00Z</dcterms:created>
  <dcterms:modified xsi:type="dcterms:W3CDTF">2023-09-28T13:13:02Z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443445414_btnclosed</vt:lpwstr>
  </property>
</Properties>
</file>