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13"/>
  </p:notesMasterIdLst>
  <p:handoutMasterIdLst>
    <p:handoutMasterId r:id="rId55"/>
  </p:handoutMasterIdLst>
  <p:sldIdLst>
    <p:sldId id="598" r:id="rId4"/>
    <p:sldId id="597" r:id="rId5"/>
    <p:sldId id="525" r:id="rId6"/>
    <p:sldId id="275" r:id="rId7"/>
    <p:sldId id="599" r:id="rId8"/>
    <p:sldId id="600" r:id="rId9"/>
    <p:sldId id="602" r:id="rId10"/>
    <p:sldId id="603" r:id="rId11"/>
    <p:sldId id="605" r:id="rId12"/>
    <p:sldId id="606" r:id="rId14"/>
    <p:sldId id="604" r:id="rId15"/>
    <p:sldId id="607" r:id="rId16"/>
    <p:sldId id="608" r:id="rId17"/>
    <p:sldId id="609" r:id="rId18"/>
    <p:sldId id="610" r:id="rId19"/>
    <p:sldId id="611" r:id="rId20"/>
    <p:sldId id="612" r:id="rId21"/>
    <p:sldId id="613" r:id="rId22"/>
    <p:sldId id="615" r:id="rId23"/>
    <p:sldId id="614" r:id="rId24"/>
    <p:sldId id="616" r:id="rId25"/>
    <p:sldId id="617" r:id="rId26"/>
    <p:sldId id="618" r:id="rId27"/>
    <p:sldId id="619" r:id="rId28"/>
    <p:sldId id="620" r:id="rId29"/>
    <p:sldId id="621" r:id="rId30"/>
    <p:sldId id="622" r:id="rId31"/>
    <p:sldId id="623" r:id="rId32"/>
    <p:sldId id="624" r:id="rId33"/>
    <p:sldId id="625" r:id="rId34"/>
    <p:sldId id="626" r:id="rId35"/>
    <p:sldId id="627" r:id="rId36"/>
    <p:sldId id="628" r:id="rId37"/>
    <p:sldId id="629" r:id="rId38"/>
    <p:sldId id="630" r:id="rId39"/>
    <p:sldId id="631" r:id="rId40"/>
    <p:sldId id="632" r:id="rId41"/>
    <p:sldId id="633" r:id="rId42"/>
    <p:sldId id="634" r:id="rId43"/>
    <p:sldId id="637" r:id="rId44"/>
    <p:sldId id="635" r:id="rId45"/>
    <p:sldId id="638" r:id="rId46"/>
    <p:sldId id="639" r:id="rId47"/>
    <p:sldId id="640" r:id="rId48"/>
    <p:sldId id="642" r:id="rId49"/>
    <p:sldId id="643" r:id="rId50"/>
    <p:sldId id="645" r:id="rId51"/>
    <p:sldId id="646" r:id="rId52"/>
    <p:sldId id="647" r:id="rId53"/>
    <p:sldId id="648" r:id="rId54"/>
  </p:sldIdLst>
  <p:sldSz cx="9144000" cy="5143500"/>
  <p:notesSz cx="6858000" cy="9144000"/>
  <p:custDataLst>
    <p:tags r:id="rId5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3F3FFE"/>
    <a:srgbClr val="FF00FF"/>
    <a:srgbClr val="FFFFFF"/>
    <a:srgbClr val="8DC31E"/>
    <a:srgbClr val="0000FF"/>
    <a:srgbClr val="3333FF"/>
    <a:srgbClr val="CC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2309"/>
    <p:restoredTop sz="94717"/>
  </p:normalViewPr>
  <p:slideViewPr>
    <p:cSldViewPr showGuides="1">
      <p:cViewPr varScale="1">
        <p:scale>
          <a:sx n="146" d="100"/>
          <a:sy n="146" d="100"/>
        </p:scale>
        <p:origin x="132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9" Type="http://schemas.openxmlformats.org/officeDocument/2006/relationships/tags" Target="tags/tag37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handoutMaster" Target="handoutMasters/handoutMaster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B21D42-B533-45D1-A563-BD4A56785E8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99E65C-D49B-4302-B878-0157061DA6D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F3D84-C9EE-4681-AEA5-94643AE4528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A1BCCB-C115-4C6B-80D5-2CEC95D311B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7412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en-US" altLang="zh-CN" sz="1200" dirty="0"/>
          </a:p>
        </p:txBody>
      </p:sp>
      <p:sp>
        <p:nvSpPr>
          <p:cNvPr id="17413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946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en-US" altLang="zh-CN" sz="1200" dirty="0"/>
          </a:p>
        </p:txBody>
      </p:sp>
      <p:sp>
        <p:nvSpPr>
          <p:cNvPr id="1946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image" Target="../media/image10.emf"/><Relationship Id="rId10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106613" y="852488"/>
            <a:ext cx="4930775" cy="12017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仪粗宋简" pitchFamily="49" charset="-122"/>
                <a:ea typeface="汉仪粗宋简" pitchFamily="49" charset="-122"/>
                <a:cs typeface="+mn-cs"/>
              </a:rPr>
              <a:t>山中访友</a:t>
            </a:r>
            <a:endParaRPr kumimoji="0" lang="zh-CN" altLang="en-US" sz="7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汉仪粗宋简" pitchFamily="49" charset="-122"/>
              <a:ea typeface="汉仪粗宋简" pitchFamily="49" charset="-122"/>
              <a:cs typeface="+mn-cs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078038" y="520700"/>
            <a:ext cx="4930775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人教版六年级语文 课件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模板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4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587"/>
            <a:ext cx="9144000" cy="514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04938" y="-209550"/>
            <a:ext cx="9521825" cy="514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图片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84575" y="3109913"/>
            <a:ext cx="1974850" cy="197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8"/>
          <p:cNvPicPr>
            <a:picLocks noChangeAspect="1"/>
          </p:cNvPicPr>
          <p:nvPr userDrawn="1"/>
        </p:nvPicPr>
        <p:blipFill>
          <a:blip r:embed="rId6"/>
          <a:srcRect l="16850" r="17372" b="35796"/>
          <a:stretch>
            <a:fillRect/>
          </a:stretch>
        </p:blipFill>
        <p:spPr>
          <a:xfrm>
            <a:off x="0" y="2693988"/>
            <a:ext cx="9144000" cy="24511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8" name="组合 9"/>
          <p:cNvGrpSpPr/>
          <p:nvPr userDrawn="1"/>
        </p:nvGrpSpPr>
        <p:grpSpPr>
          <a:xfrm>
            <a:off x="-115887" y="4186238"/>
            <a:ext cx="9375775" cy="981075"/>
            <a:chOff x="-116230" y="4413841"/>
            <a:chExt cx="9376461" cy="980973"/>
          </a:xfrm>
        </p:grpSpPr>
        <p:pic>
          <p:nvPicPr>
            <p:cNvPr id="2063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36099" y="4620555"/>
              <a:ext cx="4889416" cy="77425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4" name="图片 11"/>
            <p:cNvPicPr>
              <a:picLocks noChangeAspect="1"/>
            </p:cNvPicPr>
            <p:nvPr/>
          </p:nvPicPr>
          <p:blipFill>
            <a:blip r:embed="rId8"/>
            <a:srcRect b="37608"/>
            <a:stretch>
              <a:fillRect/>
            </a:stretch>
          </p:blipFill>
          <p:spPr>
            <a:xfrm>
              <a:off x="-116230" y="4413841"/>
              <a:ext cx="9376461" cy="95853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9" name="图片 12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663994">
            <a:off x="3856038" y="2016125"/>
            <a:ext cx="2501900" cy="1042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0" name="图片 13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55613" y="411163"/>
            <a:ext cx="3619500" cy="135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327900" y="2306638"/>
            <a:ext cx="1422400" cy="53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2" name="图片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rot="-543762">
            <a:off x="7821613" y="339725"/>
            <a:ext cx="901700" cy="369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587"/>
            <a:ext cx="9144000" cy="514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4"/>
          <a:srcRect l="56380" r="9250" b="24503"/>
          <a:stretch>
            <a:fillRect/>
          </a:stretch>
        </p:blipFill>
        <p:spPr>
          <a:xfrm>
            <a:off x="5961063" y="1893888"/>
            <a:ext cx="3182937" cy="32400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8" name="组合 5"/>
          <p:cNvGrpSpPr/>
          <p:nvPr userDrawn="1"/>
        </p:nvGrpSpPr>
        <p:grpSpPr>
          <a:xfrm>
            <a:off x="-115887" y="4186238"/>
            <a:ext cx="9375775" cy="981075"/>
            <a:chOff x="-116230" y="4413841"/>
            <a:chExt cx="9376461" cy="980973"/>
          </a:xfrm>
        </p:grpSpPr>
        <p:pic>
          <p:nvPicPr>
            <p:cNvPr id="3079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6099" y="4620555"/>
              <a:ext cx="4889416" cy="77425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0" name="图片 7"/>
            <p:cNvPicPr>
              <a:picLocks noChangeAspect="1"/>
            </p:cNvPicPr>
            <p:nvPr/>
          </p:nvPicPr>
          <p:blipFill>
            <a:blip r:embed="rId6"/>
            <a:srcRect b="37608"/>
            <a:stretch>
              <a:fillRect/>
            </a:stretch>
          </p:blipFill>
          <p:spPr>
            <a:xfrm>
              <a:off x="-116230" y="4413841"/>
              <a:ext cx="9376461" cy="95853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587"/>
            <a:ext cx="9144000" cy="514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700088"/>
            <a:ext cx="9144000" cy="444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79388" y="195263"/>
            <a:ext cx="8785225" cy="475297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1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2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0.png"/><Relationship Id="rId2" Type="http://schemas.microsoft.com/office/2007/relationships/media" Target="file:///\\pc-2\&#19978;&#35838;&#35838;&#20214;&#27719;&#24635;\&#24453;&#26657;&#23545;\R&#22235;&#35821;&#19979;&#12304;&#25945;&#26696;&#29256;&#12305;\&#31532;&#20116;&#21333;&#20803;\17%20&#35760;&#37329;&#21326;&#30340;&#21452;&#40857;&#27934;&#12304;&#25945;&#26696;&#21305;&#37197;&#29256;&#12305;&#25512;&#33616;&#10084;\&#20083;.wmv" TargetMode="External"/><Relationship Id="rId1" Type="http://schemas.openxmlformats.org/officeDocument/2006/relationships/video" Target="file:///\\pc-2\&#19978;&#35838;&#35838;&#20214;&#27719;&#24635;\&#24453;&#26657;&#23545;\R&#22235;&#35821;&#19979;&#12304;&#25945;&#26696;&#29256;&#12305;\&#31532;&#20116;&#21333;&#20803;\17%20&#35760;&#37329;&#21326;&#30340;&#21452;&#40857;&#27934;&#12304;&#25945;&#26696;&#21305;&#37197;&#29256;&#12305;&#25512;&#33616;&#10084;\&#20083;.wmv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9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emf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9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png"/><Relationship Id="rId2" Type="http://schemas.microsoft.com/office/2007/relationships/media" Target="file:///\\pc-2\&#19978;&#35838;&#35838;&#20214;&#27719;&#24635;\&#24453;&#26657;&#23545;\R&#22235;&#35821;&#19979;&#12304;&#25945;&#26696;&#29256;&#12305;\&#31532;&#20116;&#21333;&#20803;\17%20&#35760;&#37329;&#21326;&#30340;&#21452;&#40857;&#27934;&#12304;&#25945;&#26696;&#21305;&#37197;&#29256;&#12305;&#25512;&#33616;&#10084;\&#27993;.wmv" TargetMode="External"/><Relationship Id="rId1" Type="http://schemas.openxmlformats.org/officeDocument/2006/relationships/video" Target="file:///\\pc-2\&#19978;&#35838;&#35838;&#20214;&#27719;&#24635;\&#24453;&#26657;&#23545;\R&#22235;&#35821;&#19979;&#12304;&#25945;&#26696;&#29256;&#12305;\&#31532;&#20116;&#21333;&#20803;\17%20&#35760;&#37329;&#21326;&#30340;&#21452;&#40857;&#27934;&#12304;&#25945;&#26696;&#21305;&#37197;&#29256;&#12305;&#25512;&#33616;&#10084;\&#27993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>
            <a:hlinkClick r:id="rId1" action="ppaction://hlinksldjump"/>
          </p:cNvPr>
          <p:cNvSpPr txBox="1"/>
          <p:nvPr/>
        </p:nvSpPr>
        <p:spPr>
          <a:xfrm>
            <a:off x="1476375" y="700088"/>
            <a:ext cx="1800225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j-ea"/>
                <a:ea typeface="+mj-ea"/>
                <a:cs typeface="+mn-cs"/>
              </a:rPr>
              <a:t>第</a:t>
            </a:r>
            <a:r>
              <a:rPr kumimoji="0" lang="en-US" altLang="zh-CN" sz="3200" b="1" kern="1200" cap="none" spc="0" normalizeH="0" baseline="0" noProof="0" dirty="0"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3200" b="1" kern="1200" cap="none" spc="0" normalizeH="0" baseline="0" noProof="0" dirty="0">
                <a:latin typeface="+mj-ea"/>
                <a:ea typeface="+mj-ea"/>
                <a:cs typeface="+mn-cs"/>
              </a:rPr>
              <a:t>课时</a:t>
            </a:r>
            <a:endParaRPr kumimoji="0" lang="zh-CN" altLang="en-US" sz="32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3" name="文本框 2">
            <a:hlinkClick r:id="rId2" action="ppaction://hlinksldjump"/>
          </p:cNvPr>
          <p:cNvSpPr txBox="1"/>
          <p:nvPr/>
        </p:nvSpPr>
        <p:spPr>
          <a:xfrm>
            <a:off x="4356100" y="2139950"/>
            <a:ext cx="180022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j-ea"/>
                <a:ea typeface="+mj-ea"/>
                <a:cs typeface="+mn-cs"/>
              </a:rPr>
              <a:t>第</a:t>
            </a:r>
            <a:r>
              <a:rPr kumimoji="0" lang="en-US" altLang="zh-CN" sz="3200" b="1" kern="1200" cap="none" spc="0" normalizeH="0" baseline="0" noProof="0" dirty="0">
                <a:latin typeface="+mj-ea"/>
                <a:ea typeface="+mj-ea"/>
                <a:cs typeface="+mn-cs"/>
              </a:rPr>
              <a:t>2</a:t>
            </a:r>
            <a:r>
              <a:rPr kumimoji="0" lang="zh-CN" altLang="en-US" sz="3200" b="1" kern="1200" cap="none" spc="0" normalizeH="0" baseline="0" noProof="0" dirty="0">
                <a:latin typeface="+mj-ea"/>
                <a:ea typeface="+mj-ea"/>
                <a:cs typeface="+mn-cs"/>
              </a:rPr>
              <a:t>课时</a:t>
            </a:r>
            <a:endParaRPr kumimoji="0" lang="zh-CN" altLang="en-US" sz="32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841375" y="2593975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1375" y="3275013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0888" y="1563688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rǔ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8437" name="文本框 17"/>
          <p:cNvSpPr txBox="1"/>
          <p:nvPr/>
        </p:nvSpPr>
        <p:spPr>
          <a:xfrm>
            <a:off x="1979613" y="1276350"/>
            <a:ext cx="1181100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乳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90738" y="258921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左右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52650" y="3282950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乛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pic>
        <p:nvPicPr>
          <p:cNvPr id="3" name="乳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067175" y="1225550"/>
            <a:ext cx="2746375" cy="2746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3419475" y="1563688"/>
            <a:ext cx="1944688" cy="1173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蜿 蜒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6600" y="915988"/>
            <a:ext cx="2303463" cy="973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4400" b="1" kern="1200" cap="none" spc="0" normalizeH="0" baseline="0" noProof="0" dirty="0" err="1">
                <a:solidFill>
                  <a:srgbClr val="3F3FFE"/>
                </a:solidFill>
                <a:latin typeface="+mn-ea"/>
                <a:ea typeface="+mn-ea"/>
                <a:cs typeface="+mn-cs"/>
              </a:rPr>
              <a:t>wān</a:t>
            </a:r>
            <a:r>
              <a:rPr kumimoji="0" lang="en-US" altLang="zh-CN" sz="4400" b="1" kern="1200" cap="none" spc="0" normalizeH="0" baseline="0" noProof="0" dirty="0">
                <a:solidFill>
                  <a:srgbClr val="3F3FFE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4400" b="1" kern="1200" cap="none" spc="0" normalizeH="0" baseline="0" noProof="0" dirty="0" err="1">
                <a:solidFill>
                  <a:srgbClr val="3F3FFE"/>
                </a:solidFill>
                <a:latin typeface="+mn-ea"/>
                <a:ea typeface="+mn-ea"/>
                <a:cs typeface="+mn-cs"/>
              </a:rPr>
              <a:t>yán</a:t>
            </a:r>
            <a:r>
              <a:rPr kumimoji="0" lang="en-US" altLang="zh-CN" sz="4400" b="1" kern="1200" cap="none" spc="0" normalizeH="0" baseline="0" noProof="0" dirty="0">
                <a:solidFill>
                  <a:srgbClr val="3F3FFE"/>
                </a:solidFill>
                <a:latin typeface="+mn-ea"/>
                <a:ea typeface="+mn-ea"/>
                <a:cs typeface="+mn-cs"/>
              </a:rPr>
              <a:t>     </a:t>
            </a:r>
            <a:endParaRPr kumimoji="0" lang="zh-CN" altLang="en-US" sz="4400" b="1" kern="1200" cap="none" spc="0" normalizeH="0" baseline="0" noProof="0" dirty="0">
              <a:solidFill>
                <a:srgbClr val="3F3FFE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4" name="文本框 15"/>
          <p:cNvSpPr txBox="1"/>
          <p:nvPr/>
        </p:nvSpPr>
        <p:spPr>
          <a:xfrm>
            <a:off x="1116013" y="2932113"/>
            <a:ext cx="7056437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这个词并不陌生，你之前在哪儿见过？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1"/>
          <p:cNvPicPr>
            <a:picLocks noChangeAspect="1"/>
          </p:cNvPicPr>
          <p:nvPr/>
        </p:nvPicPr>
        <p:blipFill>
          <a:blip r:embed="rId1"/>
          <a:srcRect t="10327" b="4802"/>
          <a:stretch>
            <a:fillRect/>
          </a:stretch>
        </p:blipFill>
        <p:spPr>
          <a:xfrm>
            <a:off x="0" y="-20637"/>
            <a:ext cx="9144000" cy="5176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9750" y="268288"/>
            <a:ext cx="7777163" cy="1371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远看长城，它像一条长龙，在崇山峻岭之间</a:t>
            </a:r>
            <a:r>
              <a:rPr kumimoji="0" lang="zh-CN" altLang="en-US" sz="32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蜿蜒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盘旋。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6313" y="1276350"/>
            <a:ext cx="5329238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“蜿蜒”是什么意思？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1507" name="文本框 2"/>
          <p:cNvSpPr txBox="1"/>
          <p:nvPr/>
        </p:nvSpPr>
        <p:spPr>
          <a:xfrm>
            <a:off x="976313" y="2033588"/>
            <a:ext cx="69850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它是“虫字旁”，意思是形容像虫一样弯弯曲曲延伸的样子。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8675" y="700088"/>
            <a:ext cx="7343775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这篇课文中“蜿蜒”形容的是什么呢？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8675" y="1347788"/>
            <a:ext cx="6911975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首先当然是蜿蜒在洞顶的双龙，一条黄龙，一条青龙。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0113" y="2819400"/>
            <a:ext cx="3455988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你发现了什么？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0113" y="3651250"/>
            <a:ext cx="36734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双龙洞因此而得名。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6"/>
          <p:cNvGrpSpPr/>
          <p:nvPr/>
        </p:nvGrpSpPr>
        <p:grpSpPr>
          <a:xfrm>
            <a:off x="323850" y="339725"/>
            <a:ext cx="2471738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7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文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解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8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读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00238" y="1708150"/>
            <a:ext cx="7073900" cy="2012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自由读第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自然段，边读边思考：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457200" marR="0" indent="-457200" defTabSz="914400" eaLnBrk="1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作者见到了哪些景物？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L="457200" marR="0" indent="-457200" defTabSz="914400" eaLnBrk="1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这些景物有什么特点？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1116013" y="1347788"/>
            <a:ext cx="6840537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粉红色的山，各色的映山红，再加上或浓或淡的新绿，眼前一片明艳。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2859088"/>
            <a:ext cx="7129463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谁能用一个词语概括路上景物的特点？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23075" y="1987550"/>
            <a:ext cx="1081088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42950" y="842963"/>
            <a:ext cx="7705725" cy="1373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作者对溪流的描写很有情趣，你能找出相关的句子吗？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0" y="2216150"/>
            <a:ext cx="770572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随着山势，溪流时而宽，时而窄，时而缓，时而急，溪声也时时变换调子。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47813" y="3651250"/>
            <a:ext cx="5472113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你能找出句中的反义词吗？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33988" y="2216150"/>
            <a:ext cx="720725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62763" y="2219325"/>
            <a:ext cx="620712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窄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49350" y="2854325"/>
            <a:ext cx="6016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86063" y="2852738"/>
            <a:ext cx="6350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1058863"/>
            <a:ext cx="7705725" cy="1373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你认为这句话运用了什么修辞手法？写出了作者怎样的心情？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63938" y="2505075"/>
            <a:ext cx="2376487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排比、拟人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19475" y="3292475"/>
            <a:ext cx="26654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愉快、期待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839788" y="1203325"/>
            <a:ext cx="770572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随着山势，溪流时而宽，时而窄，时而缓，时而急，溪声也时时变换调子。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1950" y="2725738"/>
            <a:ext cx="5964238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读完句子，你体会到了什么？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19250" y="3435350"/>
            <a:ext cx="4681538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溪流在不断地发生变化。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120650"/>
            <a:ext cx="2238375" cy="835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19" name="组合 6"/>
          <p:cNvGrpSpPr/>
          <p:nvPr/>
        </p:nvGrpSpPr>
        <p:grpSpPr>
          <a:xfrm>
            <a:off x="323850" y="344488"/>
            <a:ext cx="2471738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2"/>
              </p:custDataLst>
            </p:nvPr>
          </p:nvSpPr>
          <p:spPr>
            <a:xfrm>
              <a:off x="1939528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新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3"/>
              </p:custDataLst>
            </p:nvPr>
          </p:nvSpPr>
          <p:spPr>
            <a:xfrm>
              <a:off x="2569937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4"/>
              </p:custDataLst>
            </p:nvPr>
          </p:nvSpPr>
          <p:spPr>
            <a:xfrm>
              <a:off x="3197169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导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5"/>
              </p:custDataLst>
            </p:nvPr>
          </p:nvSpPr>
          <p:spPr>
            <a:xfrm>
              <a:off x="3827578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入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708400" y="223838"/>
            <a:ext cx="1800225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j-ea"/>
                <a:ea typeface="+mj-ea"/>
                <a:cs typeface="+mn-cs"/>
              </a:rPr>
              <a:t>第</a:t>
            </a:r>
            <a:r>
              <a:rPr kumimoji="0" lang="en-US" altLang="zh-CN" sz="3200" b="1" kern="1200" cap="none" spc="0" normalizeH="0" baseline="0" noProof="0" dirty="0"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3200" b="1" kern="1200" cap="none" spc="0" normalizeH="0" baseline="0" noProof="0" dirty="0">
                <a:latin typeface="+mj-ea"/>
                <a:ea typeface="+mj-ea"/>
                <a:cs typeface="+mn-cs"/>
              </a:rPr>
              <a:t>课时</a:t>
            </a:r>
            <a:endParaRPr kumimoji="0" lang="zh-CN" altLang="en-US" sz="32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2513" y="1924050"/>
            <a:ext cx="6972300" cy="2012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今天这节课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我们将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跟着叶圣陶爷爷到浙江的金华去旅游，让我们即刻出发吧！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35038" y="1276350"/>
            <a:ext cx="3959225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根据例句仿写句子。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827088" y="2284413"/>
            <a:ext cx="7705725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随着山势，溪流时而宽，时而窄，时而缓，时而急，溪声也时时变换调子。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700" name="组合 4"/>
          <p:cNvGrpSpPr/>
          <p:nvPr/>
        </p:nvGrpSpPr>
        <p:grpSpPr>
          <a:xfrm>
            <a:off x="250825" y="233363"/>
            <a:ext cx="2149475" cy="831850"/>
            <a:chOff x="293253" y="547327"/>
            <a:chExt cx="2148756" cy="833116"/>
          </a:xfrm>
        </p:grpSpPr>
        <p:pic>
          <p:nvPicPr>
            <p:cNvPr id="29701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3253" y="547327"/>
              <a:ext cx="2148756" cy="8024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491625" y="647491"/>
              <a:ext cx="1913885" cy="73295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chemeClr val="accent5">
                      <a:lumMod val="75000"/>
                    </a:schemeClr>
                  </a:solidFill>
                  <a:latin typeface="+mj-ea"/>
                  <a:ea typeface="+mj-ea"/>
                  <a:cs typeface="+mn-cs"/>
                </a:rPr>
                <a:t>随堂练习</a:t>
              </a:r>
              <a:endParaRPr kumimoji="0" lang="zh-CN" altLang="en-US" sz="3200" b="1" kern="1200" cap="none" spc="0" normalizeH="0" baseline="0" noProof="0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4213" y="915988"/>
            <a:ext cx="7561262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月亮在云朵里穿行，时而明，时而暗，时而快，时而慢，好像在跟我们捉迷藏呢！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8975" y="2268538"/>
            <a:ext cx="7559675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动物园里的小猴子，时而跳到假山上，时而爬到树干上，时而向游人要吃的，时而躺在那儿懒洋洋地晒着太阳，太可爱了！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71550" y="1203325"/>
            <a:ext cx="7488238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这节课我们跟随着叶圣陶爷爷的脚步前往金华的双龙洞，一路上欣赏着明艳的春景，聆听着溪流欢快的调子，多么惬意呀！下节课我们将继续前行，一睹双龙洞的风采！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747" name="组合 3"/>
          <p:cNvGrpSpPr/>
          <p:nvPr/>
        </p:nvGrpSpPr>
        <p:grpSpPr>
          <a:xfrm>
            <a:off x="250825" y="233363"/>
            <a:ext cx="2149475" cy="801687"/>
            <a:chOff x="293253" y="547327"/>
            <a:chExt cx="2148756" cy="802408"/>
          </a:xfrm>
        </p:grpSpPr>
        <p:pic>
          <p:nvPicPr>
            <p:cNvPr id="31748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3253" y="547327"/>
              <a:ext cx="2148756" cy="8024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491625" y="647429"/>
              <a:ext cx="1913885" cy="6419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chemeClr val="accent5">
                      <a:lumMod val="75000"/>
                    </a:schemeClr>
                  </a:solidFill>
                  <a:latin typeface="+mj-ea"/>
                  <a:ea typeface="+mj-ea"/>
                  <a:cs typeface="+mn-cs"/>
                </a:rPr>
                <a:t>课堂小结</a:t>
              </a:r>
              <a:endParaRPr kumimoji="0" lang="zh-CN" altLang="en-US" sz="3200" b="1" kern="1200" cap="none" spc="0" normalizeH="0" baseline="0" noProof="0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120650"/>
            <a:ext cx="2238375" cy="835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813175" y="223838"/>
            <a:ext cx="1728788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j-ea"/>
                <a:ea typeface="+mj-ea"/>
                <a:cs typeface="+mn-cs"/>
              </a:rPr>
              <a:t>第</a:t>
            </a:r>
            <a:r>
              <a:rPr kumimoji="0" lang="en-US" altLang="zh-CN" sz="3200" b="1" kern="1200" cap="none" spc="0" normalizeH="0" baseline="0" noProof="0" dirty="0">
                <a:latin typeface="+mj-ea"/>
                <a:ea typeface="+mj-ea"/>
                <a:cs typeface="+mn-cs"/>
              </a:rPr>
              <a:t>2</a:t>
            </a:r>
            <a:r>
              <a:rPr kumimoji="0" lang="zh-CN" altLang="en-US" sz="3200" b="1" kern="1200" cap="none" spc="0" normalizeH="0" baseline="0" noProof="0" dirty="0">
                <a:latin typeface="+mj-ea"/>
                <a:ea typeface="+mj-ea"/>
                <a:cs typeface="+mn-cs"/>
              </a:rPr>
              <a:t>课时</a:t>
            </a:r>
            <a:endParaRPr kumimoji="0" lang="zh-CN" altLang="en-US" sz="32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8313" y="1924050"/>
            <a:ext cx="7848600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课文哪几个自然段写了作者游双龙洞？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grpSp>
        <p:nvGrpSpPr>
          <p:cNvPr id="32773" name="组合 6"/>
          <p:cNvGrpSpPr/>
          <p:nvPr/>
        </p:nvGrpSpPr>
        <p:grpSpPr>
          <a:xfrm>
            <a:off x="323850" y="339725"/>
            <a:ext cx="2471738" cy="600075"/>
            <a:chOff x="1939528" y="748904"/>
            <a:chExt cx="2472408" cy="600075"/>
          </a:xfrm>
        </p:grpSpPr>
        <p:sp>
          <p:nvSpPr>
            <p:cNvPr id="10" name="任意多边形 9"/>
            <p:cNvSpPr/>
            <p:nvPr>
              <p:custDataLst>
                <p:tags r:id="rId2"/>
              </p:custDataLst>
            </p:nvPr>
          </p:nvSpPr>
          <p:spPr>
            <a:xfrm>
              <a:off x="1939528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精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任意多边形 10"/>
            <p:cNvSpPr/>
            <p:nvPr>
              <p:custDataLst>
                <p:tags r:id="rId3"/>
              </p:custDataLst>
            </p:nvPr>
          </p:nvSpPr>
          <p:spPr>
            <a:xfrm>
              <a:off x="2569937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读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任意多边形 11"/>
            <p:cNvSpPr/>
            <p:nvPr>
              <p:custDataLst>
                <p:tags r:id="rId4"/>
              </p:custDataLst>
            </p:nvPr>
          </p:nvSpPr>
          <p:spPr>
            <a:xfrm>
              <a:off x="3197169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任意多边形 12"/>
            <p:cNvSpPr/>
            <p:nvPr>
              <p:custDataLst>
                <p:tags r:id="rId5"/>
              </p:custDataLst>
            </p:nvPr>
          </p:nvSpPr>
          <p:spPr>
            <a:xfrm>
              <a:off x="3827578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文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273425" y="2787650"/>
            <a:ext cx="2808288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2313" y="1062038"/>
            <a:ext cx="7777163" cy="1920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边读边思考：课文的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第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～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7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自然段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写了哪些景点？这些景点分别给你留下了怎样的印象？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56325" y="3292475"/>
            <a:ext cx="1166813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内洞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87538" y="3365500"/>
            <a:ext cx="10080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洞口</a:t>
            </a:r>
            <a:endParaRPr lang="zh-CN" altLang="en-US" sz="3200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43263" y="3365500"/>
            <a:ext cx="10080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外洞</a:t>
            </a:r>
            <a:endParaRPr lang="zh-CN" altLang="en-US" sz="3200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00600" y="3365500"/>
            <a:ext cx="10096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孔隙</a:t>
            </a:r>
            <a:endParaRPr lang="zh-CN" altLang="en-US" sz="3200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58888" y="1565275"/>
            <a:ext cx="6769100" cy="1371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这些景点中最令你好奇、难忘的是哪儿？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68763" y="3076575"/>
            <a:ext cx="1150937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孔隙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1550" y="1203325"/>
            <a:ext cx="2592388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什么是孔隙？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1936750"/>
            <a:ext cx="7345363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孔：小洞，窟窿。隙：裂缝。孔隙就是指窟窿眼、狭小的缝。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1276350"/>
            <a:ext cx="7561263" cy="1373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从“孔隙”这个词中，你知道孔隙这个景点的特点是什么吗？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40200" y="3076575"/>
            <a:ext cx="1223963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窄小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0113" y="555625"/>
            <a:ext cx="7272338" cy="2012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默读课文第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5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自然段，思考：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宋体" panose="02010600030101010101" pitchFamily="2" charset="-122"/>
                <a:cs typeface="+mn-cs"/>
              </a:rPr>
              <a:t>作者是怎样写出孔隙的窄小的？圈画出相关词句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5350" y="2571750"/>
            <a:ext cx="74930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怎样小的小船呢？两个人并排仰卧，刚合适，再没法容第三个人，是这样小的小船。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9750" y="1276350"/>
            <a:ext cx="7920038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怎样小的小船呢？两个人并排仰卧，刚合适，再没法容第三个人，是这样小的小船。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怎样的小船呢？两个人并排仰卧，刚合适，再没法容第三个人，是这样的小船。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411163"/>
            <a:ext cx="6408738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说一说，改动前后有什么不一样？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8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38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/>
          <p:cNvPicPr>
            <a:picLocks noChangeAspect="1"/>
          </p:cNvPicPr>
          <p:nvPr/>
        </p:nvPicPr>
        <p:blipFill>
          <a:blip r:embed="rId1"/>
          <a:srcRect b="13924"/>
          <a:stretch>
            <a:fillRect/>
          </a:stretch>
        </p:blipFill>
        <p:spPr>
          <a:xfrm>
            <a:off x="0" y="0"/>
            <a:ext cx="9144000" cy="516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7"/>
          <p:cNvPicPr>
            <a:picLocks noChangeAspect="1"/>
          </p:cNvPicPr>
          <p:nvPr/>
        </p:nvPicPr>
        <p:blipFill>
          <a:blip r:embed="rId2"/>
          <a:srcRect b="19040"/>
          <a:stretch>
            <a:fillRect/>
          </a:stretch>
        </p:blipFill>
        <p:spPr>
          <a:xfrm>
            <a:off x="0" y="4763"/>
            <a:ext cx="9144000" cy="5157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/>
          <a:srcRect l="1945"/>
          <a:stretch>
            <a:fillRect/>
          </a:stretch>
        </p:blipFill>
        <p:spPr>
          <a:xfrm>
            <a:off x="-30162" y="0"/>
            <a:ext cx="9174162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4"/>
          <a:srcRect b="20572"/>
          <a:stretch>
            <a:fillRect/>
          </a:stretch>
        </p:blipFill>
        <p:spPr>
          <a:xfrm>
            <a:off x="-30162" y="0"/>
            <a:ext cx="9174162" cy="5221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"/>
          <p:cNvSpPr txBox="1"/>
          <p:nvPr/>
        </p:nvSpPr>
        <p:spPr>
          <a:xfrm>
            <a:off x="827088" y="1851025"/>
            <a:ext cx="7561262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原句的短短两句话用了</a:t>
            </a:r>
            <a:r>
              <a:rPr lang="en-US" altLang="zh-CN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个“小”字，就是为了突出小船的小。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1550" y="1635125"/>
            <a:ext cx="5832475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你还从哪儿感觉到小船的小？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20888" y="2498725"/>
            <a:ext cx="23749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并排仰卧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72050" y="2573338"/>
            <a:ext cx="18335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再没法容</a:t>
            </a:r>
            <a:endParaRPr lang="zh-CN" altLang="en-US" sz="3200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65175" y="1779588"/>
            <a:ext cx="7561263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作者没有用具体的数字写孔隙的窄小，而是用小船的小表现出了孔隙的窄小。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987" name="组合 3"/>
          <p:cNvGrpSpPr/>
          <p:nvPr/>
        </p:nvGrpSpPr>
        <p:grpSpPr>
          <a:xfrm>
            <a:off x="250825" y="233363"/>
            <a:ext cx="2459038" cy="801687"/>
            <a:chOff x="293253" y="547327"/>
            <a:chExt cx="2457990" cy="802408"/>
          </a:xfrm>
        </p:grpSpPr>
        <p:pic>
          <p:nvPicPr>
            <p:cNvPr id="41988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3253" y="547327"/>
              <a:ext cx="2148756" cy="8024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837534" y="647429"/>
              <a:ext cx="1913709" cy="6419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chemeClr val="accent5">
                      <a:lumMod val="75000"/>
                    </a:schemeClr>
                  </a:solidFill>
                  <a:latin typeface="+mj-ea"/>
                  <a:ea typeface="+mj-ea"/>
                  <a:cs typeface="+mn-cs"/>
                </a:rPr>
                <a:t>小结</a:t>
              </a:r>
              <a:endParaRPr kumimoji="0" lang="zh-CN" altLang="en-US" sz="3200" b="1" kern="1200" cap="none" spc="0" normalizeH="0" baseline="0" noProof="0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1"/>
          <p:cNvSpPr txBox="1"/>
          <p:nvPr/>
        </p:nvSpPr>
        <p:spPr>
          <a:xfrm>
            <a:off x="1116013" y="1203325"/>
            <a:ext cx="7489825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我怀着好奇的心情独个儿仰卧在小船里，自以为从后脑到肩背，到臀部，到脚跟，没有一处不贴着船底了，才说一声“行了”，船就慢慢移动。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70338" y="1844675"/>
            <a:ext cx="1008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后脑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94300" y="1844675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肩背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24663" y="1841500"/>
            <a:ext cx="1008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臀部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2413" y="2471738"/>
            <a:ext cx="1008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84325" y="700088"/>
            <a:ext cx="3167063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你有什么发现？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84325" y="1493838"/>
            <a:ext cx="4535488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这些词语都和身体有关。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2197100"/>
            <a:ext cx="7200900" cy="1373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从这样细致具体的描写中，你感受到了什么？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9250" y="3651250"/>
            <a:ext cx="230505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孔隙的窄小。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1"/>
          <p:cNvSpPr txBox="1"/>
          <p:nvPr/>
        </p:nvSpPr>
        <p:spPr>
          <a:xfrm>
            <a:off x="827088" y="1708150"/>
            <a:ext cx="7345362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自以为从后脑到肩背，到臀部，到脚跟，没有一处不贴着船底了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2"/>
          <p:cNvSpPr txBox="1"/>
          <p:nvPr/>
        </p:nvSpPr>
        <p:spPr>
          <a:xfrm>
            <a:off x="827088" y="1131888"/>
            <a:ext cx="7777162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作者写他通过孔隙时的见闻和感受，如小到只能容纳两人并排仰卧的船，几乎与他擦身而过的山石，表现出了孔隙的窄小。当然，孔隙的“小”是相对于外洞和内洞的宽大来说的。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083" name="组合 3"/>
          <p:cNvGrpSpPr/>
          <p:nvPr/>
        </p:nvGrpSpPr>
        <p:grpSpPr>
          <a:xfrm>
            <a:off x="250825" y="233363"/>
            <a:ext cx="2490788" cy="801687"/>
            <a:chOff x="293253" y="547327"/>
            <a:chExt cx="2490501" cy="802408"/>
          </a:xfrm>
        </p:grpSpPr>
        <p:pic>
          <p:nvPicPr>
            <p:cNvPr id="46084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3253" y="547327"/>
              <a:ext cx="2148756" cy="8024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869450" y="556861"/>
              <a:ext cx="1914304" cy="6403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 eaLnBrk="1" hangingPunct="1">
                <a:lnSpc>
                  <a:spcPct val="130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chemeClr val="accent5">
                      <a:lumMod val="75000"/>
                    </a:schemeClr>
                  </a:solidFill>
                  <a:latin typeface="+mj-ea"/>
                  <a:ea typeface="+mj-ea"/>
                  <a:cs typeface="+mn-cs"/>
                </a:rPr>
                <a:t>小结</a:t>
              </a:r>
              <a:endParaRPr kumimoji="0" lang="zh-CN" altLang="en-US" sz="3200" b="1" kern="1200" cap="none" spc="0" normalizeH="0" baseline="0" noProof="0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1"/>
          <p:cNvSpPr/>
          <p:nvPr/>
        </p:nvSpPr>
        <p:spPr>
          <a:xfrm>
            <a:off x="1331913" y="1635125"/>
            <a:ext cx="69850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作者是用常见的事物和自己游览的感觉，把景物的特点写具体的，读后让人印象深刻，仿佛身临其境。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8130" name="组合 6"/>
          <p:cNvGrpSpPr/>
          <p:nvPr/>
        </p:nvGrpSpPr>
        <p:grpSpPr>
          <a:xfrm>
            <a:off x="323850" y="339725"/>
            <a:ext cx="2471738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自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7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主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感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8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悟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71550" y="1347788"/>
            <a:ext cx="7335838" cy="2652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双龙洞的其他几个景点又是怎么写的呢？请大家运用刚才学习“孔隙”景点的方法，看看其他几个景点有什么特点，作者又是怎样写清楚的。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框 1"/>
          <p:cNvSpPr txBox="1"/>
          <p:nvPr/>
        </p:nvSpPr>
        <p:spPr>
          <a:xfrm>
            <a:off x="827088" y="1516063"/>
            <a:ext cx="7777162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在洞口抬头望，山相当高，突兀森郁，很有气势。洞口像桥洞似的，很宽。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42088" y="1598613"/>
            <a:ext cx="18335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突兀森郁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81413" y="2241550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像桥洞似的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088" y="796925"/>
            <a:ext cx="115252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洞口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87675" y="3292475"/>
            <a:ext cx="936625" cy="642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FF"/>
                </a:solidFill>
                <a:latin typeface="+mj-ea"/>
                <a:ea typeface="+mj-ea"/>
                <a:cs typeface="+mn-cs"/>
              </a:rPr>
              <a:t>宽</a:t>
            </a:r>
            <a:endParaRPr kumimoji="0" lang="zh-CN" altLang="en-US" sz="3200" b="1" kern="1200" cap="none" spc="0" normalizeH="0" baseline="0" noProof="0" dirty="0">
              <a:solidFill>
                <a:srgbClr val="FF00FF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87900" y="3292475"/>
            <a:ext cx="936625" cy="642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FF"/>
                </a:solidFill>
                <a:latin typeface="+mj-ea"/>
                <a:ea typeface="+mj-ea"/>
                <a:cs typeface="+mn-cs"/>
              </a:rPr>
              <a:t>高</a:t>
            </a:r>
            <a:endParaRPr kumimoji="0" lang="zh-CN" altLang="en-US" sz="3200" b="1" kern="1200" cap="none" spc="0" normalizeH="0" baseline="0" noProof="0" dirty="0">
              <a:solidFill>
                <a:srgbClr val="FF00FF"/>
              </a:solidFill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3241675" y="2974975"/>
            <a:ext cx="720725" cy="720725"/>
          </a:xfrm>
          <a:prstGeom prst="ellipse">
            <a:avLst/>
          </a:prstGeom>
          <a:solidFill>
            <a:srgbClr val="8DC31E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7" name="文本框 10"/>
          <p:cNvSpPr txBox="1"/>
          <p:nvPr/>
        </p:nvSpPr>
        <p:spPr>
          <a:xfrm>
            <a:off x="3203575" y="2932113"/>
            <a:ext cx="5435600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17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记金华的双龙洞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4443413"/>
            <a:ext cx="2500313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121150" y="3795713"/>
            <a:ext cx="360045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记，即记录的意思。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067175" y="3009900"/>
            <a:ext cx="677863" cy="67786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1"/>
          <p:cNvSpPr txBox="1"/>
          <p:nvPr/>
        </p:nvSpPr>
        <p:spPr>
          <a:xfrm>
            <a:off x="755650" y="1419225"/>
            <a:ext cx="7777163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突兀森郁、像桥洞似的”这些都是作者的感觉，这样的描写不仅让双龙洞具有一种神秘感，也突出了洞口“宽、高”的特点。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484188"/>
            <a:ext cx="1008063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外洞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51203" name="文本框 2"/>
          <p:cNvSpPr txBox="1"/>
          <p:nvPr/>
        </p:nvSpPr>
        <p:spPr>
          <a:xfrm>
            <a:off x="755650" y="1276350"/>
            <a:ext cx="7632700" cy="2011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走进去，仿佛到了个大会堂，周围是石壁，头上是高高的石顶，在那里聚集一千或是八百人开个会，一定不觉得拥挤。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24300" y="3538538"/>
            <a:ext cx="6477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FF"/>
                </a:solidFill>
                <a:latin typeface="+mj-ea"/>
                <a:ea typeface="+mj-ea"/>
                <a:cs typeface="+mn-cs"/>
              </a:rPr>
              <a:t>大</a:t>
            </a:r>
            <a:endParaRPr kumimoji="0" lang="zh-CN" altLang="en-US" sz="3200" b="1" kern="1200" cap="none" spc="0" normalizeH="0" baseline="0" noProof="0" dirty="0">
              <a:solidFill>
                <a:srgbClr val="FF00FF"/>
              </a:solidFill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框 1"/>
          <p:cNvSpPr txBox="1"/>
          <p:nvPr/>
        </p:nvSpPr>
        <p:spPr>
          <a:xfrm>
            <a:off x="684213" y="1492250"/>
            <a:ext cx="7559675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周围”“头上”表明作者是按照方位顺序来介绍外洞的。这句话介绍了外洞给人的感觉</a:t>
            </a:r>
            <a:r>
              <a:rPr lang="en-US" altLang="zh-CN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宽敞、大。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7088" y="700088"/>
            <a:ext cx="1008063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内洞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088" y="1851025"/>
            <a:ext cx="7777163" cy="1373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自由读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6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latin typeface="+mn-ea"/>
                <a:ea typeface="+mn-ea"/>
                <a:cs typeface="+mn-cs"/>
              </a:rPr>
              <a:t>7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自然段。边读边思考：内洞的景象是怎样的，给你的感觉是什么？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1"/>
          <p:cNvSpPr txBox="1"/>
          <p:nvPr/>
        </p:nvSpPr>
        <p:spPr>
          <a:xfrm>
            <a:off x="755650" y="627063"/>
            <a:ext cx="7704138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内洞有很多石钟乳和石笋。它们的形状变化多端，颜色也各不相同。有的像龙，有的像神仙，有的像动物给人的感觉是神奇而有趣。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68763" y="2500313"/>
            <a:ext cx="719138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FF"/>
                </a:solidFill>
                <a:latin typeface="+mj-ea"/>
                <a:ea typeface="+mj-ea"/>
                <a:cs typeface="+mn-cs"/>
              </a:rPr>
              <a:t>奇</a:t>
            </a:r>
            <a:endParaRPr kumimoji="0" lang="zh-CN" altLang="en-US" sz="3200" b="1" kern="1200" cap="none" spc="0" normalizeH="0" baseline="0" noProof="0" dirty="0">
              <a:solidFill>
                <a:srgbClr val="FF00FF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620838" y="3273425"/>
            <a:ext cx="4679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内洞比外洞还要大得多。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8763" y="4011613"/>
            <a:ext cx="720725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FF"/>
                </a:solidFill>
                <a:latin typeface="+mj-ea"/>
                <a:ea typeface="+mj-ea"/>
                <a:cs typeface="+mn-cs"/>
              </a:rPr>
              <a:t>大</a:t>
            </a:r>
            <a:endParaRPr kumimoji="0" lang="zh-CN" altLang="en-US" sz="3200" b="1" kern="1200" cap="none" spc="0" normalizeH="0" baseline="0" noProof="0" dirty="0">
              <a:solidFill>
                <a:srgbClr val="FF00FF"/>
              </a:solidFill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1276350"/>
            <a:ext cx="7920038" cy="3292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摇曳的灯光，忽明忽暗，当我们置身于美丽的景象中，怎能不惊叹自然的神奇？其实我们看到的只是其中的一部分，内洞里的景物还有很多。张开你想象的翅膀，还可能会有些什么。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35375" y="411163"/>
            <a:ext cx="187325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想一想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8313" y="411163"/>
            <a:ext cx="7704138" cy="1371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洞内景物的描写，也是有顺序的，找找看是哪些词。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6413" y="1782763"/>
            <a:ext cx="76327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先看到的是蜿蜒在洞顶的双龙，一条黄龙，一条青龙。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其他那些是些石钟乳和石笋，这是什么，那是什么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38213" y="1863725"/>
            <a:ext cx="1833563" cy="57626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38213" y="3154363"/>
            <a:ext cx="1905000" cy="569913"/>
          </a:xfrm>
          <a:prstGeom prst="ellipse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30375" y="4300538"/>
            <a:ext cx="57610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这样写，文章的条理就清楚了。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25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7346" name="组合 6"/>
          <p:cNvGrpSpPr/>
          <p:nvPr/>
        </p:nvGrpSpPr>
        <p:grpSpPr>
          <a:xfrm>
            <a:off x="323850" y="339725"/>
            <a:ext cx="2471738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拓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7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展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延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8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伸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54088" y="1419225"/>
            <a:ext cx="7362825" cy="2652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假如让你当游双龙洞的一个小导游，你准备怎样向游客介绍双龙洞呢？请你根据游览示意图，用小导游的语气，把金华双龙洞的景色特点介绍给大家吧。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8370" name="组合 6"/>
          <p:cNvGrpSpPr/>
          <p:nvPr/>
        </p:nvGrpSpPr>
        <p:grpSpPr>
          <a:xfrm>
            <a:off x="323850" y="339725"/>
            <a:ext cx="2471738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7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堂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总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8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结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55650" y="1203325"/>
            <a:ext cx="7837488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这节课，我们随作者游览了金华的双龙洞，洞中的景观令人惊叹。那奇妙的孔隙，奇特造型的石钟乳和石笋，真不愧为大自然中又一奇特的景观。而且，我们还掌握了游记的写作方法。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9394" name="组合 6"/>
          <p:cNvGrpSpPr/>
          <p:nvPr/>
        </p:nvGrpSpPr>
        <p:grpSpPr>
          <a:xfrm>
            <a:off x="323850" y="339725"/>
            <a:ext cx="2471738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板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7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书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设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8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计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9395" name="矩形 1"/>
          <p:cNvSpPr/>
          <p:nvPr/>
        </p:nvSpPr>
        <p:spPr>
          <a:xfrm>
            <a:off x="2346325" y="701675"/>
            <a:ext cx="4249738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记金华的双龙洞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22263" y="1492250"/>
            <a:ext cx="1081088" cy="720725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山路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1474788" y="1708150"/>
            <a:ext cx="360363" cy="28892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835150" y="1492250"/>
            <a:ext cx="1079500" cy="720725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洞口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348038" y="1492250"/>
            <a:ext cx="1150938" cy="720725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外洞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859338" y="1492250"/>
            <a:ext cx="1079500" cy="720725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孔隙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372225" y="1492250"/>
            <a:ext cx="1079500" cy="720725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内洞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812088" y="1492250"/>
            <a:ext cx="1079500" cy="720725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出洞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2987675" y="1708150"/>
            <a:ext cx="360363" cy="28892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4498975" y="1708150"/>
            <a:ext cx="360363" cy="28892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6011863" y="1708150"/>
            <a:ext cx="360363" cy="28892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7451725" y="1708150"/>
            <a:ext cx="360363" cy="28892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9150" y="2212975"/>
            <a:ext cx="88900" cy="50323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"/>
          <p:cNvSpPr/>
          <p:nvPr/>
        </p:nvSpPr>
        <p:spPr>
          <a:xfrm>
            <a:off x="338138" y="2716213"/>
            <a:ext cx="1074737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一片明艳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25688" y="2212975"/>
            <a:ext cx="88900" cy="50323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1"/>
          <p:cNvSpPr/>
          <p:nvPr/>
        </p:nvSpPr>
        <p:spPr>
          <a:xfrm>
            <a:off x="1844675" y="2716213"/>
            <a:ext cx="1074738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05250" y="2212975"/>
            <a:ext cx="88900" cy="50323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矩形 1"/>
          <p:cNvSpPr/>
          <p:nvPr/>
        </p:nvSpPr>
        <p:spPr>
          <a:xfrm>
            <a:off x="3424238" y="2716213"/>
            <a:ext cx="1074737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81625" y="2212975"/>
            <a:ext cx="88900" cy="50323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1"/>
          <p:cNvSpPr/>
          <p:nvPr/>
        </p:nvSpPr>
        <p:spPr>
          <a:xfrm>
            <a:off x="4719638" y="2716213"/>
            <a:ext cx="1436687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窄、险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83400" y="2212975"/>
            <a:ext cx="90488" cy="50323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矩形 1"/>
          <p:cNvSpPr/>
          <p:nvPr/>
        </p:nvSpPr>
        <p:spPr>
          <a:xfrm>
            <a:off x="6469063" y="2716213"/>
            <a:ext cx="1436687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黑、奇、大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右箭头 28"/>
          <p:cNvSpPr/>
          <p:nvPr/>
        </p:nvSpPr>
        <p:spPr>
          <a:xfrm>
            <a:off x="395288" y="3949700"/>
            <a:ext cx="8424863" cy="23812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1"/>
          <p:cNvSpPr/>
          <p:nvPr/>
        </p:nvSpPr>
        <p:spPr>
          <a:xfrm>
            <a:off x="3236913" y="4202113"/>
            <a:ext cx="2952750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按游览顺序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 animBg="1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84213" y="1492250"/>
            <a:ext cx="7704138" cy="2012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本文是一篇游记，游记就是记录旅行的见闻和感受的文章，一般是按照游览的先后顺序写的，也叫移步换景。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6875" y="339725"/>
            <a:ext cx="3960813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作者游览过程示意图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8888" y="1785938"/>
            <a:ext cx="10810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路上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11525" y="1801813"/>
            <a:ext cx="1655763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56325" y="1801813"/>
            <a:ext cx="1655763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79613" y="2960688"/>
            <a:ext cx="1655762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25950" y="2951163"/>
            <a:ext cx="165735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35825" y="2951163"/>
            <a:ext cx="115252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出洞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2447925" y="2084388"/>
            <a:ext cx="719138" cy="16827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370513" y="2084388"/>
            <a:ext cx="720725" cy="16827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1189038" y="3243263"/>
            <a:ext cx="720725" cy="16827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779838" y="3243263"/>
            <a:ext cx="720725" cy="16827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6369050" y="3243263"/>
            <a:ext cx="720725" cy="16827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25863" y="1779588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洞口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88125" y="1779588"/>
            <a:ext cx="10795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外洞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76488" y="2960688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孔隙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30763" y="2960688"/>
            <a:ext cx="10795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内洞</a:t>
            </a:r>
            <a:endParaRPr lang="zh-CN" altLang="en-US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组合 6"/>
          <p:cNvGrpSpPr/>
          <p:nvPr/>
        </p:nvGrpSpPr>
        <p:grpSpPr>
          <a:xfrm>
            <a:off x="395288" y="411163"/>
            <a:ext cx="2471737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初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6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读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7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文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90638" y="1924050"/>
            <a:ext cx="6624638" cy="1373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自由朗读课文，要求读准字音，将句子读通顺。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组合 6"/>
          <p:cNvGrpSpPr/>
          <p:nvPr/>
        </p:nvGrpSpPr>
        <p:grpSpPr>
          <a:xfrm>
            <a:off x="250825" y="195263"/>
            <a:ext cx="2471738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字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7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词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学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8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习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27075" y="842963"/>
            <a:ext cx="7751763" cy="4032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浙江    一簇   臀部    漆黑    蜿蜒    浙江    罗店    杜鹃    狭窄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森郁    肩背    移动    额角　  登陆　 石钟乳  　石笋　  变化多端　      上源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5163" y="644525"/>
            <a:ext cx="7675563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+mn-ea"/>
                <a:cs typeface="+mn-cs"/>
              </a:rPr>
              <a:t>zhè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+mn-ea"/>
                <a:cs typeface="+mn-cs"/>
              </a:rPr>
              <a:t>   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+mn-ea"/>
                <a:cs typeface="+mn-cs"/>
              </a:rPr>
              <a:t>cù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+mn-ea"/>
                <a:cs typeface="+mn-cs"/>
              </a:rPr>
              <a:t>tún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+mn-ea"/>
                <a:cs typeface="+mn-cs"/>
              </a:rPr>
              <a:t> 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+mn-ea"/>
                <a:cs typeface="+mn-cs"/>
              </a:rPr>
              <a:t>qī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宋体" panose="02010600030101010101" pitchFamily="2" charset="-122"/>
                <a:cs typeface="+mn-cs"/>
              </a:rPr>
              <a:t>wān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宋体" panose="02010600030101010101" pitchFamily="2" charset="-122"/>
                <a:cs typeface="+mn-cs"/>
              </a:rPr>
              <a:t>yán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+mn-ea"/>
                <a:cs typeface="+mn-cs"/>
              </a:rPr>
              <a:t>   </a:t>
            </a:r>
            <a:endParaRPr kumimoji="0" lang="zh-CN" altLang="en-US" sz="3200" b="1" kern="1200" cap="none" spc="-150" normalizeH="0" baseline="0" noProof="0" dirty="0">
              <a:solidFill>
                <a:srgbClr val="3F3FFE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9588" y="1663700"/>
            <a:ext cx="7734300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+mn-ea"/>
                <a:cs typeface="+mn-cs"/>
              </a:rPr>
              <a:t>zhè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+mn-ea"/>
                <a:cs typeface="+mn-cs"/>
              </a:rPr>
              <a:t> 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+mn-ea"/>
                <a:cs typeface="+mn-cs"/>
              </a:rPr>
              <a:t>luó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+mn-ea"/>
                <a:cs typeface="+mn-cs"/>
              </a:rPr>
              <a:t>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+mn-ea"/>
                <a:cs typeface="+mn-cs"/>
              </a:rPr>
              <a:t>dù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+mn-ea"/>
                <a:cs typeface="+mn-cs"/>
              </a:rPr>
              <a:t>juān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+mn-ea"/>
                <a:cs typeface="+mn-cs"/>
              </a:rPr>
              <a:t>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+mn-ea"/>
                <a:cs typeface="+mn-cs"/>
              </a:rPr>
              <a:t>zhǎi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宋体" panose="02010600030101010101" pitchFamily="2" charset="-122"/>
                <a:cs typeface="+mn-cs"/>
              </a:rPr>
              <a:t>yù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+mn-ea"/>
                <a:cs typeface="+mn-cs"/>
              </a:rPr>
              <a:t>  </a:t>
            </a:r>
            <a:endParaRPr kumimoji="0" lang="zh-CN" altLang="en-US" sz="3200" b="1" kern="1200" cap="none" spc="-150" normalizeH="0" baseline="0" noProof="0" dirty="0">
              <a:solidFill>
                <a:srgbClr val="3F3FFE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9588" y="2611438"/>
            <a:ext cx="8031163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+mn-ea"/>
                <a:cs typeface="+mn-cs"/>
              </a:rPr>
              <a:t>jiān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+mn-ea"/>
                <a:cs typeface="+mn-cs"/>
              </a:rPr>
              <a:t> 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+mn-ea"/>
                <a:cs typeface="+mn-cs"/>
              </a:rPr>
              <a:t>yí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+mn-ea"/>
                <a:cs typeface="+mn-cs"/>
              </a:rPr>
              <a:t>       é     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+mn-ea"/>
                <a:cs typeface="+mn-cs"/>
              </a:rPr>
              <a:t>lù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宋体" panose="02010600030101010101" pitchFamily="2" charset="-122"/>
                <a:cs typeface="+mn-cs"/>
              </a:rPr>
              <a:t>rǔ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+mn-ea"/>
                <a:cs typeface="+mn-cs"/>
              </a:rPr>
              <a:t>  </a:t>
            </a:r>
            <a:endParaRPr kumimoji="0" lang="zh-CN" altLang="en-US" sz="3200" b="1" kern="1200" cap="none" spc="-150" normalizeH="0" baseline="0" noProof="0" dirty="0">
              <a:solidFill>
                <a:srgbClr val="3F3FFE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4538" y="3562350"/>
            <a:ext cx="7831138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+mn-ea"/>
                <a:cs typeface="+mn-cs"/>
              </a:rPr>
              <a:t>sǔn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+mn-ea"/>
                <a:cs typeface="+mn-cs"/>
              </a:rPr>
              <a:t>      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+mn-ea"/>
                <a:cs typeface="+mn-cs"/>
              </a:rPr>
              <a:t>duān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+mn-ea"/>
                <a:cs typeface="+mn-cs"/>
              </a:rPr>
              <a:t>         </a:t>
            </a:r>
            <a:r>
              <a:rPr kumimoji="0" lang="en-US" altLang="zh-CN" sz="3200" b="1" kern="1200" cap="none" spc="-150" normalizeH="0" baseline="0" noProof="0" dirty="0" err="1">
                <a:solidFill>
                  <a:srgbClr val="3F3FFE"/>
                </a:solidFill>
                <a:latin typeface="+mn-ea"/>
                <a:ea typeface="+mn-ea"/>
                <a:cs typeface="+mn-cs"/>
              </a:rPr>
              <a:t>yuán</a:t>
            </a:r>
            <a:r>
              <a:rPr kumimoji="0" lang="en-US" altLang="zh-CN" sz="3200" b="1" kern="1200" cap="none" spc="-150" normalizeH="0" baseline="0" noProof="0" dirty="0">
                <a:solidFill>
                  <a:srgbClr val="3F3FFE"/>
                </a:solidFill>
                <a:latin typeface="+mn-ea"/>
                <a:ea typeface="+mn-ea"/>
                <a:cs typeface="+mn-cs"/>
              </a:rPr>
              <a:t> </a:t>
            </a:r>
            <a:endParaRPr kumimoji="0" lang="zh-CN" altLang="en-US" sz="3200" b="1" kern="1200" cap="none" spc="-150" normalizeH="0" baseline="0" noProof="0" dirty="0">
              <a:solidFill>
                <a:srgbClr val="3F3FFE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738188" y="203041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8188" y="2711450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9300" y="3481388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6389" name="文本框 15"/>
          <p:cNvSpPr txBox="1"/>
          <p:nvPr/>
        </p:nvSpPr>
        <p:spPr>
          <a:xfrm>
            <a:off x="2622550" y="3425825"/>
            <a:ext cx="6084888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“浙”，形声字，左边是“氵”，右边是“折”。不要多写一点。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7700" y="1000125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zhè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6391" name="文本框 17"/>
          <p:cNvSpPr txBox="1"/>
          <p:nvPr/>
        </p:nvSpPr>
        <p:spPr>
          <a:xfrm>
            <a:off x="1876425" y="712788"/>
            <a:ext cx="11811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浙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87550" y="2025650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左右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49463" y="2719388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氵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1775" y="236538"/>
            <a:ext cx="35052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+mn-cs"/>
              </a:rPr>
              <a:t>重难点字书写指导</a:t>
            </a:r>
            <a:endParaRPr kumimoji="0" lang="zh-CN" altLang="en-US" sz="3200" b="1" kern="1200" cap="none" spc="0" normalizeH="0" baseline="0" noProof="0" dirty="0">
              <a:solidFill>
                <a:schemeClr val="accent5">
                  <a:lumMod val="75000"/>
                </a:schemeClr>
              </a:solidFill>
              <a:latin typeface="+mn-ea"/>
              <a:ea typeface="+mn-ea"/>
              <a:cs typeface="+mn-cs"/>
            </a:endParaRPr>
          </a:p>
        </p:txBody>
      </p:sp>
      <p:pic>
        <p:nvPicPr>
          <p:cNvPr id="2" name="浙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687888" y="774700"/>
            <a:ext cx="2667000" cy="2651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10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11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12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13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14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15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16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17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18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19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2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20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21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22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23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24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25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26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27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28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29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3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30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31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32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33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34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35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36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37.xml><?xml version="1.0" encoding="utf-8"?>
<p:tagLst xmlns:p="http://schemas.openxmlformats.org/presentationml/2006/main">
  <p:tag name="commondata" val="eyJoZGlkIjoiM2FjN2UwN2E2YzY1YjRlYmUzNjBlODY5NmUzYmRkZWYifQ=="/>
</p:tagLst>
</file>

<file path=ppt/tags/tag4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5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6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7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8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9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+mn-ea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2762</Words>
  <Application>WPS 演示</Application>
  <PresentationFormat/>
  <Paragraphs>376</Paragraphs>
  <Slides>50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65" baseType="lpstr">
      <vt:lpstr>Arial</vt:lpstr>
      <vt:lpstr>宋体</vt:lpstr>
      <vt:lpstr>Wingdings</vt:lpstr>
      <vt:lpstr>Calibri</vt:lpstr>
      <vt:lpstr>Times New Roman</vt:lpstr>
      <vt:lpstr>黑体</vt:lpstr>
      <vt:lpstr>汉仪粗宋简</vt:lpstr>
      <vt:lpstr>楷体</vt:lpstr>
      <vt:lpstr>微软雅黑</vt:lpstr>
      <vt:lpstr>Arial Unicode MS</vt:lpstr>
      <vt:lpstr>Cambria</vt:lpstr>
      <vt:lpstr>Arial</vt:lpstr>
      <vt:lpstr>等线</vt:lpstr>
      <vt:lpstr>3_Office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https://yitifen.tmall.com</dc:creator>
  <cp:lastModifiedBy>上帝掷骰子吗</cp:lastModifiedBy>
  <cp:revision>2</cp:revision>
  <dcterms:created xsi:type="dcterms:W3CDTF">2023-10-31T08:03:00Z</dcterms:created>
  <dcterms:modified xsi:type="dcterms:W3CDTF">2023-11-13T12:32:59Z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1A1011BAD9AD40379E2EB5EA00B72037_13</vt:lpwstr>
  </property>
  <property fmtid="{D5CDD505-2E9C-101B-9397-08002B2CF9AE}" pid="4" name="KSOProductBuildVer">
    <vt:lpwstr>2052-12.1.0.15374</vt:lpwstr>
  </property>
</Properties>
</file>