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28"/>
  </p:notesMasterIdLst>
  <p:handoutMasterIdLst>
    <p:handoutMasterId r:id="rId56"/>
  </p:handoutMasterIdLst>
  <p:sldIdLst>
    <p:sldId id="256" r:id="rId4"/>
    <p:sldId id="417" r:id="rId5"/>
    <p:sldId id="437" r:id="rId6"/>
    <p:sldId id="438" r:id="rId7"/>
    <p:sldId id="408" r:id="rId8"/>
    <p:sldId id="439" r:id="rId9"/>
    <p:sldId id="440" r:id="rId10"/>
    <p:sldId id="441" r:id="rId11"/>
    <p:sldId id="442" r:id="rId12"/>
    <p:sldId id="443" r:id="rId13"/>
    <p:sldId id="444" r:id="rId14"/>
    <p:sldId id="445" r:id="rId15"/>
    <p:sldId id="446" r:id="rId16"/>
    <p:sldId id="447" r:id="rId17"/>
    <p:sldId id="448" r:id="rId18"/>
    <p:sldId id="450" r:id="rId19"/>
    <p:sldId id="449" r:id="rId20"/>
    <p:sldId id="451" r:id="rId21"/>
    <p:sldId id="452" r:id="rId22"/>
    <p:sldId id="453" r:id="rId23"/>
    <p:sldId id="454" r:id="rId24"/>
    <p:sldId id="456" r:id="rId25"/>
    <p:sldId id="455" r:id="rId26"/>
    <p:sldId id="457" r:id="rId27"/>
    <p:sldId id="414" r:id="rId29"/>
    <p:sldId id="459" r:id="rId30"/>
    <p:sldId id="460" r:id="rId31"/>
    <p:sldId id="461" r:id="rId32"/>
    <p:sldId id="463" r:id="rId33"/>
    <p:sldId id="462" r:id="rId34"/>
    <p:sldId id="464" r:id="rId35"/>
    <p:sldId id="466" r:id="rId36"/>
    <p:sldId id="467" r:id="rId37"/>
    <p:sldId id="465" r:id="rId38"/>
    <p:sldId id="468" r:id="rId39"/>
    <p:sldId id="486" r:id="rId40"/>
    <p:sldId id="469" r:id="rId41"/>
    <p:sldId id="470" r:id="rId42"/>
    <p:sldId id="471" r:id="rId43"/>
    <p:sldId id="472" r:id="rId44"/>
    <p:sldId id="473" r:id="rId45"/>
    <p:sldId id="485" r:id="rId46"/>
    <p:sldId id="487" r:id="rId47"/>
    <p:sldId id="477" r:id="rId48"/>
    <p:sldId id="478" r:id="rId49"/>
    <p:sldId id="484" r:id="rId50"/>
    <p:sldId id="480" r:id="rId51"/>
    <p:sldId id="482" r:id="rId52"/>
    <p:sldId id="483" r:id="rId53"/>
    <p:sldId id="481" r:id="rId54"/>
    <p:sldId id="501" r:id="rId55"/>
  </p:sldIdLst>
  <p:sldSz cx="9144000" cy="5143500"/>
  <p:notesSz cx="6858000" cy="9144000"/>
  <p:custDataLst>
    <p:tags r:id="rId60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1" autoAdjust="0"/>
    <p:restoredTop sz="88711" autoAdjust="0"/>
  </p:normalViewPr>
  <p:slideViewPr>
    <p:cSldViewPr>
      <p:cViewPr varScale="1">
        <p:scale>
          <a:sx n="148" d="100"/>
          <a:sy n="14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gs" Target="tags/tag1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3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8B655E21-4722-4F52-BD2C-CD2DADDF8C5C}" type="datetime1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4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5125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 eaLnBrk="0" hangingPunct="0"/>
            <a:fld id="{A17D51BB-721C-43AC-B7AC-BB352AD0A042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23653C69-9749-4A4F-8DBF-4BA46D8A97D0}" type="datetime1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615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</a:endParaRPr>
          </a:p>
        </p:txBody>
      </p:sp>
      <p:sp>
        <p:nvSpPr>
          <p:cNvPr id="615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DFD5AECC-BC01-4BD7-9F9C-09F9C194877C}" type="slidenum">
              <a:rPr lang="zh-CN" altLang="en-US" sz="1200">
                <a:latin typeface="宋体" panose="02010600030101010101" pitchFamily="2" charset="-122"/>
              </a:rPr>
            </a:fld>
            <a:endParaRPr lang="zh-CN" altLang="en-US" sz="1200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1747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8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4275" name="页眉占位符 3"/>
          <p:cNvSpPr txBox="1">
            <a:spLocks noGrp="1"/>
          </p:cNvSpPr>
          <p:nvPr>
            <p:ph type="hd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276" name="页脚占位符 4"/>
          <p:cNvSpPr txBox="1">
            <a:spLocks noGrp="1"/>
          </p:cNvSpPr>
          <p:nvPr>
            <p:ph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1200">
                <a:latin typeface="宋体" panose="02010600030101010101" pitchFamily="2" charset="-122"/>
                <a:ea typeface="宋体" panose="02010600030101010101" pitchFamily="2" charset="-122"/>
              </a:rPr>
              <a:t>状元成才路</a:t>
            </a:r>
            <a:endParaRPr lang="zh-CN" altLang="en-US" sz="1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5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48063"/>
            <a:ext cx="9144000" cy="15954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6" name="图片 4"/>
          <p:cNvPicPr>
            <a:picLocks noChangeAspect="1"/>
          </p:cNvPicPr>
          <p:nvPr/>
        </p:nvPicPr>
        <p:blipFill>
          <a:blip r:embed="rId4"/>
          <a:srcRect l="10787" r="9290" b="4918"/>
          <a:stretch>
            <a:fillRect/>
          </a:stretch>
        </p:blipFill>
        <p:spPr>
          <a:xfrm rot="11340000">
            <a:off x="-15875" y="-36512"/>
            <a:ext cx="2414588" cy="226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7" name="图片 5"/>
          <p:cNvPicPr>
            <a:picLocks noChangeAspect="1"/>
          </p:cNvPicPr>
          <p:nvPr/>
        </p:nvPicPr>
        <p:blipFill>
          <a:blip r:embed="rId4"/>
          <a:srcRect l="10787" r="15178" b="4918"/>
          <a:stretch>
            <a:fillRect/>
          </a:stretch>
        </p:blipFill>
        <p:spPr>
          <a:xfrm>
            <a:off x="6589713" y="0"/>
            <a:ext cx="2554287" cy="2581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8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8638" y="-153987"/>
            <a:ext cx="2401887" cy="208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79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65513" y="574675"/>
            <a:ext cx="1508125" cy="1308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0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5425" y="-233362"/>
            <a:ext cx="2906713" cy="2519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1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95963" y="47625"/>
            <a:ext cx="1101725" cy="954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2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688" y="1584325"/>
            <a:ext cx="1535112" cy="133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3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55763" y="1406525"/>
            <a:ext cx="1101725" cy="9540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084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0" y="219075"/>
            <a:ext cx="960438" cy="8334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098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9" name="矩形 2"/>
          <p:cNvSpPr/>
          <p:nvPr/>
        </p:nvSpPr>
        <p:spPr>
          <a:xfrm>
            <a:off x="0" y="4600575"/>
            <a:ext cx="9144000" cy="542925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  <a:sym typeface="等线" pitchFamily="2" charset="-122"/>
              </a:rPr>
              <a:t> </a:t>
            </a: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4100" name="矩形 3"/>
          <p:cNvSpPr/>
          <p:nvPr/>
        </p:nvSpPr>
        <p:spPr>
          <a:xfrm>
            <a:off x="0" y="0"/>
            <a:ext cx="9144000" cy="542925"/>
          </a:xfrm>
          <a:prstGeom prst="rect">
            <a:avLst/>
          </a:prstGeom>
          <a:solidFill>
            <a:srgbClr val="C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  <a:sym typeface="等线" pitchFamily="2" charset="-122"/>
              </a:rPr>
              <a:t> </a:t>
            </a:r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7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25.xml"/><Relationship Id="rId3" Type="http://schemas.openxmlformats.org/officeDocument/2006/relationships/slide" Target="slide5.xml"/><Relationship Id="rId2" Type="http://schemas.openxmlformats.org/officeDocument/2006/relationships/slide" Target="slide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png"/><Relationship Id="rId3" Type="http://schemas.openxmlformats.org/officeDocument/2006/relationships/image" Target="../media/image26.png"/><Relationship Id="rId2" Type="http://schemas.microsoft.com/office/2007/relationships/media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23556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23556;.mp4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5.png"/><Relationship Id="rId3" Type="http://schemas.openxmlformats.org/officeDocument/2006/relationships/image" Target="../media/image27.png"/><Relationship Id="rId2" Type="http://schemas.microsoft.com/office/2007/relationships/media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38534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38534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hyperlink" Target="1949&#24180;&#24320;&#22269;&#22823;&#20856;&#24425;&#33394;&#39640;&#28165;&#32426;&#24405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GIF"/><Relationship Id="rId2" Type="http://schemas.openxmlformats.org/officeDocument/2006/relationships/image" Target="../media/image30.png"/><Relationship Id="rId1" Type="http://schemas.openxmlformats.org/officeDocument/2006/relationships/hyperlink" Target="&#24320;&#22269;&#22823;&#20856;.mp4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1.GIF"/><Relationship Id="rId3" Type="http://schemas.openxmlformats.org/officeDocument/2006/relationships/hyperlink" Target="&#12298;&#24320;&#22269;&#22823;&#20856;&#12299;.mp4" TargetMode="External"/><Relationship Id="rId2" Type="http://schemas.openxmlformats.org/officeDocument/2006/relationships/image" Target="../media/image32.png"/><Relationship Id="rId1" Type="http://schemas.openxmlformats.org/officeDocument/2006/relationships/hyperlink" Target="&#22823;&#20856;.mp4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microsoft.com/office/2007/relationships/media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30415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30415;.mp4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microsoft.com/office/2007/relationships/media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29190;.mp4" TargetMode="External"/><Relationship Id="rId1" Type="http://schemas.openxmlformats.org/officeDocument/2006/relationships/video" Target="file:///\\pc-2\21&#31179;&#23567;&#35821;&#19978;&#35838;&#26657;&#23545;\6&#35821;&#19978;\&#26032;&#25945;&#26696;&#29256;\&#31532;&#20108;&#21333;&#20803;\7%20&#24320;&#22269;&#22823;&#20856;&#12304;&#25945;&#26696;&#21305;&#37197;&#29256;&#12305;&#25512;&#33616;&#10084;\&#29190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椭圆 6"/>
          <p:cNvSpPr/>
          <p:nvPr/>
        </p:nvSpPr>
        <p:spPr>
          <a:xfrm>
            <a:off x="2271713" y="1739900"/>
            <a:ext cx="741363" cy="741363"/>
          </a:xfrm>
          <a:prstGeom prst="ellipse">
            <a:avLst/>
          </a:prstGeom>
          <a:solidFill>
            <a:srgbClr val="EE1F0A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r>
              <a:rPr lang="en-US" altLang="zh-CN" sz="44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44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3238500" y="1473200"/>
            <a:ext cx="3597275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1">
            <a:hlinkClick r:id="rId2" action="ppaction://hlinksldjump"/>
          </p:cNvPr>
          <p:cNvSpPr txBox="1"/>
          <p:nvPr/>
        </p:nvSpPr>
        <p:spPr>
          <a:xfrm>
            <a:off x="2271713" y="3305175"/>
            <a:ext cx="16589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3" name="文本框 1">
            <a:hlinkClick r:id="rId3" action="ppaction://hlinksldjump"/>
          </p:cNvPr>
          <p:cNvSpPr txBox="1"/>
          <p:nvPr/>
        </p:nvSpPr>
        <p:spPr>
          <a:xfrm>
            <a:off x="0" y="123825"/>
            <a:ext cx="2471738" cy="461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六年级语文上册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4" name="文本框 1">
            <a:hlinkClick r:id="rId4" action="ppaction://hlinksldjump"/>
          </p:cNvPr>
          <p:cNvSpPr txBox="1"/>
          <p:nvPr/>
        </p:nvSpPr>
        <p:spPr>
          <a:xfrm>
            <a:off x="4778375" y="3343275"/>
            <a:ext cx="165735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射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7438" y="1698625"/>
            <a:ext cx="2328862" cy="222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6386" name="组合 55"/>
          <p:cNvGrpSpPr/>
          <p:nvPr/>
        </p:nvGrpSpPr>
        <p:grpSpPr>
          <a:xfrm>
            <a:off x="3648075" y="2092325"/>
            <a:ext cx="4656138" cy="1820863"/>
            <a:chOff x="2635628" y="4910009"/>
            <a:chExt cx="4654098" cy="1820572"/>
          </a:xfrm>
        </p:grpSpPr>
        <p:sp>
          <p:nvSpPr>
            <p:cNvPr id="16387" name="矩形 25"/>
            <p:cNvSpPr/>
            <p:nvPr/>
          </p:nvSpPr>
          <p:spPr>
            <a:xfrm>
              <a:off x="2756225" y="4944915"/>
              <a:ext cx="4533501" cy="178566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左半部分的第六笔斜横和第七笔撇画不要穿过第三笔的竖段。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88" name="圆角矩形 4"/>
            <p:cNvSpPr/>
            <p:nvPr/>
          </p:nvSpPr>
          <p:spPr>
            <a:xfrm>
              <a:off x="2635628" y="4910009"/>
              <a:ext cx="4654098" cy="1820572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等线" pitchFamily="2" charset="-122"/>
              </a:endParaRPr>
            </a:p>
          </p:txBody>
        </p:sp>
      </p:grpSp>
      <p:grpSp>
        <p:nvGrpSpPr>
          <p:cNvPr id="16389" name="组合 49"/>
          <p:cNvGrpSpPr/>
          <p:nvPr/>
        </p:nvGrpSpPr>
        <p:grpSpPr>
          <a:xfrm>
            <a:off x="3648075" y="1524000"/>
            <a:ext cx="2533650" cy="608013"/>
            <a:chOff x="2923011" y="4114031"/>
            <a:chExt cx="2533191" cy="608683"/>
          </a:xfrm>
        </p:grpSpPr>
        <p:pic>
          <p:nvPicPr>
            <p:cNvPr id="16390" name="图片 23"/>
            <p:cNvPicPr>
              <a:picLocks noGrp="1"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6391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dist" eaLnBrk="0" hangingPunct="0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392" name="文本框 14"/>
          <p:cNvSpPr txBox="1"/>
          <p:nvPr/>
        </p:nvSpPr>
        <p:spPr>
          <a:xfrm>
            <a:off x="857250" y="866775"/>
            <a:ext cx="28289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è</a:t>
            </a:r>
            <a:endParaRPr lang="en-US" altLang="zh-CN" sz="48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sp>
        <p:nvSpPr>
          <p:cNvPr id="16393" name="椭圆 9"/>
          <p:cNvSpPr/>
          <p:nvPr/>
        </p:nvSpPr>
        <p:spPr>
          <a:xfrm rot="19835038">
            <a:off x="1295400" y="2644775"/>
            <a:ext cx="893763" cy="86201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5480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6385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63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63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5"/>
                  </p:tgtEl>
                </p:cond>
              </p:nextCondLst>
            </p:seq>
          </p:childTnLst>
        </p:cTn>
      </p:par>
    </p:tnLst>
    <p:bldLst>
      <p:bldP spid="1639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隆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7438" y="1670050"/>
            <a:ext cx="2328862" cy="222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7410" name="组合 49"/>
          <p:cNvGrpSpPr/>
          <p:nvPr/>
        </p:nvGrpSpPr>
        <p:grpSpPr>
          <a:xfrm>
            <a:off x="3648075" y="1666875"/>
            <a:ext cx="2533650" cy="608013"/>
            <a:chOff x="2923011" y="4114031"/>
            <a:chExt cx="2533191" cy="608683"/>
          </a:xfrm>
        </p:grpSpPr>
        <p:pic>
          <p:nvPicPr>
            <p:cNvPr id="17411" name="图片 23"/>
            <p:cNvPicPr>
              <a:picLocks noGrp="1"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7412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dist" eaLnBrk="0" hangingPunct="0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413" name="文本框 14"/>
          <p:cNvSpPr txBox="1"/>
          <p:nvPr/>
        </p:nvSpPr>
        <p:spPr>
          <a:xfrm>
            <a:off x="857250" y="838200"/>
            <a:ext cx="28289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nɡ</a:t>
            </a:r>
            <a:endParaRPr lang="en-US" altLang="zh-CN" sz="48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sp>
        <p:nvSpPr>
          <p:cNvPr id="17414" name="椭圆 9"/>
          <p:cNvSpPr/>
          <p:nvPr/>
        </p:nvSpPr>
        <p:spPr>
          <a:xfrm>
            <a:off x="1647825" y="2714625"/>
            <a:ext cx="1436688" cy="9144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0000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17415" name="组合 1"/>
          <p:cNvGrpSpPr/>
          <p:nvPr/>
        </p:nvGrpSpPr>
        <p:grpSpPr>
          <a:xfrm>
            <a:off x="3648075" y="2235200"/>
            <a:ext cx="4656138" cy="1279525"/>
            <a:chOff x="3648075" y="2235200"/>
            <a:chExt cx="4656138" cy="1279525"/>
          </a:xfrm>
        </p:grpSpPr>
        <p:grpSp>
          <p:nvGrpSpPr>
            <p:cNvPr id="17416" name="组合 55"/>
            <p:cNvGrpSpPr/>
            <p:nvPr/>
          </p:nvGrpSpPr>
          <p:grpSpPr>
            <a:xfrm>
              <a:off x="3648075" y="2235200"/>
              <a:ext cx="4656138" cy="1279525"/>
              <a:chOff x="2635628" y="4910009"/>
              <a:chExt cx="4654098" cy="1278825"/>
            </a:xfrm>
          </p:grpSpPr>
          <p:sp>
            <p:nvSpPr>
              <p:cNvPr id="17417" name="矩形 25"/>
              <p:cNvSpPr/>
              <p:nvPr/>
            </p:nvSpPr>
            <p:spPr>
              <a:xfrm>
                <a:off x="2756225" y="4944915"/>
                <a:ext cx="4533501" cy="1194733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buFont typeface="Arial" panose="020B0604020202020204" pitchFamily="34" charset="0"/>
                </a:pP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  右下部分为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“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”</a:t>
                </a:r>
                <a:r>
                  <a:rPr lang="zh-CN" altLang="en-US" sz="32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，不要少写一短横。</a:t>
                </a:r>
                <a:endPara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418" name="圆角矩形 4"/>
              <p:cNvSpPr/>
              <p:nvPr/>
            </p:nvSpPr>
            <p:spPr>
              <a:xfrm>
                <a:off x="2635628" y="4910009"/>
                <a:ext cx="4654098" cy="1278825"/>
              </a:xfrm>
              <a:prstGeom prst="roundRect">
                <a:avLst/>
              </a:prstGeom>
              <a:noFill/>
              <a:ln w="19050">
                <a:solidFill>
                  <a:srgbClr val="885F2F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1800" b="0" i="0" u="none" baseline="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0" hangingPunct="0"/>
                <a:endParaRPr lang="zh-CN" altLang="en-US" sz="1800">
                  <a:solidFill>
                    <a:srgbClr val="FFFFFF"/>
                  </a:solidFill>
                  <a:latin typeface="宋体" panose="02010600030101010101" pitchFamily="2" charset="-122"/>
                  <a:ea typeface="等线" pitchFamily="2" charset="-122"/>
                </a:endParaRPr>
              </a:p>
            </p:txBody>
          </p:sp>
        </p:grpSp>
        <p:pic>
          <p:nvPicPr>
            <p:cNvPr id="17419" name="Picture 2" descr="5Y4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7725" y="2428875"/>
              <a:ext cx="322263" cy="27622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800" fill="hold"/>
                                        <p:tgtEl>
                                          <p:spTgt spid="17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7409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74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74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09"/>
                  </p:tgtEl>
                </p:cond>
              </p:nextCondLst>
            </p:seq>
          </p:childTnLst>
        </p:cTn>
      </p:par>
    </p:tnLst>
    <p:bldLst>
      <p:bldP spid="174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2405063" y="703263"/>
            <a:ext cx="43338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课文主要写了什么？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544513" y="1682750"/>
            <a:ext cx="8054975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课文记叙了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日在首都北京举行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的盛况。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43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900" y="2719388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"/>
          <p:cNvSpPr txBox="1"/>
          <p:nvPr/>
        </p:nvSpPr>
        <p:spPr>
          <a:xfrm>
            <a:off x="442913" y="1041400"/>
            <a:ext cx="8312150" cy="11255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课文是按照什么顺序来写的？你是从哪些地方知道的？请浏览课文，在有关语句下面画标记。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8" name="文本框 2"/>
          <p:cNvSpPr txBox="1"/>
          <p:nvPr/>
        </p:nvSpPr>
        <p:spPr>
          <a:xfrm>
            <a:off x="1422400" y="2662238"/>
            <a:ext cx="14160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9" name="文本框 3"/>
          <p:cNvSpPr txBox="1"/>
          <p:nvPr/>
        </p:nvSpPr>
        <p:spPr>
          <a:xfrm>
            <a:off x="3890963" y="2662238"/>
            <a:ext cx="14160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4"/>
          <p:cNvSpPr txBox="1"/>
          <p:nvPr/>
        </p:nvSpPr>
        <p:spPr>
          <a:xfrm>
            <a:off x="6359525" y="2662238"/>
            <a:ext cx="1416050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箭头: 右 5"/>
          <p:cNvSpPr/>
          <p:nvPr/>
        </p:nvSpPr>
        <p:spPr>
          <a:xfrm>
            <a:off x="3032125" y="2841625"/>
            <a:ext cx="666750" cy="254000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EB0784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19462" name="箭头: 右 6"/>
          <p:cNvSpPr/>
          <p:nvPr/>
        </p:nvSpPr>
        <p:spPr>
          <a:xfrm>
            <a:off x="5527675" y="2841625"/>
            <a:ext cx="666750" cy="254000"/>
          </a:xfrm>
          <a:prstGeom prst="rightArrow">
            <a:avLst>
              <a:gd name="adj1" fmla="val 50000"/>
              <a:gd name="adj2" fmla="val 49997"/>
            </a:avLst>
          </a:prstGeom>
          <a:solidFill>
            <a:srgbClr val="EB0784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  <p:bldP spid="19460" grpId="0"/>
      <p:bldP spid="19461" grpId="0" animBg="1"/>
      <p:bldP spid="1946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1"/>
          <p:cNvSpPr txBox="1"/>
          <p:nvPr/>
        </p:nvSpPr>
        <p:spPr>
          <a:xfrm>
            <a:off x="173038" y="854075"/>
            <a:ext cx="8970962" cy="3324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早上六点钟起，就有群众的队伍入场了。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到了正午，天安门广场已经成了人的海洋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下午三点整，会场上爆发出一阵排山倒海的掌声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阅兵式完毕，已经是傍晚的时候。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 eaLnBrk="0" hangingPunct="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晚上九点半，游行队伍才完全走出会场。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文本框 1"/>
          <p:cNvSpPr txBox="1"/>
          <p:nvPr/>
        </p:nvSpPr>
        <p:spPr>
          <a:xfrm>
            <a:off x="263525" y="890588"/>
            <a:ext cx="8764588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课文哪些自然段分别写了大典前、大典中、大典后的情况？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6" name="文本框 2"/>
          <p:cNvSpPr txBox="1"/>
          <p:nvPr/>
        </p:nvSpPr>
        <p:spPr>
          <a:xfrm>
            <a:off x="862013" y="2468563"/>
            <a:ext cx="1835150" cy="1076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文本框 3"/>
          <p:cNvSpPr txBox="1"/>
          <p:nvPr/>
        </p:nvSpPr>
        <p:spPr>
          <a:xfrm>
            <a:off x="3371850" y="2468563"/>
            <a:ext cx="2041525" cy="1076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文本框 4"/>
          <p:cNvSpPr txBox="1"/>
          <p:nvPr/>
        </p:nvSpPr>
        <p:spPr>
          <a:xfrm>
            <a:off x="6080125" y="2468563"/>
            <a:ext cx="2247900" cy="10763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箭头: 右 5"/>
          <p:cNvSpPr/>
          <p:nvPr/>
        </p:nvSpPr>
        <p:spPr>
          <a:xfrm>
            <a:off x="2708275" y="2746375"/>
            <a:ext cx="666750" cy="534988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EB0784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1510" name="箭头: 右 6"/>
          <p:cNvSpPr/>
          <p:nvPr/>
        </p:nvSpPr>
        <p:spPr>
          <a:xfrm>
            <a:off x="5416550" y="2746375"/>
            <a:ext cx="666750" cy="534988"/>
          </a:xfrm>
          <a:prstGeom prst="rightArrow">
            <a:avLst>
              <a:gd name="adj1" fmla="val 50000"/>
              <a:gd name="adj2" fmla="val 49996"/>
            </a:avLst>
          </a:prstGeom>
          <a:solidFill>
            <a:srgbClr val="EB0784"/>
          </a:solidFill>
          <a:ln w="12700">
            <a:solidFill>
              <a:srgbClr val="41719C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 animBg="1"/>
      <p:bldP spid="21507" grpId="0" animBg="1"/>
      <p:bldP spid="21508" grpId="0" animBg="1"/>
      <p:bldP spid="21509" grpId="0" animBg="1"/>
      <p:bldP spid="215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11"/>
          <p:cNvSpPr txBox="1"/>
          <p:nvPr/>
        </p:nvSpPr>
        <p:spPr>
          <a:xfrm>
            <a:off x="1223963" y="1711325"/>
            <a:ext cx="6918325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默读课文，想一想：从群众入场到举行游行，课文写了哪几个场面？用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3200" b="1">
                <a:latin typeface="宋体" panose="02010600030101010101" pitchFamily="2" charset="-122"/>
              </a:rPr>
              <a:t>____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画出相关语句。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0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22531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梳理文脉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1"/>
          <p:cNvSpPr txBox="1"/>
          <p:nvPr/>
        </p:nvSpPr>
        <p:spPr>
          <a:xfrm>
            <a:off x="855663" y="2078038"/>
            <a:ext cx="7623175" cy="635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早上六点钟起，就有群众的队伍入场了。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4" name="矩形 2"/>
          <p:cNvSpPr>
            <a:spLocks noChangeArrowheads="1"/>
          </p:cNvSpPr>
          <p:nvPr/>
        </p:nvSpPr>
        <p:spPr bwMode="auto">
          <a:xfrm>
            <a:off x="3541713" y="2905125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群众入场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5" name="文本框 11"/>
          <p:cNvSpPr txBox="1"/>
          <p:nvPr/>
        </p:nvSpPr>
        <p:spPr>
          <a:xfrm>
            <a:off x="700088" y="823913"/>
            <a:ext cx="7935912" cy="6842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根据相关语句，用小标题的形式概括场面。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23554" grpId="0" animBg="1"/>
      <p:bldP spid="235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1"/>
          <p:cNvSpPr txBox="1"/>
          <p:nvPr/>
        </p:nvSpPr>
        <p:spPr>
          <a:xfrm>
            <a:off x="1347788" y="855663"/>
            <a:ext cx="44862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按时间顺序排列场面。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矩形 2"/>
          <p:cNvSpPr>
            <a:spLocks noChangeArrowheads="1"/>
          </p:cNvSpPr>
          <p:nvPr/>
        </p:nvSpPr>
        <p:spPr bwMode="auto">
          <a:xfrm>
            <a:off x="1520825" y="2012950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群众入场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79" name="矩形 3"/>
          <p:cNvSpPr>
            <a:spLocks noChangeArrowheads="1"/>
          </p:cNvSpPr>
          <p:nvPr/>
        </p:nvSpPr>
        <p:spPr bwMode="auto">
          <a:xfrm>
            <a:off x="3590925" y="2012950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宣布成立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0" name="矩形 4"/>
          <p:cNvSpPr>
            <a:spLocks noChangeArrowheads="1"/>
          </p:cNvSpPr>
          <p:nvPr/>
        </p:nvSpPr>
        <p:spPr bwMode="auto">
          <a:xfrm>
            <a:off x="5667375" y="2012950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升旗鸣炮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1" name="矩形 5"/>
          <p:cNvSpPr>
            <a:spLocks noChangeArrowheads="1"/>
          </p:cNvSpPr>
          <p:nvPr/>
        </p:nvSpPr>
        <p:spPr bwMode="auto">
          <a:xfrm>
            <a:off x="1520825" y="3243263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宣读公告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2" name="矩形 6"/>
          <p:cNvSpPr>
            <a:spLocks noChangeArrowheads="1"/>
          </p:cNvSpPr>
          <p:nvPr/>
        </p:nvSpPr>
        <p:spPr bwMode="auto">
          <a:xfrm>
            <a:off x="3590925" y="3243263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阅兵仪式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矩形 7"/>
          <p:cNvSpPr>
            <a:spLocks noChangeArrowheads="1"/>
          </p:cNvSpPr>
          <p:nvPr/>
        </p:nvSpPr>
        <p:spPr bwMode="auto">
          <a:xfrm>
            <a:off x="5667375" y="3243263"/>
            <a:ext cx="1928813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群众游行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 animBg="1"/>
      <p:bldP spid="24579" grpId="0" animBg="1"/>
      <p:bldP spid="24580" grpId="0" animBg="1"/>
      <p:bldP spid="24581" grpId="0" animBg="1"/>
      <p:bldP spid="24582" grpId="0" animBg="1"/>
      <p:bldP spid="2458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25601" name="直接箭头连接符 2"/>
          <p:cNvCxnSpPr/>
          <p:nvPr/>
        </p:nvCxnSpPr>
        <p:spPr>
          <a:xfrm>
            <a:off x="407988" y="1963738"/>
            <a:ext cx="83947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2" name="文本框 4"/>
          <p:cNvSpPr txBox="1"/>
          <p:nvPr/>
        </p:nvSpPr>
        <p:spPr>
          <a:xfrm>
            <a:off x="377825" y="2141538"/>
            <a:ext cx="1835150" cy="10779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文本框 5"/>
          <p:cNvSpPr txBox="1"/>
          <p:nvPr/>
        </p:nvSpPr>
        <p:spPr>
          <a:xfrm>
            <a:off x="3478213" y="625475"/>
            <a:ext cx="2041525" cy="10779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文本框 6"/>
          <p:cNvSpPr txBox="1"/>
          <p:nvPr/>
        </p:nvSpPr>
        <p:spPr>
          <a:xfrm>
            <a:off x="6554788" y="2141538"/>
            <a:ext cx="2247900" cy="10779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605" name="直接连接符 8"/>
          <p:cNvCxnSpPr/>
          <p:nvPr/>
        </p:nvCxnSpPr>
        <p:spPr>
          <a:xfrm flipH="1" flipV="1">
            <a:off x="1295400" y="1600200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25606" name="直接连接符 9"/>
          <p:cNvCxnSpPr/>
          <p:nvPr/>
        </p:nvCxnSpPr>
        <p:spPr>
          <a:xfrm flipH="1" flipV="1">
            <a:off x="3446463" y="1971675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25607" name="直接连接符 10"/>
          <p:cNvCxnSpPr/>
          <p:nvPr/>
        </p:nvCxnSpPr>
        <p:spPr>
          <a:xfrm flipH="1" flipV="1">
            <a:off x="5599113" y="1971675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25608" name="直接连接符 11"/>
          <p:cNvCxnSpPr/>
          <p:nvPr/>
        </p:nvCxnSpPr>
        <p:spPr>
          <a:xfrm flipH="1" flipV="1">
            <a:off x="7750175" y="1600200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grpSp>
        <p:nvGrpSpPr>
          <p:cNvPr id="25609" name="组合 22"/>
          <p:cNvGrpSpPr/>
          <p:nvPr/>
        </p:nvGrpSpPr>
        <p:grpSpPr>
          <a:xfrm>
            <a:off x="201613" y="1069975"/>
            <a:ext cx="2530475" cy="522288"/>
            <a:chOff x="274827" y="1614800"/>
            <a:chExt cx="2529860" cy="523221"/>
          </a:xfrm>
        </p:grpSpPr>
        <p:sp>
          <p:nvSpPr>
            <p:cNvPr id="25610" name="文本框 16"/>
            <p:cNvSpPr txBox="1"/>
            <p:nvPr/>
          </p:nvSpPr>
          <p:spPr>
            <a:xfrm>
              <a:off x="274827" y="1614801"/>
              <a:ext cx="2529860" cy="52322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群众入场（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11" name="矩形 18"/>
            <p:cNvSpPr/>
            <p:nvPr/>
          </p:nvSpPr>
          <p:spPr>
            <a:xfrm>
              <a:off x="336724" y="1614800"/>
              <a:ext cx="2191805" cy="52322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25612" name="组合 25"/>
          <p:cNvGrpSpPr/>
          <p:nvPr/>
        </p:nvGrpSpPr>
        <p:grpSpPr>
          <a:xfrm>
            <a:off x="6305550" y="1069975"/>
            <a:ext cx="2711450" cy="530225"/>
            <a:chOff x="6379087" y="1614801"/>
            <a:chExt cx="2711000" cy="530094"/>
          </a:xfrm>
        </p:grpSpPr>
        <p:sp>
          <p:nvSpPr>
            <p:cNvPr id="25613" name="文本框 17"/>
            <p:cNvSpPr txBox="1"/>
            <p:nvPr/>
          </p:nvSpPr>
          <p:spPr>
            <a:xfrm>
              <a:off x="6379087" y="1614801"/>
              <a:ext cx="2711000" cy="52322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群众游行（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14" name="矩形 19"/>
            <p:cNvSpPr/>
            <p:nvPr/>
          </p:nvSpPr>
          <p:spPr>
            <a:xfrm>
              <a:off x="6428292" y="1621149"/>
              <a:ext cx="2441170" cy="52374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25615" name="组合 23"/>
          <p:cNvGrpSpPr/>
          <p:nvPr/>
        </p:nvGrpSpPr>
        <p:grpSpPr>
          <a:xfrm>
            <a:off x="2454275" y="2259013"/>
            <a:ext cx="1811338" cy="954087"/>
            <a:chOff x="2527886" y="2804691"/>
            <a:chExt cx="1810111" cy="954107"/>
          </a:xfrm>
        </p:grpSpPr>
        <p:sp>
          <p:nvSpPr>
            <p:cNvPr id="25616" name="文本框 14"/>
            <p:cNvSpPr txBox="1"/>
            <p:nvPr/>
          </p:nvSpPr>
          <p:spPr>
            <a:xfrm>
              <a:off x="2527886" y="2804691"/>
              <a:ext cx="1810111" cy="95410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举行典礼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17" name="矩形 20"/>
            <p:cNvSpPr/>
            <p:nvPr/>
          </p:nvSpPr>
          <p:spPr>
            <a:xfrm>
              <a:off x="2681770" y="2887243"/>
              <a:ext cx="1532486" cy="87155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25618" name="组合 24"/>
          <p:cNvGrpSpPr/>
          <p:nvPr/>
        </p:nvGrpSpPr>
        <p:grpSpPr>
          <a:xfrm>
            <a:off x="4605338" y="2259013"/>
            <a:ext cx="1990725" cy="954087"/>
            <a:chOff x="4678626" y="2804691"/>
            <a:chExt cx="1991251" cy="954107"/>
          </a:xfrm>
        </p:grpSpPr>
        <p:sp>
          <p:nvSpPr>
            <p:cNvPr id="25619" name="文本框 15"/>
            <p:cNvSpPr txBox="1"/>
            <p:nvPr/>
          </p:nvSpPr>
          <p:spPr>
            <a:xfrm>
              <a:off x="4678626" y="2804691"/>
              <a:ext cx="1991251" cy="95410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阅兵式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620" name="矩形 21"/>
            <p:cNvSpPr/>
            <p:nvPr/>
          </p:nvSpPr>
          <p:spPr>
            <a:xfrm>
              <a:off x="4888231" y="2879305"/>
              <a:ext cx="1532342" cy="87314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sp>
        <p:nvSpPr>
          <p:cNvPr id="25621" name="文本框 26"/>
          <p:cNvSpPr txBox="1"/>
          <p:nvPr/>
        </p:nvSpPr>
        <p:spPr>
          <a:xfrm>
            <a:off x="771525" y="3328988"/>
            <a:ext cx="7878763" cy="11509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段落中心句往往提示了这段话的主要意思，能帮助我们快速地把握内容。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/>
      <p:bldP spid="25604" grpId="0"/>
      <p:bldP spid="256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rcRect b="4279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819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11"/>
          <p:cNvSpPr txBox="1"/>
          <p:nvPr/>
        </p:nvSpPr>
        <p:spPr>
          <a:xfrm>
            <a:off x="5033963" y="1863725"/>
            <a:ext cx="4110037" cy="18653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>
                <a:latin typeface="宋体" panose="02010600030101010101" pitchFamily="2" charset="-122"/>
              </a:rPr>
              <a:t>1949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3200" b="1">
                <a:latin typeface="宋体" panose="02010600030101010101" pitchFamily="2" charset="-122"/>
              </a:rPr>
              <a:t>10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3200" b="1"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日，中华人民共和国中央人民政府成立。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8196" name="文本框 1"/>
          <p:cNvSpPr txBox="1"/>
          <p:nvPr/>
        </p:nvSpPr>
        <p:spPr>
          <a:xfrm>
            <a:off x="5722938" y="942975"/>
            <a:ext cx="22955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7" name="矩形 6"/>
          <p:cNvSpPr/>
          <p:nvPr/>
        </p:nvSpPr>
        <p:spPr bwMode="auto">
          <a:xfrm>
            <a:off x="5156200" y="858838"/>
            <a:ext cx="3429000" cy="814388"/>
          </a:xfrm>
          <a:prstGeom prst="rect">
            <a:avLst/>
          </a:prstGeom>
          <a:noFill/>
          <a:ln w="85725">
            <a:solidFill>
              <a:srgbClr val="E22A36">
                <a:alpha val="57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198" name="矩形 9"/>
          <p:cNvSpPr/>
          <p:nvPr/>
        </p:nvSpPr>
        <p:spPr>
          <a:xfrm>
            <a:off x="684213" y="0"/>
            <a:ext cx="719138" cy="2066925"/>
          </a:xfrm>
          <a:prstGeom prst="rect">
            <a:avLst/>
          </a:prstGeom>
          <a:solidFill>
            <a:srgbClr val="BE42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8199" name="文本框 1"/>
          <p:cNvSpPr txBox="1">
            <a:spLocks noChangeArrowheads="1"/>
          </p:cNvSpPr>
          <p:nvPr/>
        </p:nvSpPr>
        <p:spPr bwMode="auto">
          <a:xfrm>
            <a:off x="758825" y="3175"/>
            <a:ext cx="663575" cy="20621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/>
            <a:r>
              <a:rPr lang="zh-CN" altLang="en-US" sz="3200" b="1" spc="-3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</a:t>
            </a:r>
            <a:endParaRPr lang="en-US" altLang="zh-CN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0" hangingPunct="0"/>
            <a:r>
              <a:rPr lang="zh-CN" altLang="en-US" sz="3200" b="1" spc="-3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述</a:t>
            </a:r>
            <a:endParaRPr lang="en-US" altLang="zh-CN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0" hangingPunct="0"/>
            <a:r>
              <a:rPr lang="zh-CN" altLang="en-US" sz="3200" b="1" spc="-3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en-US" altLang="zh-CN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eaLnBrk="0" hangingPunct="0"/>
            <a:r>
              <a:rPr lang="zh-CN" altLang="en-US" sz="3200" b="1" spc="-3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文本框 11"/>
          <p:cNvSpPr txBox="1"/>
          <p:nvPr/>
        </p:nvSpPr>
        <p:spPr>
          <a:xfrm>
            <a:off x="482600" y="1233488"/>
            <a:ext cx="8110538" cy="1643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请借助情节图，按大典前、大典中、大典后的时间顺序，将各个场面串联起来，简要说说大典的过程。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662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5725" y="2876550"/>
            <a:ext cx="1246188" cy="173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文本框 11"/>
          <p:cNvSpPr txBox="1"/>
          <p:nvPr/>
        </p:nvSpPr>
        <p:spPr>
          <a:xfrm>
            <a:off x="411163" y="1509713"/>
            <a:ext cx="8123237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自读课文第</a:t>
            </a:r>
            <a:r>
              <a:rPr lang="en-US" altLang="zh-CN" sz="2800" b="1">
                <a:latin typeface="宋体" panose="02010600030101010101" pitchFamily="2" charset="-122"/>
              </a:rPr>
              <a:t>1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4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自然段，思考：这一部分写了什么内容？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411163" y="2825750"/>
            <a:ext cx="8283575" cy="151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这一部分交代了举行开国大典的时间、地点和参加典礼的人员、人数，描述了会场的布置和群众队伍的场面。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27652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自读自悟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3" name="文本框 11"/>
          <p:cNvSpPr txBox="1"/>
          <p:nvPr/>
        </p:nvSpPr>
        <p:spPr>
          <a:xfrm>
            <a:off x="649288" y="1616075"/>
            <a:ext cx="7899400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自读课文第</a:t>
            </a:r>
            <a:r>
              <a:rPr lang="en-US" altLang="zh-CN" sz="2800" b="1">
                <a:latin typeface="宋体" panose="02010600030101010101" pitchFamily="2" charset="-122"/>
              </a:rPr>
              <a:t>2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自然段，试着画出会场的示意图。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1"/>
          <p:cNvSpPr txBox="1"/>
          <p:nvPr/>
        </p:nvSpPr>
        <p:spPr>
          <a:xfrm>
            <a:off x="793750" y="1235075"/>
            <a:ext cx="7573963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读第</a:t>
            </a:r>
            <a:r>
              <a:rPr lang="en-US" altLang="zh-CN" sz="3200" b="1">
                <a:latin typeface="宋体" panose="02010600030101010101" pitchFamily="2" charset="-122"/>
              </a:rPr>
              <a:t>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自然段。思考：课文是怎样点面结合写群众入场这一场面的？用横线画出写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的句子。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文本框 1"/>
          <p:cNvSpPr txBox="1"/>
          <p:nvPr/>
        </p:nvSpPr>
        <p:spPr>
          <a:xfrm>
            <a:off x="360363" y="673100"/>
            <a:ext cx="8416925" cy="3883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丁字形的广场汇集了从四面八方来的群众队伍。早上六点钟起，就有群众的队伍入场了。人们有的擎着红旗，有的提着红灯。进入会场后，按照预定的地点排列。工人队伍中，有从老远的长辛店、丰台、通县来的铁路工人，他们清早到了北京车站，一下火车就直奔会场。郊区的农民是五更天摸着黑起床，步行四五十里路赶来的。到了正午，天安门广场已经成了人的海洋，红旗翻动，像海上的波浪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0722" name="直接连接符 3"/>
          <p:cNvCxnSpPr/>
          <p:nvPr/>
        </p:nvCxnSpPr>
        <p:spPr>
          <a:xfrm flipV="1">
            <a:off x="423863" y="1597025"/>
            <a:ext cx="8215312" cy="3651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0723" name="直接连接符 5"/>
          <p:cNvCxnSpPr/>
          <p:nvPr/>
        </p:nvCxnSpPr>
        <p:spPr>
          <a:xfrm flipV="1">
            <a:off x="423863" y="2065338"/>
            <a:ext cx="8215312" cy="3651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0724" name="直接连接符 6"/>
          <p:cNvCxnSpPr/>
          <p:nvPr/>
        </p:nvCxnSpPr>
        <p:spPr>
          <a:xfrm flipV="1">
            <a:off x="423863" y="2540000"/>
            <a:ext cx="8215312" cy="3651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0725" name="直接连接符 7"/>
          <p:cNvCxnSpPr/>
          <p:nvPr/>
        </p:nvCxnSpPr>
        <p:spPr>
          <a:xfrm flipV="1">
            <a:off x="423863" y="3011488"/>
            <a:ext cx="8215312" cy="3651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0726" name="直接连接符 8"/>
          <p:cNvCxnSpPr/>
          <p:nvPr/>
        </p:nvCxnSpPr>
        <p:spPr>
          <a:xfrm flipV="1">
            <a:off x="423863" y="3471863"/>
            <a:ext cx="8215312" cy="36512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  <p:cxnSp>
        <p:nvCxnSpPr>
          <p:cNvPr id="30727" name="直接连接符 9"/>
          <p:cNvCxnSpPr/>
          <p:nvPr/>
        </p:nvCxnSpPr>
        <p:spPr>
          <a:xfrm flipV="1">
            <a:off x="423863" y="3940175"/>
            <a:ext cx="3167062" cy="36513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文本框 2"/>
          <p:cNvSpPr txBox="1"/>
          <p:nvPr/>
        </p:nvSpPr>
        <p:spPr>
          <a:xfrm>
            <a:off x="3348038" y="-61912"/>
            <a:ext cx="229552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36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0" name="文本框 11"/>
          <p:cNvSpPr txBox="1"/>
          <p:nvPr/>
        </p:nvSpPr>
        <p:spPr>
          <a:xfrm>
            <a:off x="3563938" y="1266825"/>
            <a:ext cx="1855787" cy="603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771" name="直接箭头连接符 9"/>
          <p:cNvCxnSpPr/>
          <p:nvPr/>
        </p:nvCxnSpPr>
        <p:spPr>
          <a:xfrm>
            <a:off x="390525" y="3195638"/>
            <a:ext cx="8394700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72" name="文本框 4"/>
          <p:cNvSpPr txBox="1"/>
          <p:nvPr/>
        </p:nvSpPr>
        <p:spPr>
          <a:xfrm>
            <a:off x="360363" y="3373438"/>
            <a:ext cx="1835150" cy="10779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大典前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3" name="文本框 5"/>
          <p:cNvSpPr txBox="1"/>
          <p:nvPr/>
        </p:nvSpPr>
        <p:spPr>
          <a:xfrm>
            <a:off x="3460750" y="1857375"/>
            <a:ext cx="2041525" cy="107791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大典中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4" name="文本框 6"/>
          <p:cNvSpPr txBox="1"/>
          <p:nvPr/>
        </p:nvSpPr>
        <p:spPr>
          <a:xfrm>
            <a:off x="6537325" y="3373438"/>
            <a:ext cx="2247900" cy="1077912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ctr" eaLnBrk="0" hangingPunct="0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大典后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775" name="直接连接符 14"/>
          <p:cNvCxnSpPr/>
          <p:nvPr/>
        </p:nvCxnSpPr>
        <p:spPr>
          <a:xfrm flipH="1" flipV="1">
            <a:off x="1277938" y="2832100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32776" name="直接连接符 15"/>
          <p:cNvCxnSpPr/>
          <p:nvPr/>
        </p:nvCxnSpPr>
        <p:spPr>
          <a:xfrm flipH="1" flipV="1">
            <a:off x="3429000" y="3203575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32777" name="直接连接符 16"/>
          <p:cNvCxnSpPr/>
          <p:nvPr/>
        </p:nvCxnSpPr>
        <p:spPr>
          <a:xfrm flipH="1" flipV="1">
            <a:off x="5581650" y="3203575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cxnSp>
        <p:nvCxnSpPr>
          <p:cNvPr id="32778" name="直接连接符 17"/>
          <p:cNvCxnSpPr/>
          <p:nvPr/>
        </p:nvCxnSpPr>
        <p:spPr>
          <a:xfrm flipH="1" flipV="1">
            <a:off x="7732713" y="2832100"/>
            <a:ext cx="0" cy="363538"/>
          </a:xfrm>
          <a:prstGeom prst="line">
            <a:avLst/>
          </a:prstGeom>
          <a:noFill/>
          <a:ln w="12700">
            <a:solidFill>
              <a:schemeClr val="accent1"/>
            </a:solidFill>
            <a:miter lim="800000"/>
          </a:ln>
        </p:spPr>
      </p:cxnSp>
      <p:grpSp>
        <p:nvGrpSpPr>
          <p:cNvPr id="32779" name="组合 22"/>
          <p:cNvGrpSpPr/>
          <p:nvPr/>
        </p:nvGrpSpPr>
        <p:grpSpPr>
          <a:xfrm>
            <a:off x="184150" y="2301875"/>
            <a:ext cx="2530475" cy="522288"/>
            <a:chOff x="274827" y="1614800"/>
            <a:chExt cx="2529860" cy="523221"/>
          </a:xfrm>
        </p:grpSpPr>
        <p:sp>
          <p:nvSpPr>
            <p:cNvPr id="32780" name="文本框 16"/>
            <p:cNvSpPr txBox="1"/>
            <p:nvPr/>
          </p:nvSpPr>
          <p:spPr>
            <a:xfrm>
              <a:off x="274827" y="1614801"/>
              <a:ext cx="2529860" cy="52322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群众入场（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81" name="矩形 20"/>
            <p:cNvSpPr/>
            <p:nvPr/>
          </p:nvSpPr>
          <p:spPr>
            <a:xfrm>
              <a:off x="336725" y="1614800"/>
              <a:ext cx="2191804" cy="52322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32782" name="组合 25"/>
          <p:cNvGrpSpPr/>
          <p:nvPr/>
        </p:nvGrpSpPr>
        <p:grpSpPr>
          <a:xfrm>
            <a:off x="6288088" y="2301875"/>
            <a:ext cx="2711450" cy="530225"/>
            <a:chOff x="6379087" y="1614801"/>
            <a:chExt cx="2711000" cy="530094"/>
          </a:xfrm>
        </p:grpSpPr>
        <p:sp>
          <p:nvSpPr>
            <p:cNvPr id="32783" name="文本框 17"/>
            <p:cNvSpPr txBox="1"/>
            <p:nvPr/>
          </p:nvSpPr>
          <p:spPr>
            <a:xfrm>
              <a:off x="6379087" y="1614801"/>
              <a:ext cx="2711000" cy="52322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群众游行（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84" name="矩形 23"/>
            <p:cNvSpPr/>
            <p:nvPr/>
          </p:nvSpPr>
          <p:spPr>
            <a:xfrm>
              <a:off x="6428291" y="1621149"/>
              <a:ext cx="2441170" cy="52374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32785" name="组合 23"/>
          <p:cNvGrpSpPr/>
          <p:nvPr/>
        </p:nvGrpSpPr>
        <p:grpSpPr>
          <a:xfrm>
            <a:off x="2436813" y="3490913"/>
            <a:ext cx="1811337" cy="954087"/>
            <a:chOff x="2527886" y="2804691"/>
            <a:chExt cx="1810111" cy="954107"/>
          </a:xfrm>
        </p:grpSpPr>
        <p:sp>
          <p:nvSpPr>
            <p:cNvPr id="32786" name="文本框 14"/>
            <p:cNvSpPr txBox="1"/>
            <p:nvPr/>
          </p:nvSpPr>
          <p:spPr>
            <a:xfrm>
              <a:off x="2527886" y="2804691"/>
              <a:ext cx="1810111" cy="95410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举行典礼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87" name="矩形 26"/>
            <p:cNvSpPr/>
            <p:nvPr/>
          </p:nvSpPr>
          <p:spPr>
            <a:xfrm>
              <a:off x="2681769" y="2887243"/>
              <a:ext cx="1532487" cy="87155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grpSp>
        <p:nvGrpSpPr>
          <p:cNvPr id="32788" name="组合 24"/>
          <p:cNvGrpSpPr/>
          <p:nvPr/>
        </p:nvGrpSpPr>
        <p:grpSpPr>
          <a:xfrm>
            <a:off x="4587875" y="3490913"/>
            <a:ext cx="1990725" cy="954087"/>
            <a:chOff x="4678626" y="2804691"/>
            <a:chExt cx="1991251" cy="954107"/>
          </a:xfrm>
        </p:grpSpPr>
        <p:sp>
          <p:nvSpPr>
            <p:cNvPr id="32789" name="文本框 15"/>
            <p:cNvSpPr txBox="1"/>
            <p:nvPr/>
          </p:nvSpPr>
          <p:spPr>
            <a:xfrm>
              <a:off x="4678626" y="2804691"/>
              <a:ext cx="1991251" cy="95410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阅兵式</a:t>
              </a:r>
              <a:endParaRPr lang="en-US" altLang="zh-CN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algn="ctr" eaLnBrk="0" hangingPunct="0"/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～</a:t>
              </a: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790" name="矩形 29"/>
            <p:cNvSpPr/>
            <p:nvPr/>
          </p:nvSpPr>
          <p:spPr>
            <a:xfrm>
              <a:off x="4888231" y="2879305"/>
              <a:ext cx="1532343" cy="87314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</p:grpSp>
      <p:sp>
        <p:nvSpPr>
          <p:cNvPr id="32791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32792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复习导入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2" grpId="0"/>
      <p:bldP spid="32773" grpId="0"/>
      <p:bldP spid="3277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3" name="文本框 2"/>
          <p:cNvSpPr txBox="1"/>
          <p:nvPr/>
        </p:nvSpPr>
        <p:spPr>
          <a:xfrm>
            <a:off x="1685925" y="2338388"/>
            <a:ext cx="599122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典礼开始  奏唱国歌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宣布成立  升旗鸣炮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宣读公告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4" name="文本框 11"/>
          <p:cNvSpPr txBox="1"/>
          <p:nvPr/>
        </p:nvSpPr>
        <p:spPr>
          <a:xfrm>
            <a:off x="244475" y="1031875"/>
            <a:ext cx="8682038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默读第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自然段，说一说：典礼仪式的过程是怎样的？着重描述了哪几个小场面？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795" name="文本框 2"/>
          <p:cNvSpPr txBox="1"/>
          <p:nvPr/>
        </p:nvSpPr>
        <p:spPr>
          <a:xfrm>
            <a:off x="1685925" y="2338388"/>
            <a:ext cx="599122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典礼开始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奏唱国歌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宣布成立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升旗鸣炮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宣读公告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33794" grpId="0"/>
      <p:bldP spid="3379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文本框 11"/>
          <p:cNvSpPr txBox="1">
            <a:spLocks noChangeArrowheads="1"/>
          </p:cNvSpPr>
          <p:nvPr/>
        </p:nvSpPr>
        <p:spPr bwMode="auto">
          <a:xfrm>
            <a:off x="400050" y="1600200"/>
            <a:ext cx="8278813" cy="15748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just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请自由读第</a:t>
            </a:r>
            <a:r>
              <a:rPr lang="en-US" altLang="zh-CN" sz="2800" b="1" spc="0">
                <a:latin typeface="宋体" panose="02010600030101010101" pitchFamily="2" charset="-122"/>
              </a:rPr>
              <a:t>5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 spc="0">
                <a:latin typeface="宋体" panose="02010600030101010101" pitchFamily="2" charset="-122"/>
              </a:rPr>
              <a:t>10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自然段，找出这三个小场面中对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的描写，用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en-US" altLang="zh-CN" sz="2800" b="1">
                <a:latin typeface="宋体" panose="02010600030101010101" pitchFamily="2" charset="-122"/>
              </a:rPr>
              <a:t>____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画出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画出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面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1"/>
          <p:cNvSpPr txBox="1"/>
          <p:nvPr/>
        </p:nvSpPr>
        <p:spPr>
          <a:xfrm>
            <a:off x="449263" y="1338263"/>
            <a:ext cx="7956550" cy="2320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  <a:spcAft>
                <a:spcPts val="1000"/>
              </a:spcAft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接着，毛泽东主席宣布：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中华人民共和国中央人民政府今天成立了！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10000"/>
              </a:lnSpc>
              <a:spcAft>
                <a:spcPts val="1000"/>
              </a:spcAft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这庄严的宣告，这雄伟的声音，使全场三十万人一齐欢呼起来。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842" name="直接连接符 2"/>
          <p:cNvCxnSpPr/>
          <p:nvPr/>
        </p:nvCxnSpPr>
        <p:spPr>
          <a:xfrm>
            <a:off x="1746250" y="1865313"/>
            <a:ext cx="65547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43" name="直接连接符 4"/>
          <p:cNvCxnSpPr/>
          <p:nvPr/>
        </p:nvCxnSpPr>
        <p:spPr>
          <a:xfrm>
            <a:off x="444500" y="2390775"/>
            <a:ext cx="65547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844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" r="18967" b="-3606"/>
          <a:stretch>
            <a:fillRect/>
          </a:stretch>
        </p:blipFill>
        <p:spPr>
          <a:xfrm>
            <a:off x="1563688" y="2965450"/>
            <a:ext cx="6737350" cy="246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5845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" r="40745" b="-3606"/>
          <a:stretch>
            <a:fillRect/>
          </a:stretch>
        </p:blipFill>
        <p:spPr>
          <a:xfrm>
            <a:off x="309563" y="3514725"/>
            <a:ext cx="4926012" cy="2460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文本框 1"/>
          <p:cNvSpPr txBox="1"/>
          <p:nvPr/>
        </p:nvSpPr>
        <p:spPr>
          <a:xfrm>
            <a:off x="495300" y="1109663"/>
            <a:ext cx="7950200" cy="2735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接着，升国旗。毛主席亲自按动连通电动旗杆的电钮，新中国的国旗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五星红旗在雄壮的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义勇军进行曲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中徐徐上升。三十万人一齐脱帽肃立，一齐抬起头，瞻仰这鲜红的国旗。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866" name="直接连接符 2"/>
          <p:cNvCxnSpPr/>
          <p:nvPr/>
        </p:nvCxnSpPr>
        <p:spPr>
          <a:xfrm>
            <a:off x="1789113" y="1646238"/>
            <a:ext cx="65547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67" name="直接连接符 3"/>
          <p:cNvCxnSpPr/>
          <p:nvPr/>
        </p:nvCxnSpPr>
        <p:spPr>
          <a:xfrm>
            <a:off x="630238" y="2157413"/>
            <a:ext cx="78152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868" name="直接连接符 5"/>
          <p:cNvCxnSpPr/>
          <p:nvPr/>
        </p:nvCxnSpPr>
        <p:spPr>
          <a:xfrm>
            <a:off x="598488" y="2716213"/>
            <a:ext cx="78152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869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4379" b="15665"/>
          <a:stretch>
            <a:fillRect/>
          </a:stretch>
        </p:blipFill>
        <p:spPr>
          <a:xfrm>
            <a:off x="495300" y="3157538"/>
            <a:ext cx="7950200" cy="201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0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67921" b="15665"/>
          <a:stretch>
            <a:fillRect/>
          </a:stretch>
        </p:blipFill>
        <p:spPr>
          <a:xfrm>
            <a:off x="506413" y="3694113"/>
            <a:ext cx="2667000" cy="201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文本框 11"/>
          <p:cNvSpPr txBox="1"/>
          <p:nvPr/>
        </p:nvSpPr>
        <p:spPr>
          <a:xfrm>
            <a:off x="1962150" y="1952625"/>
            <a:ext cx="5559425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开国大典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是什么意思呢？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grpSp>
        <p:nvGrpSpPr>
          <p:cNvPr id="9218" name="组合 6"/>
          <p:cNvGrpSpPr/>
          <p:nvPr/>
        </p:nvGrpSpPr>
        <p:grpSpPr>
          <a:xfrm>
            <a:off x="2419350" y="1958975"/>
            <a:ext cx="908050" cy="1341438"/>
            <a:chOff x="2303187" y="1167826"/>
            <a:chExt cx="907526" cy="1341618"/>
          </a:xfrm>
        </p:grpSpPr>
        <p:sp>
          <p:nvSpPr>
            <p:cNvPr id="9219" name="椭圆 2"/>
            <p:cNvSpPr/>
            <p:nvPr/>
          </p:nvSpPr>
          <p:spPr>
            <a:xfrm>
              <a:off x="2303187" y="1167826"/>
              <a:ext cx="907526" cy="660489"/>
            </a:xfrm>
            <a:prstGeom prst="ellipse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9220" name="直接箭头连接符 4"/>
            <p:cNvCxnSpPr>
              <a:stCxn id="9219" idx="4"/>
            </p:cNvCxnSpPr>
            <p:nvPr/>
          </p:nvCxnSpPr>
          <p:spPr>
            <a:xfrm flipH="1">
              <a:off x="2426941" y="1828315"/>
              <a:ext cx="330009" cy="681129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miter lim="800000"/>
              <a:tailEnd type="triangle"/>
            </a:ln>
          </p:spPr>
        </p:cxnSp>
      </p:grpSp>
      <p:sp>
        <p:nvSpPr>
          <p:cNvPr id="9221" name="文本框 5"/>
          <p:cNvSpPr txBox="1"/>
          <p:nvPr/>
        </p:nvSpPr>
        <p:spPr>
          <a:xfrm>
            <a:off x="1130300" y="3311525"/>
            <a:ext cx="2889250" cy="5540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000" b="1">
                <a:solidFill>
                  <a:srgbClr val="5B9B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建立新的国家。</a:t>
            </a:r>
            <a:endParaRPr lang="zh-CN" altLang="en-US" sz="3000" b="1">
              <a:solidFill>
                <a:srgbClr val="5B9B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22" name="组合 7"/>
          <p:cNvGrpSpPr/>
          <p:nvPr/>
        </p:nvGrpSpPr>
        <p:grpSpPr>
          <a:xfrm>
            <a:off x="3644900" y="1822450"/>
            <a:ext cx="514350" cy="714375"/>
            <a:chOff x="2303187" y="1000125"/>
            <a:chExt cx="514495" cy="714591"/>
          </a:xfrm>
        </p:grpSpPr>
        <p:sp>
          <p:nvSpPr>
            <p:cNvPr id="9223" name="椭圆 8"/>
            <p:cNvSpPr/>
            <p:nvPr/>
          </p:nvSpPr>
          <p:spPr>
            <a:xfrm>
              <a:off x="2303187" y="1200210"/>
              <a:ext cx="514495" cy="514506"/>
            </a:xfrm>
            <a:prstGeom prst="ellipse">
              <a:avLst/>
            </a:prstGeom>
            <a:ln w="12700">
              <a:solidFill>
                <a:schemeClr val="accent6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9224" name="直接箭头连接符 9"/>
            <p:cNvCxnSpPr>
              <a:stCxn id="9219" idx="4"/>
            </p:cNvCxnSpPr>
            <p:nvPr/>
          </p:nvCxnSpPr>
          <p:spPr>
            <a:xfrm flipV="1">
              <a:off x="2596958" y="1000125"/>
              <a:ext cx="144503" cy="200085"/>
            </a:xfrm>
            <a:prstGeom prst="line">
              <a:avLst/>
            </a:prstGeom>
            <a:noFill/>
            <a:ln w="12700">
              <a:solidFill>
                <a:srgbClr val="548235"/>
              </a:solidFill>
              <a:miter lim="800000"/>
              <a:tailEnd type="triangle"/>
            </a:ln>
          </p:spPr>
        </p:cxnSp>
      </p:grpSp>
      <p:sp>
        <p:nvSpPr>
          <p:cNvPr id="9225" name="文本框 15"/>
          <p:cNvSpPr txBox="1"/>
          <p:nvPr/>
        </p:nvSpPr>
        <p:spPr>
          <a:xfrm>
            <a:off x="2636838" y="1243013"/>
            <a:ext cx="4433887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000" b="1">
                <a:solidFill>
                  <a:srgbClr val="54823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典礼，郑重举行的仪式。</a:t>
            </a:r>
            <a:endParaRPr lang="zh-CN" altLang="en-US" sz="3000" b="1">
              <a:solidFill>
                <a:srgbClr val="54823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26" name="组合 16"/>
          <p:cNvGrpSpPr/>
          <p:nvPr/>
        </p:nvGrpSpPr>
        <p:grpSpPr>
          <a:xfrm>
            <a:off x="3265488" y="1951038"/>
            <a:ext cx="908050" cy="965200"/>
            <a:chOff x="2303187" y="1167826"/>
            <a:chExt cx="907526" cy="964344"/>
          </a:xfrm>
        </p:grpSpPr>
        <p:sp>
          <p:nvSpPr>
            <p:cNvPr id="9227" name="椭圆 17"/>
            <p:cNvSpPr/>
            <p:nvPr/>
          </p:nvSpPr>
          <p:spPr>
            <a:xfrm>
              <a:off x="2303187" y="1167826"/>
              <a:ext cx="907526" cy="661400"/>
            </a:xfrm>
            <a:prstGeom prst="ellipse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0000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cxnSp>
          <p:nvCxnSpPr>
            <p:cNvPr id="9228" name="直接箭头连接符 18"/>
            <p:cNvCxnSpPr>
              <a:stCxn id="9227" idx="4"/>
            </p:cNvCxnSpPr>
            <p:nvPr/>
          </p:nvCxnSpPr>
          <p:spPr>
            <a:xfrm>
              <a:off x="2756950" y="1829226"/>
              <a:ext cx="364914" cy="302944"/>
            </a:xfrm>
            <a:prstGeom prst="straightConnector1">
              <a:avLst/>
            </a:prstGeom>
            <a:ln w="127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29" name="文本框 20"/>
          <p:cNvSpPr txBox="1"/>
          <p:nvPr/>
        </p:nvSpPr>
        <p:spPr>
          <a:xfrm>
            <a:off x="3719513" y="2871788"/>
            <a:ext cx="2501900" cy="554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000" b="1">
                <a:solidFill>
                  <a:srgbClr val="FF393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隆重的典礼。</a:t>
            </a:r>
            <a:endParaRPr lang="zh-CN" altLang="en-US" sz="3000" b="1">
              <a:solidFill>
                <a:srgbClr val="FF393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3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9025" y="2713038"/>
            <a:ext cx="1371600" cy="1914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21" grpId="0"/>
      <p:bldP spid="9225" grpId="0"/>
      <p:bldP spid="922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89" name="文本框 1"/>
          <p:cNvSpPr txBox="1"/>
          <p:nvPr/>
        </p:nvSpPr>
        <p:spPr>
          <a:xfrm>
            <a:off x="534988" y="1089025"/>
            <a:ext cx="7956550" cy="2733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接着，毛主席在群众一阵又一阵的掌声中宣读中央人民政府的公告。他用强有力的语调向全世界发出新中国的声音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广场上的人们热爱领袖的心情融成一阵热烈的欢呼。观礼台上同时响起一阵掌声。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7890" name="直接连接符 3"/>
          <p:cNvCxnSpPr/>
          <p:nvPr/>
        </p:nvCxnSpPr>
        <p:spPr>
          <a:xfrm>
            <a:off x="1789113" y="1608138"/>
            <a:ext cx="655478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91" name="直接连接符 4"/>
          <p:cNvCxnSpPr/>
          <p:nvPr/>
        </p:nvCxnSpPr>
        <p:spPr>
          <a:xfrm>
            <a:off x="630238" y="2132013"/>
            <a:ext cx="771366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892" name="直接连接符 6"/>
          <p:cNvCxnSpPr/>
          <p:nvPr/>
        </p:nvCxnSpPr>
        <p:spPr>
          <a:xfrm>
            <a:off x="630238" y="2670175"/>
            <a:ext cx="649922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893" name="图片 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83095" b="-1430"/>
          <a:stretch>
            <a:fillRect/>
          </a:stretch>
        </p:blipFill>
        <p:spPr>
          <a:xfrm>
            <a:off x="7118350" y="2582863"/>
            <a:ext cx="1370013" cy="234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4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" r="4379" b="15665"/>
          <a:stretch>
            <a:fillRect/>
          </a:stretch>
        </p:blipFill>
        <p:spPr>
          <a:xfrm>
            <a:off x="538163" y="3113088"/>
            <a:ext cx="7950200" cy="2016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7895" name="图片 1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" r="18967" b="-3606"/>
          <a:stretch>
            <a:fillRect/>
          </a:stretch>
        </p:blipFill>
        <p:spPr>
          <a:xfrm>
            <a:off x="534988" y="3665538"/>
            <a:ext cx="5980112" cy="2476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11"/>
          <p:cNvSpPr txBox="1"/>
          <p:nvPr/>
        </p:nvSpPr>
        <p:spPr>
          <a:xfrm>
            <a:off x="373063" y="1062038"/>
            <a:ext cx="8702675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读了这些描写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的句子，你有什么发现？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38914" name="文本框 4"/>
          <p:cNvSpPr txBox="1"/>
          <p:nvPr/>
        </p:nvSpPr>
        <p:spPr>
          <a:xfrm>
            <a:off x="1195388" y="2441575"/>
            <a:ext cx="6737350" cy="1281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3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的句子都是在写毛主席；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的句子都是在写三十万群众。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  <p:bldP spid="389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1"/>
          <p:cNvSpPr txBox="1"/>
          <p:nvPr/>
        </p:nvSpPr>
        <p:spPr>
          <a:xfrm>
            <a:off x="320675" y="846138"/>
            <a:ext cx="8502650" cy="1125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在三十万人中，有人民群众，也有众多的国家领导人，作者为什么只重点描写毛主席？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39938" name="文本框 4"/>
          <p:cNvSpPr txBox="1"/>
          <p:nvPr/>
        </p:nvSpPr>
        <p:spPr>
          <a:xfrm>
            <a:off x="320675" y="2292350"/>
            <a:ext cx="8537575" cy="981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毛主席是开国大典中最重要的人物，是这三十万人中的一个最具代表性的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矩形 3"/>
          <p:cNvSpPr>
            <a:spLocks noChangeArrowheads="1"/>
          </p:cNvSpPr>
          <p:nvPr/>
        </p:nvSpPr>
        <p:spPr bwMode="auto">
          <a:xfrm>
            <a:off x="3182938" y="3598863"/>
            <a:ext cx="2813050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  聚焦典型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  <p:bldP spid="39938" grpId="0"/>
      <p:bldP spid="3993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11"/>
          <p:cNvSpPr txBox="1"/>
          <p:nvPr/>
        </p:nvSpPr>
        <p:spPr>
          <a:xfrm>
            <a:off x="466725" y="1035050"/>
            <a:ext cx="83820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朗读课文第</a:t>
            </a:r>
            <a:r>
              <a:rPr lang="en-US" altLang="zh-CN" sz="2800" b="1">
                <a:latin typeface="宋体" panose="02010600030101010101" pitchFamily="2" charset="-122"/>
              </a:rPr>
              <a:t>5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2800" b="1"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自然段，找找这部分用到了几个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一齐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，你从中感受到了什么？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0962" name="矩形 2"/>
          <p:cNvSpPr>
            <a:spLocks noChangeArrowheads="1"/>
          </p:cNvSpPr>
          <p:nvPr/>
        </p:nvSpPr>
        <p:spPr bwMode="auto">
          <a:xfrm>
            <a:off x="3319463" y="3735388"/>
            <a:ext cx="2813050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  烘托氛围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4"/>
          <p:cNvSpPr txBox="1"/>
          <p:nvPr/>
        </p:nvSpPr>
        <p:spPr>
          <a:xfrm>
            <a:off x="466725" y="2479675"/>
            <a:ext cx="8516938" cy="10398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这一部分写了五个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一齐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，表现了群众的激动喜悦和气氛的热烈庄严。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  <p:bldP spid="40962" grpId="0" animBg="1"/>
      <p:bldP spid="4096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1"/>
          <p:cNvSpPr txBox="1"/>
          <p:nvPr/>
        </p:nvSpPr>
        <p:spPr>
          <a:xfrm>
            <a:off x="528638" y="1933575"/>
            <a:ext cx="8296275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自由读第</a:t>
            </a:r>
            <a:r>
              <a:rPr lang="en-US" altLang="zh-CN" sz="3200" b="1">
                <a:latin typeface="宋体" panose="02010600030101010101" pitchFamily="2" charset="-122"/>
              </a:rPr>
              <a:t>11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～</a:t>
            </a:r>
            <a:r>
              <a:rPr lang="en-US" altLang="zh-CN" sz="3200" b="1">
                <a:latin typeface="宋体" panose="02010600030101010101" pitchFamily="2" charset="-122"/>
              </a:rPr>
              <a:t>13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自然段，说说这个场面描写了什么内容。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1986" name="文本框 4"/>
          <p:cNvSpPr txBox="1"/>
          <p:nvPr/>
        </p:nvSpPr>
        <p:spPr>
          <a:xfrm>
            <a:off x="1495425" y="3295650"/>
            <a:ext cx="6362700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检阅部队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各兵种行进</a:t>
            </a:r>
            <a:r>
              <a:rPr lang="en-US" altLang="zh-CN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群众欢呼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11"/>
          <p:cNvSpPr txBox="1"/>
          <p:nvPr/>
        </p:nvSpPr>
        <p:spPr>
          <a:xfrm>
            <a:off x="3016250" y="949325"/>
            <a:ext cx="517366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聚焦阅兵，发现写法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8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41989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聚焦阅兵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  <p:bldP spid="41986" grpId="0"/>
      <p:bldP spid="4198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文本框 11"/>
          <p:cNvSpPr txBox="1"/>
          <p:nvPr/>
        </p:nvSpPr>
        <p:spPr>
          <a:xfrm>
            <a:off x="255588" y="1466850"/>
            <a:ext cx="8351837" cy="12747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默读课文，思考：课文是怎样描写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阅兵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这个场面的？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3010" name="文本框 4"/>
          <p:cNvSpPr txBox="1"/>
          <p:nvPr/>
        </p:nvSpPr>
        <p:spPr>
          <a:xfrm>
            <a:off x="2311400" y="2741613"/>
            <a:ext cx="5091113" cy="633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按各方阵行进的顺序来写。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  <p:bldP spid="430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3" name="文本框 4"/>
          <p:cNvSpPr txBox="1">
            <a:spLocks noChangeArrowheads="1"/>
          </p:cNvSpPr>
          <p:nvPr/>
        </p:nvSpPr>
        <p:spPr bwMode="auto">
          <a:xfrm>
            <a:off x="508000" y="1057275"/>
            <a:ext cx="8205788" cy="21923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10000"/>
              </a:lnSpc>
            </a:pP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开头是海军两个排</a:t>
            </a:r>
            <a:r>
              <a:rPr lang="en-US" altLang="zh-CN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接着是步兵一个师</a:t>
            </a:r>
            <a:r>
              <a:rPr lang="en-US" altLang="zh-CN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接着是炮兵一个师</a:t>
            </a:r>
            <a:r>
              <a:rPr lang="en-US" altLang="zh-CN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接着是一个战车师</a:t>
            </a:r>
            <a:r>
              <a:rPr lang="en-US" altLang="zh-CN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接着是一个骑兵师</a:t>
            </a:r>
            <a:r>
              <a:rPr lang="en-US" altLang="zh-CN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人民空军的飞机也一队队排成人字形，飞过天空。</a:t>
            </a:r>
            <a:endParaRPr lang="zh-CN" altLang="en-US" sz="32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4" name="文本框 4"/>
          <p:cNvSpPr txBox="1"/>
          <p:nvPr/>
        </p:nvSpPr>
        <p:spPr>
          <a:xfrm>
            <a:off x="1379538" y="1358900"/>
            <a:ext cx="901700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5"/>
          <p:cNvSpPr txBox="1"/>
          <p:nvPr/>
        </p:nvSpPr>
        <p:spPr>
          <a:xfrm>
            <a:off x="5462588" y="1350963"/>
            <a:ext cx="9032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6" name="文本框 6"/>
          <p:cNvSpPr txBox="1"/>
          <p:nvPr/>
        </p:nvSpPr>
        <p:spPr>
          <a:xfrm>
            <a:off x="1784350" y="1887538"/>
            <a:ext cx="9032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7" name="文本框 7"/>
          <p:cNvSpPr txBox="1"/>
          <p:nvPr/>
        </p:nvSpPr>
        <p:spPr>
          <a:xfrm>
            <a:off x="2182813" y="2424113"/>
            <a:ext cx="9032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8" name="文本框 8"/>
          <p:cNvSpPr txBox="1"/>
          <p:nvPr/>
        </p:nvSpPr>
        <p:spPr>
          <a:xfrm>
            <a:off x="5854700" y="1874838"/>
            <a:ext cx="903288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28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28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9" name="文本框 7"/>
          <p:cNvSpPr txBox="1"/>
          <p:nvPr/>
        </p:nvSpPr>
        <p:spPr>
          <a:xfrm>
            <a:off x="1989138" y="3479800"/>
            <a:ext cx="5554662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点面结合写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阅兵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的场面。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3" grpId="0"/>
      <p:bldP spid="44034" grpId="0"/>
      <p:bldP spid="44035" grpId="0"/>
      <p:bldP spid="44036" grpId="0"/>
      <p:bldP spid="44037" grpId="0"/>
      <p:bldP spid="44038" grpId="0"/>
      <p:bldP spid="440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文本框 11"/>
          <p:cNvSpPr txBox="1"/>
          <p:nvPr/>
        </p:nvSpPr>
        <p:spPr>
          <a:xfrm>
            <a:off x="368300" y="947738"/>
            <a:ext cx="8631238" cy="1273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作者在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阅兵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场面中写了哪些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点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，写了哪些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面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5058" name="文本框 4"/>
          <p:cNvSpPr txBox="1"/>
          <p:nvPr/>
        </p:nvSpPr>
        <p:spPr>
          <a:xfrm>
            <a:off x="644525" y="2573338"/>
            <a:ext cx="8078788" cy="566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点：海军、步兵、炮兵、战车师、骑兵师、空军。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059" name="文本框 4"/>
          <p:cNvSpPr txBox="1"/>
          <p:nvPr/>
        </p:nvSpPr>
        <p:spPr>
          <a:xfrm>
            <a:off x="644525" y="3490913"/>
            <a:ext cx="7951788" cy="5095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面：受检阅部队的整体情况；群众的表现。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7" grpId="0"/>
      <p:bldP spid="45058" grpId="0"/>
      <p:bldP spid="4505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6081" name="表格 1"/>
          <p:cNvGraphicFramePr>
            <a:graphicFrameLocks noGrp="1"/>
          </p:cNvGraphicFramePr>
          <p:nvPr/>
        </p:nvGraphicFramePr>
        <p:xfrm>
          <a:off x="1090612" y="1036638"/>
          <a:ext cx="6997701" cy="2924176"/>
        </p:xfrm>
        <a:graphic>
          <a:graphicData uri="http://schemas.openxmlformats.org/drawingml/2006/table">
            <a:tbl>
              <a:tblPr/>
              <a:tblGrid>
                <a:gridCol w="2332038"/>
                <a:gridCol w="2333625"/>
                <a:gridCol w="2332038"/>
              </a:tblGrid>
              <a:tr h="14620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  <a:tr h="146208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T="45712" marB="45712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6095" name="文本框 11"/>
          <p:cNvSpPr txBox="1"/>
          <p:nvPr/>
        </p:nvSpPr>
        <p:spPr>
          <a:xfrm>
            <a:off x="1062038" y="479425"/>
            <a:ext cx="633253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你们从哪些地方感受到阅兵式的庄严？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46096" name="文本框 2"/>
          <p:cNvSpPr txBox="1">
            <a:spLocks noChangeArrowheads="1"/>
          </p:cNvSpPr>
          <p:nvPr/>
        </p:nvSpPr>
        <p:spPr bwMode="auto">
          <a:xfrm>
            <a:off x="1341438" y="1211263"/>
            <a:ext cx="1831975" cy="982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海军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统一着装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7" name="文本框 3"/>
          <p:cNvSpPr txBox="1">
            <a:spLocks noChangeArrowheads="1"/>
          </p:cNvSpPr>
          <p:nvPr/>
        </p:nvSpPr>
        <p:spPr bwMode="auto">
          <a:xfrm>
            <a:off x="3698875" y="1039813"/>
            <a:ext cx="1833563" cy="1457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步兵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列成方阵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齐步行进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8" name="文本框 4"/>
          <p:cNvSpPr txBox="1">
            <a:spLocks noChangeArrowheads="1"/>
          </p:cNvSpPr>
          <p:nvPr/>
        </p:nvSpPr>
        <p:spPr bwMode="auto">
          <a:xfrm>
            <a:off x="6018213" y="1039813"/>
            <a:ext cx="1831975" cy="145732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炮兵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武器多样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横列前进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9" name="文本框 5"/>
          <p:cNvSpPr txBox="1">
            <a:spLocks noChangeArrowheads="1"/>
          </p:cNvSpPr>
          <p:nvPr/>
        </p:nvSpPr>
        <p:spPr bwMode="auto">
          <a:xfrm>
            <a:off x="1341438" y="2517775"/>
            <a:ext cx="1831975" cy="145573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战车师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整齐前进</a:t>
            </a:r>
            <a:endParaRPr lang="en-US" altLang="zh-CN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挺胸站立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00" name="文本框 6"/>
          <p:cNvSpPr txBox="1">
            <a:spLocks noChangeArrowheads="1"/>
          </p:cNvSpPr>
          <p:nvPr/>
        </p:nvSpPr>
        <p:spPr bwMode="auto">
          <a:xfrm>
            <a:off x="3698875" y="2505075"/>
            <a:ext cx="1833563" cy="145573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骑兵师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六马并行动作一致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01" name="文本框 7"/>
          <p:cNvSpPr txBox="1">
            <a:spLocks noChangeArrowheads="1"/>
          </p:cNvSpPr>
          <p:nvPr/>
        </p:nvSpPr>
        <p:spPr bwMode="auto">
          <a:xfrm>
            <a:off x="5751513" y="2741613"/>
            <a:ext cx="2365375" cy="982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空军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人字形飞过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102" name="文本框 4"/>
          <p:cNvSpPr txBox="1">
            <a:spLocks noChangeArrowheads="1"/>
          </p:cNvSpPr>
          <p:nvPr/>
        </p:nvSpPr>
        <p:spPr bwMode="auto">
          <a:xfrm>
            <a:off x="1062038" y="4014788"/>
            <a:ext cx="7054850" cy="508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eaLnBrk="0" hangingPunct="0">
              <a:lnSpc>
                <a:spcPct val="110000"/>
              </a:lnSpc>
            </a:pP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小结：</a:t>
            </a:r>
            <a:r>
              <a:rPr lang="zh-CN" altLang="en-US" sz="28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各兵种的描写角度不同，各有特点。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6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6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6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6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6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5" grpId="0"/>
      <p:bldP spid="46096" grpId="0" animBg="1"/>
      <p:bldP spid="46097" grpId="0" animBg="1"/>
      <p:bldP spid="46098" grpId="0" animBg="1"/>
      <p:bldP spid="46099" grpId="0" animBg="1"/>
      <p:bldP spid="46100" grpId="0" animBg="1"/>
      <p:bldP spid="46101" grpId="0" animBg="1"/>
      <p:bldP spid="4610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7105" name="表格 1"/>
          <p:cNvGraphicFramePr>
            <a:graphicFrameLocks noGrp="1"/>
          </p:cNvGraphicFramePr>
          <p:nvPr/>
        </p:nvGraphicFramePr>
        <p:xfrm>
          <a:off x="595312" y="1982788"/>
          <a:ext cx="7939088" cy="2444750"/>
        </p:xfrm>
        <a:graphic>
          <a:graphicData uri="http://schemas.openxmlformats.org/drawingml/2006/table">
            <a:tbl>
              <a:tblPr/>
              <a:tblGrid>
                <a:gridCol w="3903662"/>
                <a:gridCol w="4035425"/>
              </a:tblGrid>
              <a:tr h="24447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23" marR="91423" marT="45745" marB="45745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lvl="0"/>
                      <a:endParaRPr lang="zh-CN" altLang="en-US" sz="1800" b="1">
                        <a:solidFill>
                          <a:srgbClr val="FFFFFF"/>
                        </a:solidFill>
                        <a:latin typeface="等线" pitchFamily="2" charset="-122"/>
                        <a:ea typeface="等线" pitchFamily="2" charset="-122"/>
                      </a:endParaRPr>
                    </a:p>
                  </a:txBody>
                  <a:tcPr marL="91423" marR="91423" marT="45745" marB="45745" anchor="t" anchorCtr="0">
                    <a:lnL w="12700">
                      <a:solidFill>
                        <a:prstClr val="black"/>
                      </a:solidFill>
                      <a:round/>
                    </a:lnL>
                    <a:lnR w="12700">
                      <a:solidFill>
                        <a:prstClr val="black"/>
                      </a:solidFill>
                      <a:round/>
                    </a:lnR>
                    <a:lnT w="12700">
                      <a:solidFill>
                        <a:prstClr val="black"/>
                      </a:solidFill>
                      <a:round/>
                    </a:lnT>
                    <a:lnB w="12700">
                      <a:solidFill>
                        <a:prstClr val="black"/>
                      </a:solidFill>
                      <a:round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7113" name="文本框 11"/>
          <p:cNvSpPr txBox="1"/>
          <p:nvPr/>
        </p:nvSpPr>
        <p:spPr>
          <a:xfrm>
            <a:off x="149225" y="665163"/>
            <a:ext cx="884555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对比举行典礼的三个场面的点面描写和阅兵式中的点面描写，你有什么发现？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47114" name="文本框 4"/>
          <p:cNvSpPr txBox="1"/>
          <p:nvPr/>
        </p:nvSpPr>
        <p:spPr>
          <a:xfrm>
            <a:off x="595313" y="2030413"/>
            <a:ext cx="3883025" cy="1987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举行典礼场面中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的描写分散，阅兵式场面中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的描写更加集中。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5" name="文本框 4"/>
          <p:cNvSpPr txBox="1"/>
          <p:nvPr/>
        </p:nvSpPr>
        <p:spPr>
          <a:xfrm>
            <a:off x="4605338" y="1997075"/>
            <a:ext cx="3929062" cy="24622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举行典礼场面中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的描写是一点一面，阅兵式场面中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的描写是一次性罗列多个点。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3" grpId="0"/>
      <p:bldP spid="47114" grpId="0"/>
      <p:bldP spid="471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11"/>
          <p:cNvSpPr txBox="1"/>
          <p:nvPr/>
        </p:nvSpPr>
        <p:spPr>
          <a:xfrm>
            <a:off x="1081088" y="1876425"/>
            <a:ext cx="7196137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自读课文，读准字音，读通句子，想一想：课文主要写了什么？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2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10243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初读课文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29" name="文本框 1"/>
          <p:cNvSpPr txBox="1"/>
          <p:nvPr/>
        </p:nvSpPr>
        <p:spPr>
          <a:xfrm>
            <a:off x="909638" y="1074738"/>
            <a:ext cx="7324725" cy="182721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0" hangingPunct="0">
              <a:lnSpc>
                <a:spcPct val="110000"/>
              </a:lnSpc>
            </a:pPr>
            <a:r>
              <a:rPr lang="zh-CN" altLang="en-US" sz="3200" b="1" spc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r>
              <a:rPr lang="zh-CN" altLang="en-US" sz="3200" b="1" spc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：点面结合的写法中，不仅点的选择要有代表性，点面结合的方式也要富有变化。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0" name="矩形 2"/>
          <p:cNvSpPr>
            <a:spLocks noChangeArrowheads="1"/>
          </p:cNvSpPr>
          <p:nvPr/>
        </p:nvSpPr>
        <p:spPr bwMode="auto">
          <a:xfrm>
            <a:off x="2506663" y="3289300"/>
            <a:ext cx="4130675" cy="604838"/>
          </a:xfrm>
          <a:prstGeom prst="rect">
            <a:avLst/>
          </a:prstGeom>
          <a:solidFill>
            <a:srgbClr val="BE4242"/>
          </a:solidFill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algn="ctr" hangingPunct="0">
              <a:lnSpc>
                <a:spcPct val="120000"/>
              </a:lnSpc>
            </a:pPr>
            <a:r>
              <a:rPr lang="zh-CN" altLang="en-US" sz="32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一点一面　多点罗列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 animBg="1"/>
      <p:bldP spid="4813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文本框 11"/>
          <p:cNvSpPr txBox="1"/>
          <p:nvPr/>
        </p:nvSpPr>
        <p:spPr>
          <a:xfrm>
            <a:off x="460375" y="1443038"/>
            <a:ext cx="8331200" cy="5349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读下面的句子，说说你从哪些地方感受到气氛的热烈、庄严。</a:t>
            </a:r>
            <a:endParaRPr lang="en-US" altLang="zh-CN" sz="2400" b="1">
              <a:latin typeface="宋体" panose="02010600030101010101" pitchFamily="2" charset="-122"/>
            </a:endParaRPr>
          </a:p>
        </p:txBody>
      </p:sp>
      <p:sp>
        <p:nvSpPr>
          <p:cNvPr id="49154" name="文本框 4"/>
          <p:cNvSpPr txBox="1">
            <a:spLocks noChangeArrowheads="1"/>
          </p:cNvSpPr>
          <p:nvPr/>
        </p:nvSpPr>
        <p:spPr bwMode="auto">
          <a:xfrm>
            <a:off x="176213" y="1933575"/>
            <a:ext cx="8899525" cy="177323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主席台设在天安门城楼上。城楼檐下，八盏大红宫灯分挂两边。靠着城楼左右两边的石栏，八面红旗迎风招展。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155" name="组合 3"/>
          <p:cNvGrpSpPr/>
          <p:nvPr/>
        </p:nvGrpSpPr>
        <p:grpSpPr>
          <a:xfrm>
            <a:off x="2281238" y="3713163"/>
            <a:ext cx="4687887" cy="746125"/>
            <a:chOff x="2150668" y="4000343"/>
            <a:chExt cx="4689044" cy="747068"/>
          </a:xfrm>
        </p:grpSpPr>
        <p:sp>
          <p:nvSpPr>
            <p:cNvPr id="49156" name="圆角矩形标注 2"/>
            <p:cNvSpPr/>
            <p:nvPr/>
          </p:nvSpPr>
          <p:spPr>
            <a:xfrm>
              <a:off x="2150668" y="4000343"/>
              <a:ext cx="4689044" cy="747068"/>
            </a:xfrm>
            <a:prstGeom prst="wedgeRoundRectCallout">
              <a:avLst>
                <a:gd name="adj1" fmla="val -20051"/>
                <a:gd name="adj2" fmla="val -84380"/>
                <a:gd name="adj3" fmla="val 16667"/>
              </a:avLst>
            </a:prstGeom>
            <a:solidFill>
              <a:srgbClr val="FFF2CC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49157" name="文本框 4"/>
            <p:cNvSpPr txBox="1"/>
            <p:nvPr/>
          </p:nvSpPr>
          <p:spPr>
            <a:xfrm>
              <a:off x="2412414" y="4119672"/>
              <a:ext cx="4165552" cy="5084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1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会场的环境布置隆重。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9158" name="直接连接符 8"/>
          <p:cNvCxnSpPr/>
          <p:nvPr/>
        </p:nvCxnSpPr>
        <p:spPr>
          <a:xfrm>
            <a:off x="7407275" y="2463800"/>
            <a:ext cx="147478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59" name="直接连接符 9"/>
          <p:cNvCxnSpPr/>
          <p:nvPr/>
        </p:nvCxnSpPr>
        <p:spPr>
          <a:xfrm>
            <a:off x="7107238" y="3021013"/>
            <a:ext cx="176371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160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49161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自主阅读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9162" name="直接连接符 12"/>
          <p:cNvCxnSpPr/>
          <p:nvPr/>
        </p:nvCxnSpPr>
        <p:spPr>
          <a:xfrm>
            <a:off x="292100" y="3022600"/>
            <a:ext cx="21891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63" name="直接连接符 16"/>
          <p:cNvCxnSpPr/>
          <p:nvPr/>
        </p:nvCxnSpPr>
        <p:spPr>
          <a:xfrm>
            <a:off x="292100" y="3551238"/>
            <a:ext cx="10953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  <p:bldP spid="4915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7" name="文本框 4"/>
          <p:cNvSpPr txBox="1">
            <a:spLocks noChangeArrowheads="1"/>
          </p:cNvSpPr>
          <p:nvPr/>
        </p:nvSpPr>
        <p:spPr bwMode="auto">
          <a:xfrm>
            <a:off x="547688" y="1347788"/>
            <a:ext cx="8112125" cy="12128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到了正午，天安门广场已经成了人的海洋，红旗翻动，像海上的波浪。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0178" name="直接连接符 3"/>
          <p:cNvCxnSpPr/>
          <p:nvPr/>
        </p:nvCxnSpPr>
        <p:spPr>
          <a:xfrm>
            <a:off x="6737350" y="1878013"/>
            <a:ext cx="14255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179" name="直接连接符 4"/>
          <p:cNvCxnSpPr/>
          <p:nvPr/>
        </p:nvCxnSpPr>
        <p:spPr>
          <a:xfrm>
            <a:off x="663575" y="2452688"/>
            <a:ext cx="142716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180" name="组合 5"/>
          <p:cNvGrpSpPr/>
          <p:nvPr/>
        </p:nvGrpSpPr>
        <p:grpSpPr>
          <a:xfrm>
            <a:off x="1674813" y="2917825"/>
            <a:ext cx="4687887" cy="747713"/>
            <a:chOff x="2150668" y="4000343"/>
            <a:chExt cx="4689044" cy="747068"/>
          </a:xfrm>
        </p:grpSpPr>
        <p:sp>
          <p:nvSpPr>
            <p:cNvPr id="50181" name="圆角矩形标注 6"/>
            <p:cNvSpPr/>
            <p:nvPr/>
          </p:nvSpPr>
          <p:spPr>
            <a:xfrm>
              <a:off x="2150668" y="4000343"/>
              <a:ext cx="4689044" cy="747068"/>
            </a:xfrm>
            <a:prstGeom prst="wedgeRoundRectCallout">
              <a:avLst>
                <a:gd name="adj1" fmla="val -20051"/>
                <a:gd name="adj2" fmla="val -84380"/>
                <a:gd name="adj3" fmla="val 16667"/>
              </a:avLst>
            </a:prstGeom>
            <a:solidFill>
              <a:srgbClr val="FFF2CC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50182" name="文本框 4"/>
            <p:cNvSpPr txBox="1"/>
            <p:nvPr/>
          </p:nvSpPr>
          <p:spPr>
            <a:xfrm>
              <a:off x="2412414" y="4119672"/>
              <a:ext cx="4165552" cy="5084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1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场面恢宏，气氛热烈。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7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文本框 4"/>
          <p:cNvSpPr txBox="1">
            <a:spLocks noChangeArrowheads="1"/>
          </p:cNvSpPr>
          <p:nvPr/>
        </p:nvSpPr>
        <p:spPr bwMode="auto">
          <a:xfrm>
            <a:off x="458788" y="941388"/>
            <a:ext cx="8112125" cy="225425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30000"/>
              </a:lnSpc>
            </a:pP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两个半钟头的检阅，广场上不断地欢呼，不断地鼓掌，一个高潮接着一个高潮。群众差不多把嗓子都喊哑了，把手掌都拍麻了，还觉得不能够表达自己心里的欢喜和激动。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202" name="直接连接符 3"/>
          <p:cNvCxnSpPr/>
          <p:nvPr/>
        </p:nvCxnSpPr>
        <p:spPr>
          <a:xfrm>
            <a:off x="1612900" y="2584450"/>
            <a:ext cx="73183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03" name="组合 5"/>
          <p:cNvGrpSpPr/>
          <p:nvPr/>
        </p:nvGrpSpPr>
        <p:grpSpPr>
          <a:xfrm>
            <a:off x="2139950" y="3638550"/>
            <a:ext cx="4689475" cy="747713"/>
            <a:chOff x="2150668" y="4000343"/>
            <a:chExt cx="4689044" cy="747068"/>
          </a:xfrm>
        </p:grpSpPr>
        <p:sp>
          <p:nvSpPr>
            <p:cNvPr id="51204" name="圆角矩形标注 6"/>
            <p:cNvSpPr/>
            <p:nvPr/>
          </p:nvSpPr>
          <p:spPr>
            <a:xfrm>
              <a:off x="2150668" y="4000343"/>
              <a:ext cx="4689044" cy="747068"/>
            </a:xfrm>
            <a:prstGeom prst="wedgeRoundRectCallout">
              <a:avLst>
                <a:gd name="adj1" fmla="val -20051"/>
                <a:gd name="adj2" fmla="val -84380"/>
                <a:gd name="adj3" fmla="val 16667"/>
              </a:avLst>
            </a:prstGeom>
            <a:solidFill>
              <a:srgbClr val="FFF2CC"/>
            </a:solidFill>
            <a:ln w="12700"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51205" name="文本框 4"/>
            <p:cNvSpPr txBox="1"/>
            <p:nvPr/>
          </p:nvSpPr>
          <p:spPr>
            <a:xfrm>
              <a:off x="2412414" y="4119672"/>
              <a:ext cx="4165552" cy="5084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ctr" eaLnBrk="0" hangingPunct="0">
                <a:lnSpc>
                  <a:spcPct val="110000"/>
                </a:lnSpc>
              </a:pPr>
              <a:r>
                <a:rPr lang="zh-CN" altLang="en-US" sz="28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群众的激动、兴奋。</a:t>
              </a:r>
              <a:endPara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1206" name="直接连接符 8"/>
          <p:cNvCxnSpPr/>
          <p:nvPr/>
        </p:nvCxnSpPr>
        <p:spPr>
          <a:xfrm>
            <a:off x="4484688" y="2584450"/>
            <a:ext cx="731837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1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5" name="文本框 11"/>
          <p:cNvSpPr txBox="1"/>
          <p:nvPr/>
        </p:nvSpPr>
        <p:spPr>
          <a:xfrm>
            <a:off x="250825" y="1189038"/>
            <a:ext cx="8542338" cy="186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默读课文：你还从课文中哪些地方感受到开国大典气氛的热烈、庄严？画出这样的句子，在旁边作批注。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pic>
        <p:nvPicPr>
          <p:cNvPr id="5222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0" y="2819400"/>
            <a:ext cx="1246188" cy="173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文本框 4"/>
          <p:cNvSpPr txBox="1">
            <a:spLocks noChangeArrowheads="1"/>
          </p:cNvSpPr>
          <p:nvPr/>
        </p:nvSpPr>
        <p:spPr bwMode="auto">
          <a:xfrm>
            <a:off x="185738" y="795338"/>
            <a:ext cx="8829675" cy="21605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这庄严的宣告，这雄伟的声音，使全场三十万人一齐欢呼起来。这庄严的宣告，这雄伟的声音，经过无线电广播，传到长城内外，传到大江南北，使全中国人民的心一齐欢跃起来。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0" name="文本框 11"/>
          <p:cNvSpPr txBox="1"/>
          <p:nvPr/>
        </p:nvSpPr>
        <p:spPr>
          <a:xfrm>
            <a:off x="769938" y="3027363"/>
            <a:ext cx="3830637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你体会到了什么？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53251" name="文本框 4"/>
          <p:cNvSpPr txBox="1"/>
          <p:nvPr/>
        </p:nvSpPr>
        <p:spPr>
          <a:xfrm>
            <a:off x="5759450" y="3741738"/>
            <a:ext cx="1233488" cy="566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2" name="文本框 4"/>
          <p:cNvSpPr txBox="1">
            <a:spLocks noChangeArrowheads="1"/>
          </p:cNvSpPr>
          <p:nvPr/>
        </p:nvSpPr>
        <p:spPr bwMode="auto">
          <a:xfrm>
            <a:off x="185738" y="801688"/>
            <a:ext cx="8829675" cy="21605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这庄严的宣告，这雄伟的声音，</a:t>
            </a:r>
            <a:r>
              <a:rPr lang="zh-CN" altLang="en-US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使全场三十万人一齐欢呼起来。这</a:t>
            </a:r>
            <a:r>
              <a:rPr lang="zh-CN" altLang="en-US" sz="2800" b="1" spc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庄严的宣告，这雄伟的声音，</a:t>
            </a:r>
            <a:r>
              <a:rPr lang="zh-CN" altLang="en-US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经过无线电广播，传到长城内外，传到大江南北，使全中国人民的心一齐欢跃起来。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253" name="文本框 11"/>
          <p:cNvSpPr txBox="1"/>
          <p:nvPr/>
        </p:nvSpPr>
        <p:spPr>
          <a:xfrm>
            <a:off x="769938" y="3725863"/>
            <a:ext cx="56054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这段话在表达上有什么特点？</a:t>
            </a:r>
            <a:endParaRPr lang="en-US" altLang="zh-CN" sz="2800" b="1">
              <a:latin typeface="宋体" panose="02010600030101010101" pitchFamily="2" charset="-122"/>
            </a:endParaRPr>
          </a:p>
        </p:txBody>
      </p:sp>
      <p:sp>
        <p:nvSpPr>
          <p:cNvPr id="53254" name="文本框 4"/>
          <p:cNvSpPr txBox="1"/>
          <p:nvPr/>
        </p:nvSpPr>
        <p:spPr>
          <a:xfrm>
            <a:off x="3817938" y="3070225"/>
            <a:ext cx="5211762" cy="566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全中国人民欢欣鼓舞的心情。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0"/>
      <p:bldP spid="53252" grpId="0"/>
      <p:bldP spid="53253" grpId="0"/>
      <p:bldP spid="5325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7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6300" y="687388"/>
            <a:ext cx="4705350" cy="33035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5298" name="Picture 4" descr="点击画面">
            <a:hlinkClick r:id="rId1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8338" y="3990975"/>
            <a:ext cx="2581275" cy="660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4"/>
          <p:cNvSpPr txBox="1">
            <a:spLocks noChangeArrowheads="1"/>
          </p:cNvSpPr>
          <p:nvPr/>
        </p:nvSpPr>
        <p:spPr bwMode="auto">
          <a:xfrm>
            <a:off x="357188" y="700088"/>
            <a:ext cx="8523288" cy="11271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0" hangingPunct="0">
              <a:lnSpc>
                <a:spcPct val="120000"/>
              </a:lnSpc>
            </a:pPr>
            <a:r>
              <a:rPr lang="zh-CN" altLang="en-US" sz="2800" b="1" spc="0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两股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红流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solidFill>
                  <a:srgbClr val="26262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分头向东城、西城的街道流去，光明充满了整个北京城。</a:t>
            </a:r>
            <a:endParaRPr lang="zh-CN" altLang="en-US" sz="2800" b="1">
              <a:solidFill>
                <a:srgbClr val="26262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2" name="文本框 11"/>
          <p:cNvSpPr txBox="1"/>
          <p:nvPr/>
        </p:nvSpPr>
        <p:spPr>
          <a:xfrm>
            <a:off x="2906713" y="2016125"/>
            <a:ext cx="3773487" cy="682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你怎样理解这句话？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56323" name="文本框 4"/>
          <p:cNvSpPr txBox="1"/>
          <p:nvPr/>
        </p:nvSpPr>
        <p:spPr>
          <a:xfrm>
            <a:off x="357188" y="2908300"/>
            <a:ext cx="8523287" cy="1514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10000"/>
              </a:lnSpc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这句话不仅是说灯笼、火把照亮了北京城，还象征着中华人民共和国的成立，使中国摆脱了黑暗，迎来了光明。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1" grpId="0"/>
      <p:bldP spid="56322" grpId="0"/>
      <p:bldP spid="5632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文本框 11"/>
          <p:cNvSpPr txBox="1"/>
          <p:nvPr/>
        </p:nvSpPr>
        <p:spPr>
          <a:xfrm>
            <a:off x="1081088" y="1779588"/>
            <a:ext cx="6340475" cy="1787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    选择课文中的一个场面，试着以记者的身份向大家现场报道场面状况？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  <p:sp>
        <p:nvSpPr>
          <p:cNvPr id="57346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57347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口语表达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4388" y="669925"/>
            <a:ext cx="4868862" cy="3316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8370" name="Picture 4" descr="点击画面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9613" y="3986213"/>
            <a:ext cx="2538412" cy="64928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文本框 1"/>
          <p:cNvSpPr txBox="1"/>
          <p:nvPr/>
        </p:nvSpPr>
        <p:spPr>
          <a:xfrm>
            <a:off x="727075" y="588963"/>
            <a:ext cx="8248650" cy="391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八盏  汇集    旗帜  检阅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瞻仰  隆隆声  射入  爆发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宣告  高潮    距离  排山倒海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727075" y="588963"/>
            <a:ext cx="8248650" cy="391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20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八盏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汇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集    旗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帜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  检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阅</a:t>
            </a:r>
            <a:endParaRPr lang="en-US" altLang="zh-CN" sz="4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瞻仰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隆隆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声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入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en-US" altLang="zh-CN" sz="4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告  高潮    </a:t>
            </a:r>
            <a:r>
              <a:rPr lang="zh-CN" altLang="en-US" sz="4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离  排山倒海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8"/>
          <p:cNvSpPr txBox="1"/>
          <p:nvPr/>
        </p:nvSpPr>
        <p:spPr>
          <a:xfrm>
            <a:off x="2449513" y="603250"/>
            <a:ext cx="89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hu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文本框 4"/>
          <p:cNvSpPr txBox="1"/>
          <p:nvPr/>
        </p:nvSpPr>
        <p:spPr>
          <a:xfrm>
            <a:off x="5192713" y="630238"/>
            <a:ext cx="89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zh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ì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文本框 7"/>
          <p:cNvSpPr txBox="1"/>
          <p:nvPr/>
        </p:nvSpPr>
        <p:spPr>
          <a:xfrm>
            <a:off x="6835775" y="630238"/>
            <a:ext cx="89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yu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è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0" name="文本框 10"/>
          <p:cNvSpPr txBox="1"/>
          <p:nvPr/>
        </p:nvSpPr>
        <p:spPr>
          <a:xfrm>
            <a:off x="2312988" y="1949450"/>
            <a:ext cx="10731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l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ó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nɡ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1" name="文本框 11"/>
          <p:cNvSpPr txBox="1"/>
          <p:nvPr/>
        </p:nvSpPr>
        <p:spPr>
          <a:xfrm>
            <a:off x="4629150" y="1971675"/>
            <a:ext cx="89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sh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è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文本框 12"/>
          <p:cNvSpPr txBox="1"/>
          <p:nvPr/>
        </p:nvSpPr>
        <p:spPr>
          <a:xfrm>
            <a:off x="6299200" y="1971675"/>
            <a:ext cx="895350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o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3"/>
          <p:cNvSpPr txBox="1"/>
          <p:nvPr/>
        </p:nvSpPr>
        <p:spPr>
          <a:xfrm>
            <a:off x="614363" y="3319463"/>
            <a:ext cx="1101725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xuān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4" name="文本框 14"/>
          <p:cNvSpPr txBox="1"/>
          <p:nvPr/>
        </p:nvSpPr>
        <p:spPr>
          <a:xfrm>
            <a:off x="4695825" y="3359150"/>
            <a:ext cx="679450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j</a:t>
            </a:r>
            <a:r>
              <a:rPr lang="en-US" altLang="zh-CN" sz="3200" b="1">
                <a:solidFill>
                  <a:srgbClr val="C00000"/>
                </a:solidFill>
                <a:latin typeface="宋体" panose="02010600030101010101" pitchFamily="2" charset="-122"/>
              </a:rPr>
              <a:t>ù</a:t>
            </a:r>
            <a:endParaRPr lang="zh-CN" altLang="en-US" sz="3200" b="1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11"/>
          <p:cNvSpPr txBox="1"/>
          <p:nvPr/>
        </p:nvSpPr>
        <p:spPr>
          <a:xfrm>
            <a:off x="3370263" y="1216025"/>
            <a:ext cx="2092325" cy="757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开国大典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4" name="文本框 4"/>
          <p:cNvSpPr txBox="1"/>
          <p:nvPr/>
        </p:nvSpPr>
        <p:spPr>
          <a:xfrm>
            <a:off x="2719388" y="2238375"/>
            <a:ext cx="650875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5" name="文本框 5"/>
          <p:cNvSpPr txBox="1"/>
          <p:nvPr/>
        </p:nvSpPr>
        <p:spPr>
          <a:xfrm>
            <a:off x="3898900" y="2252663"/>
            <a:ext cx="1028700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结合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6" name="文本框 6"/>
          <p:cNvSpPr txBox="1"/>
          <p:nvPr/>
        </p:nvSpPr>
        <p:spPr>
          <a:xfrm>
            <a:off x="5457825" y="2252663"/>
            <a:ext cx="650875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7" name="弧形 7"/>
          <p:cNvSpPr/>
          <p:nvPr/>
        </p:nvSpPr>
        <p:spPr>
          <a:xfrm rot="13479210">
            <a:off x="6146800" y="1812925"/>
            <a:ext cx="1284288" cy="1304925"/>
          </a:xfrm>
          <a:prstGeom prst="arc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9398" name="文本框 8"/>
          <p:cNvSpPr txBox="1"/>
          <p:nvPr/>
        </p:nvSpPr>
        <p:spPr>
          <a:xfrm>
            <a:off x="6357938" y="1781175"/>
            <a:ext cx="1830387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一点一面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399" name="文本框 9"/>
          <p:cNvSpPr txBox="1"/>
          <p:nvPr/>
        </p:nvSpPr>
        <p:spPr>
          <a:xfrm>
            <a:off x="6357938" y="2695575"/>
            <a:ext cx="1816100" cy="568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多点罗列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0" name="椭圆 10"/>
          <p:cNvSpPr/>
          <p:nvPr/>
        </p:nvSpPr>
        <p:spPr>
          <a:xfrm>
            <a:off x="2738438" y="2252663"/>
            <a:ext cx="568325" cy="568325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59401" name="椭圆 11"/>
          <p:cNvSpPr/>
          <p:nvPr/>
        </p:nvSpPr>
        <p:spPr>
          <a:xfrm>
            <a:off x="5473700" y="2268538"/>
            <a:ext cx="568325" cy="568325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cxnSp>
        <p:nvCxnSpPr>
          <p:cNvPr id="59402" name="直接箭头连接符 13"/>
          <p:cNvCxnSpPr>
            <a:stCxn id="59400" idx="4"/>
          </p:cNvCxnSpPr>
          <p:nvPr/>
        </p:nvCxnSpPr>
        <p:spPr>
          <a:xfrm flipH="1">
            <a:off x="3022600" y="2820988"/>
            <a:ext cx="0" cy="817562"/>
          </a:xfrm>
          <a:prstGeom prst="line">
            <a:avLst/>
          </a:prstGeom>
          <a:noFill/>
          <a:ln w="19050">
            <a:solidFill>
              <a:srgbClr val="0070C0"/>
            </a:solidFill>
            <a:miter lim="800000"/>
            <a:tailEnd type="triangle"/>
          </a:ln>
        </p:spPr>
      </p:cxnSp>
      <p:cxnSp>
        <p:nvCxnSpPr>
          <p:cNvPr id="59403" name="直接箭头连接符 14"/>
          <p:cNvCxnSpPr>
            <a:stCxn id="59400" idx="4"/>
          </p:cNvCxnSpPr>
          <p:nvPr/>
        </p:nvCxnSpPr>
        <p:spPr>
          <a:xfrm>
            <a:off x="5776913" y="2828925"/>
            <a:ext cx="6350" cy="817563"/>
          </a:xfrm>
          <a:prstGeom prst="straightConnector1">
            <a:avLst/>
          </a:prstGeom>
          <a:ln w="190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404" name="文本框 15"/>
          <p:cNvSpPr txBox="1"/>
          <p:nvPr/>
        </p:nvSpPr>
        <p:spPr>
          <a:xfrm>
            <a:off x="2106613" y="3857625"/>
            <a:ext cx="1831975" cy="566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聚焦典型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5" name="文本框 23"/>
          <p:cNvSpPr txBox="1"/>
          <p:nvPr/>
        </p:nvSpPr>
        <p:spPr>
          <a:xfrm>
            <a:off x="4841875" y="3857625"/>
            <a:ext cx="1831975" cy="566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1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烘托氛围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406" name="Freeform 9"/>
          <p:cNvSpPr/>
          <p:nvPr/>
        </p:nvSpPr>
        <p:spPr bwMode="auto">
          <a:xfrm>
            <a:off x="0" y="758825"/>
            <a:ext cx="2162175" cy="561975"/>
          </a:xfrm>
          <a:custGeom>
            <a:avLst/>
            <a:gdLst>
              <a:gd name="T0" fmla="*/ 4202 w 4202"/>
              <a:gd name="T1" fmla="*/ 730 h 730"/>
              <a:gd name="T2" fmla="*/ 0 w 4202"/>
              <a:gd name="T3" fmla="*/ 730 h 730"/>
              <a:gd name="T4" fmla="*/ 0 w 4202"/>
              <a:gd name="T5" fmla="*/ 0 h 730"/>
              <a:gd name="T6" fmla="*/ 4202 w 4202"/>
              <a:gd name="T7" fmla="*/ 0 h 730"/>
              <a:gd name="T8" fmla="*/ 3956 w 4202"/>
              <a:gd name="T9" fmla="*/ 363 h 730"/>
              <a:gd name="T10" fmla="*/ 4202 w 4202"/>
              <a:gd name="T11" fmla="*/ 730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02" h="730">
                <a:moveTo>
                  <a:pt x="4202" y="730"/>
                </a:moveTo>
                <a:lnTo>
                  <a:pt x="0" y="730"/>
                </a:lnTo>
                <a:lnTo>
                  <a:pt x="0" y="0"/>
                </a:lnTo>
                <a:lnTo>
                  <a:pt x="4202" y="0"/>
                </a:lnTo>
                <a:lnTo>
                  <a:pt x="3956" y="363"/>
                </a:lnTo>
                <a:lnTo>
                  <a:pt x="4202" y="730"/>
                </a:lnTo>
                <a:close/>
              </a:path>
            </a:pathLst>
          </a:custGeom>
          <a:solidFill>
            <a:srgbClr val="C00000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chemeClr val="bg1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59407" name="文本框 11"/>
          <p:cNvSpPr txBox="1"/>
          <p:nvPr/>
        </p:nvSpPr>
        <p:spPr>
          <a:xfrm>
            <a:off x="57150" y="698500"/>
            <a:ext cx="2049463" cy="604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>
              <a:lnSpc>
                <a:spcPct val="120000"/>
              </a:lnSpc>
              <a:spcBef>
                <a:spcPts val="600"/>
              </a:spcBef>
            </a:pP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59394" grpId="0"/>
      <p:bldP spid="59395" grpId="0"/>
      <p:bldP spid="59396" grpId="0"/>
      <p:bldP spid="59398" grpId="0"/>
      <p:bldP spid="59399" grpId="0"/>
      <p:bldP spid="59400" grpId="0" animBg="1"/>
      <p:bldP spid="59401" grpId="0" animBg="1"/>
      <p:bldP spid="59404" grpId="0"/>
      <p:bldP spid="5940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1"/>
          <p:cNvSpPr txBox="1"/>
          <p:nvPr/>
        </p:nvSpPr>
        <p:spPr>
          <a:xfrm>
            <a:off x="1963738" y="644525"/>
            <a:ext cx="12223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宣告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0" name="文本框 2"/>
          <p:cNvSpPr txBox="1"/>
          <p:nvPr/>
        </p:nvSpPr>
        <p:spPr>
          <a:xfrm>
            <a:off x="3960813" y="644525"/>
            <a:ext cx="12223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宣读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1" name="文本框 3"/>
          <p:cNvSpPr txBox="1"/>
          <p:nvPr/>
        </p:nvSpPr>
        <p:spPr>
          <a:xfrm>
            <a:off x="5957888" y="644525"/>
            <a:ext cx="122237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宣布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292" name="文本框 4"/>
          <p:cNvSpPr txBox="1"/>
          <p:nvPr/>
        </p:nvSpPr>
        <p:spPr>
          <a:xfrm>
            <a:off x="58738" y="1497013"/>
            <a:ext cx="9026525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毛主席在群众一阵又一阵的掌声中（    ）中央人民政府的公告。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中央人民政府秘书长林伯渠（    ）典礼开始。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lvl="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这庄严的（    ），这雄伟的声音，使全场三十万人一齐欢呼起来。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3" name="文本框 5"/>
          <p:cNvSpPr txBox="1"/>
          <p:nvPr/>
        </p:nvSpPr>
        <p:spPr>
          <a:xfrm>
            <a:off x="7023100" y="1484313"/>
            <a:ext cx="11207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宣读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"/>
          <p:cNvSpPr txBox="1"/>
          <p:nvPr/>
        </p:nvSpPr>
        <p:spPr>
          <a:xfrm>
            <a:off x="5822950" y="2662238"/>
            <a:ext cx="1119188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宣布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5" name="文本框 7"/>
          <p:cNvSpPr txBox="1"/>
          <p:nvPr/>
        </p:nvSpPr>
        <p:spPr>
          <a:xfrm>
            <a:off x="2578100" y="3236913"/>
            <a:ext cx="1120775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宣告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/>
      <p:bldP spid="12291" grpId="0"/>
      <p:bldP spid="12292" grpId="0" uiExpand="1" build="p"/>
      <p:bldP spid="12293" grpId="0"/>
      <p:bldP spid="12294" grpId="0"/>
      <p:bldP spid="1229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"/>
          <p:cNvSpPr txBox="1"/>
          <p:nvPr/>
        </p:nvSpPr>
        <p:spPr>
          <a:xfrm>
            <a:off x="1081088" y="1684338"/>
            <a:ext cx="73310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八盏  汇集    旗帜  检阅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瞻仰  隆隆声  射入  爆发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宣告  高潮    距离  排山倒海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4" name="文本框 2"/>
          <p:cNvSpPr txBox="1"/>
          <p:nvPr/>
        </p:nvSpPr>
        <p:spPr>
          <a:xfrm>
            <a:off x="1081088" y="1684338"/>
            <a:ext cx="7331075" cy="24558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盏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汇集    旗帜  检阅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瞻仰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隆隆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声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射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入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爆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发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宣告  高潮    距离  排山倒海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文本框 3"/>
          <p:cNvSpPr txBox="1"/>
          <p:nvPr/>
        </p:nvSpPr>
        <p:spPr>
          <a:xfrm>
            <a:off x="1081088" y="719138"/>
            <a:ext cx="6021387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你认为哪些字比较难写？</a:t>
            </a:r>
            <a:endParaRPr lang="zh-CN" altLang="en-US" sz="4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文本框 1"/>
          <p:cNvSpPr txBox="1"/>
          <p:nvPr/>
        </p:nvSpPr>
        <p:spPr>
          <a:xfrm>
            <a:off x="60325" y="-30162"/>
            <a:ext cx="1916113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eaLnBrk="0" hangingPunct="0"/>
            <a:r>
              <a:rPr lang="zh-CN" altLang="en-US" sz="32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书写指导</a:t>
            </a:r>
            <a:endParaRPr lang="zh-CN" altLang="en-US" sz="32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盏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30288" y="1800225"/>
            <a:ext cx="2330450" cy="22272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4339" name="组合 55"/>
          <p:cNvGrpSpPr/>
          <p:nvPr/>
        </p:nvGrpSpPr>
        <p:grpSpPr>
          <a:xfrm>
            <a:off x="3590925" y="2365375"/>
            <a:ext cx="4656138" cy="1279525"/>
            <a:chOff x="2635628" y="4910009"/>
            <a:chExt cx="4654098" cy="1278825"/>
          </a:xfrm>
        </p:grpSpPr>
        <p:sp>
          <p:nvSpPr>
            <p:cNvPr id="14340" name="矩形 25"/>
            <p:cNvSpPr/>
            <p:nvPr/>
          </p:nvSpPr>
          <p:spPr>
            <a:xfrm>
              <a:off x="2756225" y="4944915"/>
              <a:ext cx="4533501" cy="11947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上半部分为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戋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，不要少写一点。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1" name="圆角矩形 4"/>
            <p:cNvSpPr/>
            <p:nvPr/>
          </p:nvSpPr>
          <p:spPr>
            <a:xfrm>
              <a:off x="2635628" y="4910009"/>
              <a:ext cx="4654098" cy="1278825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等线" pitchFamily="2" charset="-122"/>
              </a:endParaRPr>
            </a:p>
          </p:txBody>
        </p:sp>
      </p:grpSp>
      <p:grpSp>
        <p:nvGrpSpPr>
          <p:cNvPr id="14342" name="组合 49"/>
          <p:cNvGrpSpPr/>
          <p:nvPr/>
        </p:nvGrpSpPr>
        <p:grpSpPr>
          <a:xfrm>
            <a:off x="3590925" y="1797050"/>
            <a:ext cx="2533650" cy="608013"/>
            <a:chOff x="2923011" y="4114031"/>
            <a:chExt cx="2533191" cy="608683"/>
          </a:xfrm>
        </p:grpSpPr>
        <p:pic>
          <p:nvPicPr>
            <p:cNvPr id="14343" name="图片 23"/>
            <p:cNvPicPr>
              <a:picLocks noGrp="1"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4344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dist" eaLnBrk="0" hangingPunct="0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4345" name="文本框 14"/>
          <p:cNvSpPr txBox="1"/>
          <p:nvPr/>
        </p:nvSpPr>
        <p:spPr>
          <a:xfrm>
            <a:off x="800100" y="968375"/>
            <a:ext cx="28289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zhǎn</a:t>
            </a:r>
            <a:endParaRPr lang="en-US" altLang="zh-CN" sz="48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sp>
        <p:nvSpPr>
          <p:cNvPr id="14346" name="椭圆 11"/>
          <p:cNvSpPr/>
          <p:nvPr/>
        </p:nvSpPr>
        <p:spPr>
          <a:xfrm rot="19835038">
            <a:off x="1757363" y="1949450"/>
            <a:ext cx="892175" cy="13922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800" fill="hold"/>
                                        <p:tgtEl>
                                          <p:spTgt spid="143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4338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43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338"/>
                  </p:tgtEl>
                </p:cond>
              </p:nextCondLst>
            </p:seq>
          </p:childTnLst>
        </p:cTn>
      </p:par>
    </p:tnLst>
    <p:bldLst>
      <p:bldP spid="143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爆.mp4">
            <a:hlinkClick r:id="" action="ppaction://media"/>
          </p:cNvPr>
          <p:cNvPicPr>
            <a:picLocks noRo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44575" y="1684338"/>
            <a:ext cx="2328863" cy="2228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5362" name="组合 55"/>
          <p:cNvGrpSpPr/>
          <p:nvPr/>
        </p:nvGrpSpPr>
        <p:grpSpPr>
          <a:xfrm>
            <a:off x="3605213" y="2249488"/>
            <a:ext cx="4656137" cy="1279525"/>
            <a:chOff x="2635628" y="4910009"/>
            <a:chExt cx="4654098" cy="1278825"/>
          </a:xfrm>
        </p:grpSpPr>
        <p:sp>
          <p:nvSpPr>
            <p:cNvPr id="15363" name="矩形 25"/>
            <p:cNvSpPr/>
            <p:nvPr/>
          </p:nvSpPr>
          <p:spPr>
            <a:xfrm>
              <a:off x="2756225" y="4944915"/>
              <a:ext cx="4533501" cy="119473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>
                <a:lnSpc>
                  <a:spcPct val="120000"/>
                </a:lnSpc>
                <a:buFont typeface="Arial" panose="020B0604020202020204" pitchFamily="34" charset="0"/>
              </a:pP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    右半部分为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暴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，注意底下不是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4" name="圆角矩形 4"/>
            <p:cNvSpPr/>
            <p:nvPr/>
          </p:nvSpPr>
          <p:spPr>
            <a:xfrm>
              <a:off x="2635628" y="4910009"/>
              <a:ext cx="4654098" cy="1278825"/>
            </a:xfrm>
            <a:prstGeom prst="roundRect">
              <a:avLst/>
            </a:prstGeom>
            <a:noFill/>
            <a:ln w="19050">
              <a:solidFill>
                <a:srgbClr val="885F2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0" hangingPunct="0"/>
              <a:endParaRPr lang="zh-CN" altLang="en-US" sz="1800">
                <a:solidFill>
                  <a:srgbClr val="FFFFFF"/>
                </a:solidFill>
                <a:latin typeface="宋体" panose="02010600030101010101" pitchFamily="2" charset="-122"/>
                <a:ea typeface="等线" pitchFamily="2" charset="-122"/>
              </a:endParaRPr>
            </a:p>
          </p:txBody>
        </p:sp>
      </p:grpSp>
      <p:grpSp>
        <p:nvGrpSpPr>
          <p:cNvPr id="15365" name="组合 49"/>
          <p:cNvGrpSpPr/>
          <p:nvPr/>
        </p:nvGrpSpPr>
        <p:grpSpPr>
          <a:xfrm>
            <a:off x="3605213" y="1681163"/>
            <a:ext cx="2533650" cy="608012"/>
            <a:chOff x="2923011" y="4114031"/>
            <a:chExt cx="2533191" cy="608683"/>
          </a:xfrm>
        </p:grpSpPr>
        <p:pic>
          <p:nvPicPr>
            <p:cNvPr id="15366" name="图片 23"/>
            <p:cNvPicPr>
              <a:picLocks noGrp="1"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23011" y="4114031"/>
              <a:ext cx="2533191" cy="60868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5367" name="矩形 8"/>
            <p:cNvSpPr/>
            <p:nvPr/>
          </p:nvSpPr>
          <p:spPr>
            <a:xfrm>
              <a:off x="3530445" y="4125985"/>
              <a:ext cx="1318323" cy="5847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lvl="0" algn="dist" eaLnBrk="0" hangingPunct="0"/>
              <a:r>
                <a:rPr lang="zh-CN" altLang="en-US" sz="32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写法</a:t>
              </a:r>
              <a:endPara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5368" name="文本框 14"/>
          <p:cNvSpPr txBox="1"/>
          <p:nvPr/>
        </p:nvSpPr>
        <p:spPr>
          <a:xfrm>
            <a:off x="814388" y="852488"/>
            <a:ext cx="28289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 eaLnBrk="0" hangingPunct="0"/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b</a:t>
            </a:r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à</a:t>
            </a:r>
            <a:r>
              <a:rPr lang="en-US" altLang="zh-CN" sz="4800" b="1">
                <a:solidFill>
                  <a:srgbClr val="E7007E"/>
                </a:solidFill>
                <a:latin typeface="宋体" panose="02010600030101010101" pitchFamily="2" charset="-122"/>
              </a:rPr>
              <a:t>o</a:t>
            </a:r>
            <a:endParaRPr lang="en-US" altLang="zh-CN" sz="4800" b="1">
              <a:solidFill>
                <a:srgbClr val="E7007E"/>
              </a:solidFill>
              <a:latin typeface="宋体" panose="02010600030101010101" pitchFamily="2" charset="-122"/>
            </a:endParaRPr>
          </a:p>
        </p:txBody>
      </p:sp>
      <p:sp>
        <p:nvSpPr>
          <p:cNvPr id="15369" name="椭圆 9"/>
          <p:cNvSpPr/>
          <p:nvPr/>
        </p:nvSpPr>
        <p:spPr>
          <a:xfrm>
            <a:off x="1879600" y="2843213"/>
            <a:ext cx="949325" cy="830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0" hangingPunct="0"/>
            <a:endParaRPr lang="zh-CN" altLang="en-US" sz="1800">
              <a:solidFill>
                <a:srgbClr val="FF0000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5360" fill="hold"/>
                                        <p:tgtEl>
                                          <p:spTgt spid="15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3" fill="hold" display="0">
                  <p:stCondLst>
                    <p:cond delay="indefinite"/>
                  </p:stCondLst>
                </p:cTn>
                <p:tgtEl>
                  <p:spTgt spid="15361"/>
                </p:tgtEl>
              </p:cMediaNode>
            </p:video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53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8" dur="1" fill="hold"/>
                                        <p:tgtEl>
                                          <p:spTgt spid="15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1"/>
                  </p:tgtEl>
                </p:cond>
              </p:nextCondLst>
            </p:seq>
          </p:childTnLst>
        </p:cTn>
      </p:par>
    </p:tnLst>
    <p:bldLst>
      <p:bldP spid="15369" grpId="0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3381</Words>
  <Application>WPS 演示</Application>
  <PresentationFormat>全屏显示(16:9)</PresentationFormat>
  <Paragraphs>380</Paragraphs>
  <Slides>51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5" baseType="lpstr">
      <vt:lpstr>Arial</vt:lpstr>
      <vt:lpstr>宋体</vt:lpstr>
      <vt:lpstr>Wingdings</vt:lpstr>
      <vt:lpstr>等线 Light</vt:lpstr>
      <vt:lpstr>等线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2021-08-01T16:00:00Z</dcterms:created>
  <dcterms:modified xsi:type="dcterms:W3CDTF">2023-09-25T17:29:54Z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033EE2F44F57447C87EFA6CB3B98795E_12</vt:lpwstr>
  </property>
</Properties>
</file>