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60" r:id="rId8"/>
    <p:sldId id="267" r:id="rId9"/>
    <p:sldId id="268" r:id="rId10"/>
    <p:sldId id="269" r:id="rId11"/>
    <p:sldId id="270" r:id="rId12"/>
    <p:sldId id="288" r:id="rId13"/>
    <p:sldId id="271" r:id="rId14"/>
    <p:sldId id="272" r:id="rId15"/>
    <p:sldId id="276" r:id="rId16"/>
    <p:sldId id="278" r:id="rId17"/>
    <p:sldId id="277" r:id="rId18"/>
    <p:sldId id="275" r:id="rId19"/>
    <p:sldId id="259" r:id="rId20"/>
    <p:sldId id="261" r:id="rId21"/>
    <p:sldId id="262" r:id="rId22"/>
    <p:sldId id="298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GIF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长方形、正方形的周长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68882" y="705722"/>
            <a:ext cx="69602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小试牛刀：求出下面图形的周长。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Picture 8" descr="E:\R三数上\U07\doc\人三数导学案(上)\R115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542" y="1793874"/>
            <a:ext cx="3322638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14092" y="3908583"/>
            <a:ext cx="5915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6+11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2=34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5"/>
          <p:cNvGrpSpPr/>
          <p:nvPr/>
        </p:nvGrpSpPr>
        <p:grpSpPr bwMode="auto">
          <a:xfrm>
            <a:off x="1151533" y="1203598"/>
            <a:ext cx="2413000" cy="2328863"/>
            <a:chOff x="1162050" y="419100"/>
            <a:chExt cx="2413512" cy="2328774"/>
          </a:xfrm>
        </p:grpSpPr>
        <p:sp>
          <p:nvSpPr>
            <p:cNvPr id="2" name="矩形 1"/>
            <p:cNvSpPr/>
            <p:nvPr/>
          </p:nvSpPr>
          <p:spPr>
            <a:xfrm>
              <a:off x="1162050" y="419100"/>
              <a:ext cx="1800607" cy="1800156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168401" y="2224019"/>
              <a:ext cx="1786317" cy="523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 rot="16200000">
              <a:off x="2570648" y="1100045"/>
              <a:ext cx="1485843" cy="52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940396" y="3718198"/>
            <a:ext cx="1800225" cy="698500"/>
            <a:chOff x="871987" y="2932523"/>
            <a:chExt cx="1800000" cy="698176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2670399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871987" y="3065811"/>
              <a:ext cx="180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883098" y="3107067"/>
              <a:ext cx="1785715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875162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接连接符 31"/>
          <p:cNvCxnSpPr/>
          <p:nvPr/>
        </p:nvCxnSpPr>
        <p:spPr>
          <a:xfrm flipV="1">
            <a:off x="1151533" y="3000648"/>
            <a:ext cx="180022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151533" y="1203598"/>
            <a:ext cx="0" cy="18002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2951758" y="1208361"/>
            <a:ext cx="0" cy="18002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151533" y="1203598"/>
            <a:ext cx="180022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643534" y="4321448"/>
            <a:ext cx="6873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054696" y="4321448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813521" y="4321448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572346" y="4321448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345459" y="4321448"/>
            <a:ext cx="31718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2734271" y="3718198"/>
            <a:ext cx="1800225" cy="698500"/>
            <a:chOff x="871987" y="2932523"/>
            <a:chExt cx="1800000" cy="698176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2670399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871987" y="3065811"/>
              <a:ext cx="180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>
              <a:spLocks noChangeArrowheads="1"/>
            </p:cNvSpPr>
            <p:nvPr/>
          </p:nvSpPr>
          <p:spPr bwMode="auto">
            <a:xfrm>
              <a:off x="883098" y="3107067"/>
              <a:ext cx="1785715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 flipV="1">
              <a:off x="875162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 bwMode="auto">
          <a:xfrm>
            <a:off x="4529733" y="3718198"/>
            <a:ext cx="1800225" cy="698500"/>
            <a:chOff x="871987" y="2932523"/>
            <a:chExt cx="1800000" cy="698176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2670400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871987" y="3065811"/>
              <a:ext cx="180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>
              <a:spLocks noChangeArrowheads="1"/>
            </p:cNvSpPr>
            <p:nvPr/>
          </p:nvSpPr>
          <p:spPr bwMode="auto">
            <a:xfrm>
              <a:off x="883099" y="3107067"/>
              <a:ext cx="1785714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875162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 bwMode="auto">
          <a:xfrm>
            <a:off x="6325196" y="3718198"/>
            <a:ext cx="1800225" cy="698500"/>
            <a:chOff x="871987" y="2932523"/>
            <a:chExt cx="1800000" cy="698176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2670399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871987" y="3065811"/>
              <a:ext cx="180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>
              <a:spLocks noChangeArrowheads="1"/>
            </p:cNvSpPr>
            <p:nvPr/>
          </p:nvSpPr>
          <p:spPr bwMode="auto">
            <a:xfrm>
              <a:off x="883098" y="3107067"/>
              <a:ext cx="1785715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flipV="1">
              <a:off x="875162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72"/>
          <p:cNvSpPr txBox="1">
            <a:spLocks noChangeArrowheads="1"/>
          </p:cNvSpPr>
          <p:nvPr/>
        </p:nvSpPr>
        <p:spPr bwMode="auto">
          <a:xfrm>
            <a:off x="4796116" y="2235473"/>
            <a:ext cx="6873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73"/>
          <p:cNvSpPr txBox="1">
            <a:spLocks noChangeArrowheads="1"/>
          </p:cNvSpPr>
          <p:nvPr/>
        </p:nvSpPr>
        <p:spPr bwMode="auto">
          <a:xfrm>
            <a:off x="5121242" y="2235473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76"/>
          <p:cNvSpPr txBox="1">
            <a:spLocks noChangeArrowheads="1"/>
          </p:cNvSpPr>
          <p:nvPr/>
        </p:nvSpPr>
        <p:spPr bwMode="auto">
          <a:xfrm>
            <a:off x="6002616" y="2235473"/>
            <a:ext cx="31734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2260" y="687884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正方形的周长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-0.02275 0.1651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432 L 0.07518 0.3382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713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62 L 0.37013 0.5145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42" y="2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154 L 0.66493 0.3398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12" y="1706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37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5"/>
          <p:cNvGrpSpPr/>
          <p:nvPr/>
        </p:nvGrpSpPr>
        <p:grpSpPr bwMode="auto">
          <a:xfrm>
            <a:off x="3350418" y="1376362"/>
            <a:ext cx="2443163" cy="2390775"/>
            <a:chOff x="1162050" y="419100"/>
            <a:chExt cx="2444289" cy="2390329"/>
          </a:xfrm>
        </p:grpSpPr>
        <p:sp>
          <p:nvSpPr>
            <p:cNvPr id="2" name="矩形 1"/>
            <p:cNvSpPr/>
            <p:nvPr/>
          </p:nvSpPr>
          <p:spPr>
            <a:xfrm>
              <a:off x="1162050" y="419100"/>
              <a:ext cx="1799467" cy="1799889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ea typeface="楷体" panose="02010609060101010101" pitchFamily="49" charset="-122"/>
                </a:rPr>
                <a:t>0</a:t>
              </a:r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168403" y="2225338"/>
              <a:ext cx="1786761" cy="5840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边长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 rot="16200000">
              <a:off x="2570499" y="1070458"/>
              <a:ext cx="1487211" cy="5844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边长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53243" y="3862387"/>
            <a:ext cx="78581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atin typeface="+mj-lt"/>
                <a:ea typeface="楷体" panose="02010609060101010101" pitchFamily="49" charset="-122"/>
              </a:rPr>
              <a:t>正方形的周长  </a:t>
            </a:r>
            <a:r>
              <a:rPr lang="en-US" altLang="zh-CN" sz="3600" b="1" dirty="0">
                <a:latin typeface="+mj-lt"/>
                <a:ea typeface="楷体" panose="02010609060101010101" pitchFamily="49" charset="-122"/>
              </a:rPr>
              <a:t>=  ___________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252118" y="3786187"/>
            <a:ext cx="35417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边长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784069"/>
            <a:ext cx="8763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 eaLnBrk="1" hangingPunct="1">
              <a:spcBef>
                <a:spcPct val="0"/>
              </a:spcBef>
              <a:defRPr/>
            </a:pPr>
            <a:r>
              <a:rPr lang="zh-CN" altLang="en-US" sz="2800" b="1" dirty="0">
                <a:latin typeface="+mj-lt"/>
                <a:ea typeface="楷体" panose="02010609060101010101" pitchFamily="49" charset="-122"/>
                <a:sym typeface="+mn-ea"/>
              </a:rPr>
              <a:t>用你自己的话说一说：怎样计算正方形的周长最简便？</a:t>
            </a:r>
            <a:endParaRPr lang="zh-CN" altLang="en-US" sz="2800" b="1" dirty="0">
              <a:latin typeface="+mj-lt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09428" y="1279939"/>
            <a:ext cx="8467153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10000"/>
              </a:lnSpc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）边长是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厘米的正方形周长是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分米。                                            </a:t>
            </a:r>
            <a:endParaRPr lang="en-US" altLang="zh-CN" sz="3200" dirty="0">
              <a:latin typeface="+mj-lt"/>
              <a:ea typeface="楷体" panose="02010609060101010101" pitchFamily="49" charset="-122"/>
            </a:endParaRPr>
          </a:p>
          <a:p>
            <a:pPr indent="0">
              <a:lnSpc>
                <a:spcPct val="110000"/>
              </a:lnSpc>
              <a:defRPr/>
            </a:pPr>
            <a:r>
              <a:rPr lang="en-US" altLang="zh-CN" sz="3200" dirty="0">
                <a:latin typeface="+mj-lt"/>
                <a:ea typeface="楷体" panose="02010609060101010101" pitchFamily="49" charset="-122"/>
              </a:rPr>
              <a:t>                                                                    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（       ）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  <a:p>
            <a:pPr indent="0">
              <a:lnSpc>
                <a:spcPct val="110000"/>
              </a:lnSpc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）正方形和长方形一样，四条边的总长</a:t>
            </a:r>
            <a:endParaRPr lang="en-US" altLang="zh-CN" sz="3200" dirty="0">
              <a:latin typeface="+mj-lt"/>
              <a:ea typeface="楷体" panose="02010609060101010101" pitchFamily="49" charset="-122"/>
            </a:endParaRPr>
          </a:p>
          <a:p>
            <a:pPr indent="0">
              <a:lnSpc>
                <a:spcPct val="110000"/>
              </a:lnSpc>
              <a:defRPr/>
            </a:pPr>
            <a:r>
              <a:rPr lang="en-US" altLang="zh-CN" sz="3200" dirty="0">
                <a:latin typeface="+mj-lt"/>
                <a:ea typeface="楷体" panose="02010609060101010101" pitchFamily="49" charset="-122"/>
              </a:rPr>
              <a:t>           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度就是它的周长。                     （       ）</a:t>
            </a:r>
            <a:endParaRPr lang="en-US" altLang="zh-CN" sz="3200" dirty="0">
              <a:latin typeface="+mj-lt"/>
              <a:ea typeface="楷体" panose="02010609060101010101" pitchFamily="49" charset="-122"/>
            </a:endParaRPr>
          </a:p>
          <a:p>
            <a:pPr indent="0">
              <a:lnSpc>
                <a:spcPct val="110000"/>
              </a:lnSpc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）长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米，宽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b="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米的长方形周长是</a:t>
            </a:r>
            <a:endParaRPr lang="en-US" altLang="zh-CN" sz="3200" dirty="0">
              <a:latin typeface="+mj-lt"/>
              <a:ea typeface="楷体" panose="02010609060101010101" pitchFamily="49" charset="-122"/>
            </a:endParaRPr>
          </a:p>
          <a:p>
            <a:pPr indent="0">
              <a:lnSpc>
                <a:spcPct val="110000"/>
              </a:lnSpc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6+4×2=14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米。                            （       ）</a:t>
            </a:r>
            <a:endParaRPr lang="en-US" altLang="zh-CN" sz="3200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122008" y="2908690"/>
            <a:ext cx="860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144417" y="1832365"/>
            <a:ext cx="860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256945" y="1824671"/>
            <a:ext cx="747897" cy="19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57179" y="3965501"/>
            <a:ext cx="1577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44417" y="3922061"/>
            <a:ext cx="860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676" y="749716"/>
            <a:ext cx="1420582" cy="599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lnSpc>
                <a:spcPct val="110000"/>
              </a:lnSpc>
              <a:defRPr/>
            </a:pPr>
            <a:r>
              <a:rPr lang="zh-CN" altLang="en-US" sz="3200" b="1" dirty="0"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6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69890" y="608012"/>
            <a:ext cx="5201022" cy="1963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一个长方形花坛的长是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5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米，宽是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3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米。这个花坛的周长是多少米？</a:t>
            </a:r>
            <a:endParaRPr lang="zh-CN" altLang="en-US" sz="3200" b="1" kern="0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98065" y="3285256"/>
            <a:ext cx="720080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 = 16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这个花坛的周长是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096" y="0"/>
            <a:ext cx="3670304" cy="3670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290053" y="2594650"/>
            <a:ext cx="5976664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长方形的周长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（长＋宽）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502643" y="791408"/>
            <a:ext cx="8373938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>
            <a:defPPr>
              <a:defRPr lang="zh-CN"/>
            </a:defPPr>
            <a:lvl1pPr>
              <a:lnSpc>
                <a:spcPct val="120000"/>
              </a:lnSpc>
              <a:defRPr sz="3200" b="1" kern="0"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</a:lstStyle>
          <a:p>
            <a:r>
              <a:rPr lang="zh-CN" altLang="en-US" dirty="0"/>
              <a:t>一块正方形桌布（如下图），要在它的四周缝上花边，花边的长是多少分米？</a:t>
            </a:r>
            <a:endParaRPr lang="zh-CN" altLang="en-US" dirty="0"/>
          </a:p>
        </p:txBody>
      </p:sp>
      <p:pic>
        <p:nvPicPr>
          <p:cNvPr id="3" name="Picture 11" descr="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00" y="1771137"/>
            <a:ext cx="2279639" cy="266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72525" y="2643658"/>
            <a:ext cx="502850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buFontTx/>
              <a:buNone/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20×4</a:t>
            </a:r>
            <a:r>
              <a:rPr lang="zh-CN" altLang="en-US" dirty="0">
                <a:solidFill>
                  <a:srgbClr val="FF0000"/>
                </a:solidFill>
              </a:rPr>
              <a:t>＝</a:t>
            </a:r>
            <a:r>
              <a:rPr lang="en-US" altLang="zh-CN" dirty="0">
                <a:solidFill>
                  <a:srgbClr val="FF0000"/>
                </a:solidFill>
              </a:rPr>
              <a:t>80</a:t>
            </a:r>
            <a:r>
              <a:rPr lang="zh-CN" altLang="en-US" dirty="0">
                <a:solidFill>
                  <a:srgbClr val="FF0000"/>
                </a:solidFill>
              </a:rPr>
              <a:t>（分米）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7705" y="3579156"/>
            <a:ext cx="637030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buFontTx/>
              <a:buNone/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zh-CN" altLang="en-US" dirty="0"/>
              <a:t>答：花边的长是</a:t>
            </a:r>
            <a:r>
              <a:rPr lang="en-US" altLang="zh-CN" dirty="0"/>
              <a:t>80</a:t>
            </a:r>
            <a:r>
              <a:rPr lang="zh-CN" altLang="en-US" dirty="0"/>
              <a:t>分米。</a:t>
            </a:r>
            <a:endParaRPr lang="zh-CN" altLang="en-US" dirty="0"/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2411760" y="1701822"/>
            <a:ext cx="65865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正方形的周长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                 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16212" y="648280"/>
            <a:ext cx="7200900" cy="65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用一根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36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厘米长的铁丝围成一个正方形。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758825" y="2308861"/>
            <a:ext cx="5040313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7493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36÷4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＝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（厘米）</a:t>
            </a:r>
            <a:endParaRPr kumimoji="0" lang="zh-CN" altLang="en-US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58825" y="1488123"/>
            <a:ext cx="7200900" cy="7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）这个正方形的边长是多少厘米？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8825" y="2860040"/>
            <a:ext cx="8067675" cy="7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）如果围成一个长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厘米的长方形，宽是多少？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8825" y="3716655"/>
            <a:ext cx="598741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7493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36-2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÷2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＝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（厘米）</a:t>
            </a:r>
            <a:endParaRPr kumimoji="0" lang="zh-CN" altLang="en-US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" grpId="0" bldLvl="0" animBg="1"/>
      <p:bldP spid="6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261540" y="1211997"/>
            <a:ext cx="51461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长方形和正方形的周长计算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50" y="741045"/>
            <a:ext cx="4877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1062830" y="1836569"/>
            <a:ext cx="2526641" cy="1904387"/>
            <a:chOff x="1162050" y="381000"/>
            <a:chExt cx="2772063" cy="2089724"/>
          </a:xfrm>
        </p:grpSpPr>
        <p:sp>
          <p:nvSpPr>
            <p:cNvPr id="13" name="矩形 12"/>
            <p:cNvSpPr/>
            <p:nvPr/>
          </p:nvSpPr>
          <p:spPr>
            <a:xfrm>
              <a:off x="1162050" y="419110"/>
              <a:ext cx="2159224" cy="1440259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4" name="TextBox 4"/>
            <p:cNvSpPr txBox="1">
              <a:spLocks noChangeArrowheads="1"/>
            </p:cNvSpPr>
            <p:nvPr/>
          </p:nvSpPr>
          <p:spPr bwMode="auto">
            <a:xfrm>
              <a:off x="1349394" y="1886363"/>
              <a:ext cx="1786124" cy="5843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5" name="TextBox 5"/>
            <p:cNvSpPr txBox="1">
              <a:spLocks noChangeArrowheads="1"/>
            </p:cNvSpPr>
            <p:nvPr/>
          </p:nvSpPr>
          <p:spPr bwMode="auto">
            <a:xfrm rot="16200000">
              <a:off x="2898829" y="832024"/>
              <a:ext cx="1486308" cy="584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宽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338777" y="3808048"/>
            <a:ext cx="64881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楷体" panose="02010609060101010101" pitchFamily="49" charset="-122"/>
              </a:rPr>
              <a:t>长方形的周长  </a:t>
            </a:r>
            <a:r>
              <a:rPr lang="en-US" altLang="zh-CN" sz="2800" b="1" dirty="0">
                <a:latin typeface="+mj-lt"/>
                <a:ea typeface="楷体" panose="02010609060101010101" pitchFamily="49" charset="-122"/>
              </a:rPr>
              <a:t>=  ________________</a:t>
            </a:r>
            <a:endParaRPr lang="zh-CN" altLang="en-US" sz="28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362758" y="3784034"/>
            <a:ext cx="35417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（长 </a:t>
            </a: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宽）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5"/>
          <p:cNvGrpSpPr/>
          <p:nvPr/>
        </p:nvGrpSpPr>
        <p:grpSpPr bwMode="auto">
          <a:xfrm>
            <a:off x="5447975" y="1850735"/>
            <a:ext cx="1994904" cy="1952128"/>
            <a:chOff x="1162050" y="419100"/>
            <a:chExt cx="2444289" cy="2390329"/>
          </a:xfrm>
        </p:grpSpPr>
        <p:sp>
          <p:nvSpPr>
            <p:cNvPr id="19" name="矩形 18"/>
            <p:cNvSpPr/>
            <p:nvPr/>
          </p:nvSpPr>
          <p:spPr>
            <a:xfrm>
              <a:off x="1162050" y="419100"/>
              <a:ext cx="1799467" cy="1799889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dirty="0">
                  <a:ea typeface="楷体" panose="02010609060101010101" pitchFamily="49" charset="-122"/>
                </a:rPr>
                <a:t>0</a:t>
              </a:r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23" name="TextBox 18"/>
            <p:cNvSpPr txBox="1">
              <a:spLocks noChangeArrowheads="1"/>
            </p:cNvSpPr>
            <p:nvPr/>
          </p:nvSpPr>
          <p:spPr bwMode="auto">
            <a:xfrm>
              <a:off x="1168403" y="2225338"/>
              <a:ext cx="1786761" cy="5840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边长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 rot="16200000">
              <a:off x="2570499" y="1070458"/>
              <a:ext cx="1487211" cy="5844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边长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36"/>
          <p:cNvSpPr txBox="1">
            <a:spLocks noChangeArrowheads="1"/>
          </p:cNvSpPr>
          <p:nvPr/>
        </p:nvSpPr>
        <p:spPr bwMode="auto">
          <a:xfrm>
            <a:off x="1233588" y="4280909"/>
            <a:ext cx="49229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j-lt"/>
                <a:ea typeface="楷体" panose="02010609060101010101" pitchFamily="49" charset="-122"/>
              </a:rPr>
              <a:t>正方形的周长  </a:t>
            </a:r>
            <a:r>
              <a:rPr lang="en-US" altLang="zh-CN" sz="2800" b="1" dirty="0">
                <a:latin typeface="+mj-lt"/>
                <a:ea typeface="楷体" panose="02010609060101010101" pitchFamily="49" charset="-122"/>
              </a:rPr>
              <a:t>=  ___________</a:t>
            </a:r>
            <a:endParaRPr lang="zh-CN" altLang="en-US" sz="28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6" name="TextBox 39"/>
          <p:cNvSpPr txBox="1">
            <a:spLocks noChangeArrowheads="1"/>
          </p:cNvSpPr>
          <p:nvPr/>
        </p:nvSpPr>
        <p:spPr bwMode="auto">
          <a:xfrm>
            <a:off x="3065472" y="4217611"/>
            <a:ext cx="35417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边长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/>
      <p:bldP spid="17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56718" y="955993"/>
            <a:ext cx="2052638" cy="12239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长：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米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宽：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米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5155" y="2540318"/>
            <a:ext cx="1655763" cy="16557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边长：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米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150" y="734486"/>
            <a:ext cx="6170930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spc="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新龟兔赛跑</a:t>
            </a:r>
            <a:endParaRPr lang="en-US" altLang="zh-CN" sz="2000" b="1" spc="60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spc="60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从“龟兔赛跑”兔子失败后，它一直不服气，总想找一个机会证明自己的实力，这一天，在遥远的森林里，动物又举行了一次龟兔赛跑。竞赛马上就要开始了，裁判小虎正在宣布竞赛路线。说：“请运动员小兔沿第一块草坪跑一圈，请运动员乌龟沿第二块草坪跑一圈。”小兔一看着急地说：“不公平！不公平！我跑的路程比乌龟的长！”</a:t>
            </a:r>
            <a:endParaRPr kumimoji="0" lang="zh-CN" altLang="en-US" sz="20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spc="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小虎裁判公平吗让我们判断一下吧。</a:t>
            </a:r>
            <a:endParaRPr lang="zh-CN" altLang="en-US" sz="2000" b="1" spc="6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5105" y="1470025"/>
            <a:ext cx="23145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1592" y="2571750"/>
            <a:ext cx="2022475" cy="202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 flipH="1">
            <a:off x="2582862" y="2694305"/>
            <a:ext cx="3583045" cy="1360805"/>
          </a:xfrm>
          <a:prstGeom prst="wedgeRoundRectCallout">
            <a:avLst>
              <a:gd name="adj1" fmla="val -61572"/>
              <a:gd name="adj2" fmla="val 20580"/>
              <a:gd name="adj3" fmla="val 16667"/>
            </a:avLst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那到底小兔跑的路程是不是比乌龟的长呢？有什么判断方法吗？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560" y="1375877"/>
            <a:ext cx="1736568" cy="17365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标注 2"/>
          <p:cNvSpPr/>
          <p:nvPr/>
        </p:nvSpPr>
        <p:spPr>
          <a:xfrm>
            <a:off x="1574800" y="805184"/>
            <a:ext cx="3249613" cy="1104900"/>
          </a:xfrm>
          <a:prstGeom prst="wedgeRoundRectCallout">
            <a:avLst>
              <a:gd name="adj1" fmla="val -51037"/>
              <a:gd name="adj2" fmla="val 79963"/>
              <a:gd name="adj3" fmla="val 16667"/>
            </a:avLst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有！可以比较这两块草坪的周长！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8406" y="714488"/>
            <a:ext cx="1773489" cy="1773489"/>
          </a:xfrm>
          <a:prstGeom prst="rect">
            <a:avLst/>
          </a:prstGeom>
        </p:spPr>
      </p:pic>
      <p:pic>
        <p:nvPicPr>
          <p:cNvPr id="5" name="Picture 18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78" y="2197576"/>
            <a:ext cx="6769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1016953" y="4275613"/>
            <a:ext cx="2936875" cy="15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3941128" y="2337276"/>
            <a:ext cx="0" cy="19446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rot="10800000">
            <a:off x="1016953" y="2337276"/>
            <a:ext cx="2938462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1026478" y="2332513"/>
            <a:ext cx="0" cy="19446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rot="5400000">
            <a:off x="4227672" y="3474719"/>
            <a:ext cx="2286000" cy="15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5360353" y="4605813"/>
            <a:ext cx="2286000" cy="15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7638415" y="2332513"/>
            <a:ext cx="0" cy="22860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rot="10800000">
            <a:off x="5360353" y="2335688"/>
            <a:ext cx="2286000" cy="15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AutoShape 27"/>
          <p:cNvSpPr>
            <a:spLocks noChangeArrowheads="1"/>
          </p:cNvSpPr>
          <p:nvPr/>
        </p:nvSpPr>
        <p:spPr bwMode="auto">
          <a:xfrm flipH="1">
            <a:off x="2111895" y="982108"/>
            <a:ext cx="4215954" cy="619125"/>
          </a:xfrm>
          <a:prstGeom prst="wedgeRoundRectCallout">
            <a:avLst>
              <a:gd name="adj1" fmla="val 56234"/>
              <a:gd name="adj2" fmla="val 2297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defRPr/>
            </a:pPr>
            <a:r>
              <a:rPr lang="zh-CN" altLang="en-US" dirty="0">
                <a:latin typeface="+mj-lt"/>
                <a:ea typeface="楷体" panose="02010609060101010101" pitchFamily="49" charset="-122"/>
              </a:rPr>
              <a:t>你认识这两个图形吗？</a:t>
            </a:r>
            <a:endParaRPr lang="zh-CN" altLang="en-US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 flipH="1">
            <a:off x="2111895" y="982108"/>
            <a:ext cx="6111875" cy="619125"/>
          </a:xfrm>
          <a:prstGeom prst="wedgeRoundRectCallout">
            <a:avLst>
              <a:gd name="adj1" fmla="val 54092"/>
              <a:gd name="adj2" fmla="val 21433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defRPr/>
            </a:pPr>
            <a:r>
              <a:rPr lang="zh-CN" altLang="en-US" dirty="0">
                <a:latin typeface="+mj-lt"/>
                <a:ea typeface="楷体" panose="02010609060101010101" pitchFamily="49" charset="-122"/>
              </a:rPr>
              <a:t>你能分别指出这两个图形的周长吗？</a:t>
            </a:r>
            <a:endParaRPr lang="zh-CN" altLang="en-US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7" name="TextBox 41"/>
          <p:cNvSpPr txBox="1">
            <a:spLocks noChangeArrowheads="1"/>
          </p:cNvSpPr>
          <p:nvPr/>
        </p:nvSpPr>
        <p:spPr bwMode="auto">
          <a:xfrm>
            <a:off x="1586866" y="3022960"/>
            <a:ext cx="17843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2"/>
          <p:cNvSpPr txBox="1">
            <a:spLocks noChangeArrowheads="1"/>
          </p:cNvSpPr>
          <p:nvPr/>
        </p:nvSpPr>
        <p:spPr bwMode="auto">
          <a:xfrm>
            <a:off x="5609841" y="3285570"/>
            <a:ext cx="1785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3671" y="549522"/>
            <a:ext cx="1773489" cy="1773489"/>
          </a:xfrm>
          <a:prstGeom prst="rect">
            <a:avLst/>
          </a:prstGeom>
        </p:spPr>
      </p:pic>
      <p:sp>
        <p:nvSpPr>
          <p:cNvPr id="6" name="AutoShape 27"/>
          <p:cNvSpPr>
            <a:spLocks noChangeArrowheads="1"/>
          </p:cNvSpPr>
          <p:nvPr/>
        </p:nvSpPr>
        <p:spPr bwMode="auto">
          <a:xfrm flipH="1">
            <a:off x="1613535" y="815340"/>
            <a:ext cx="5724525" cy="1027430"/>
          </a:xfrm>
          <a:prstGeom prst="wedgeRoundRectCallout">
            <a:avLst>
              <a:gd name="adj1" fmla="val -52692"/>
              <a:gd name="adj2" fmla="val 12202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defRPr/>
            </a:pPr>
            <a:r>
              <a:rPr lang="zh-CN" altLang="en-US" sz="3200" dirty="0">
                <a:ea typeface="楷体" panose="02010609060101010101" pitchFamily="49" charset="-122"/>
              </a:rPr>
              <a:t>小组讨论：你能算出它们的周长吗？说一说你是怎样算的。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  <p:pic>
        <p:nvPicPr>
          <p:cNvPr id="8" name="Picture 18" descr="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33" y="2128361"/>
            <a:ext cx="5881464" cy="216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1933853" y="3934637"/>
            <a:ext cx="17843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 rot="16200000">
            <a:off x="3518377" y="2685437"/>
            <a:ext cx="14859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5360754" y="4168425"/>
            <a:ext cx="1787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"/>
          <p:cNvGrpSpPr/>
          <p:nvPr/>
        </p:nvGrpSpPr>
        <p:grpSpPr bwMode="auto">
          <a:xfrm>
            <a:off x="1547664" y="1263005"/>
            <a:ext cx="2713038" cy="2028825"/>
            <a:chOff x="1162050" y="380999"/>
            <a:chExt cx="2712711" cy="2028170"/>
          </a:xfrm>
        </p:grpSpPr>
        <p:sp>
          <p:nvSpPr>
            <p:cNvPr id="2" name="矩形 1"/>
            <p:cNvSpPr/>
            <p:nvPr/>
          </p:nvSpPr>
          <p:spPr>
            <a:xfrm>
              <a:off x="1162050" y="419087"/>
              <a:ext cx="2160328" cy="1439398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349352" y="1885463"/>
              <a:ext cx="1785723" cy="5237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 rot="16200000">
              <a:off x="2870145" y="861803"/>
              <a:ext cx="1485420" cy="5238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336527" y="3684290"/>
            <a:ext cx="2160587" cy="698500"/>
            <a:chOff x="871987" y="2932523"/>
            <a:chExt cx="2160000" cy="698176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3031987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871987" y="3065811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1064022" y="3107067"/>
              <a:ext cx="1785453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875161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接连接符 31"/>
          <p:cNvCxnSpPr/>
          <p:nvPr/>
        </p:nvCxnSpPr>
        <p:spPr>
          <a:xfrm flipV="1">
            <a:off x="1547664" y="2740968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47664" y="1301105"/>
            <a:ext cx="0" cy="14398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708252" y="1310630"/>
            <a:ext cx="0" cy="14414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547664" y="1301105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 bwMode="auto">
          <a:xfrm>
            <a:off x="3457427" y="3674765"/>
            <a:ext cx="1470025" cy="700088"/>
            <a:chOff x="837322" y="2931117"/>
            <a:chExt cx="1469904" cy="699582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2300877" y="2942222"/>
              <a:ext cx="0" cy="14435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867482" y="3073889"/>
              <a:ext cx="143974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837322" y="3107203"/>
              <a:ext cx="1469904" cy="523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878594" y="2931117"/>
              <a:ext cx="0" cy="144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 bwMode="auto">
          <a:xfrm>
            <a:off x="7035652" y="3681115"/>
            <a:ext cx="1484312" cy="695325"/>
            <a:chOff x="837322" y="2935880"/>
            <a:chExt cx="1484637" cy="694819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2321959" y="2937467"/>
              <a:ext cx="0" cy="14435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867491" y="3073892"/>
              <a:ext cx="144017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837322" y="3107205"/>
              <a:ext cx="1470347" cy="523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78606" y="2935880"/>
              <a:ext cx="0" cy="14435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 bwMode="auto">
          <a:xfrm>
            <a:off x="4919514" y="3684290"/>
            <a:ext cx="2160588" cy="698500"/>
            <a:chOff x="874369" y="2932523"/>
            <a:chExt cx="2160000" cy="698176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031195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874369" y="3065811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1063231" y="3107067"/>
              <a:ext cx="1787039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74369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870075" y="4333578"/>
            <a:ext cx="6873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81237" y="4333578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040062" y="4333578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798887" y="4333578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572000" y="4333578"/>
            <a:ext cx="31718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781" y="701174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长方形的周长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108427" y="1987584"/>
            <a:ext cx="30572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长＋宽＋长＋宽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507" y="125207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2396 0.2345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0552 0.3728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1864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62 L 0.36736 0.5145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3" y="2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95062E-6 L 0.68438 0.3753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19" y="1876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5"/>
          <p:cNvGrpSpPr/>
          <p:nvPr/>
        </p:nvGrpSpPr>
        <p:grpSpPr bwMode="auto">
          <a:xfrm>
            <a:off x="1547664" y="1245949"/>
            <a:ext cx="2713038" cy="2028825"/>
            <a:chOff x="1162050" y="380999"/>
            <a:chExt cx="2712711" cy="2028170"/>
          </a:xfrm>
        </p:grpSpPr>
        <p:sp>
          <p:nvSpPr>
            <p:cNvPr id="2" name="矩形 1"/>
            <p:cNvSpPr/>
            <p:nvPr/>
          </p:nvSpPr>
          <p:spPr>
            <a:xfrm>
              <a:off x="1162050" y="419087"/>
              <a:ext cx="2160328" cy="1439398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349352" y="1885463"/>
              <a:ext cx="1785723" cy="5237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 rot="16200000">
              <a:off x="2870145" y="861803"/>
              <a:ext cx="1485420" cy="5238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336527" y="3595226"/>
            <a:ext cx="2160587" cy="698500"/>
            <a:chOff x="871987" y="2932523"/>
            <a:chExt cx="2160000" cy="698176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3031987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871987" y="3065811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1064022" y="3107067"/>
              <a:ext cx="1785453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875161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接连接符 31"/>
          <p:cNvCxnSpPr/>
          <p:nvPr/>
        </p:nvCxnSpPr>
        <p:spPr>
          <a:xfrm flipV="1">
            <a:off x="1547664" y="2723912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47664" y="1284049"/>
            <a:ext cx="0" cy="14398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708252" y="1293574"/>
            <a:ext cx="0" cy="14414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547664" y="1284049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 bwMode="auto">
          <a:xfrm>
            <a:off x="7035652" y="3592051"/>
            <a:ext cx="1484312" cy="695325"/>
            <a:chOff x="837322" y="2935880"/>
            <a:chExt cx="1484637" cy="694819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2321959" y="2937467"/>
              <a:ext cx="0" cy="14435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867491" y="3073892"/>
              <a:ext cx="144017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837322" y="3107205"/>
              <a:ext cx="1470347" cy="523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78606" y="2935880"/>
              <a:ext cx="0" cy="14435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 bwMode="auto">
          <a:xfrm>
            <a:off x="3501877" y="3596814"/>
            <a:ext cx="2160587" cy="696912"/>
            <a:chOff x="874369" y="2933498"/>
            <a:chExt cx="2160000" cy="697201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031195" y="2935086"/>
              <a:ext cx="0" cy="14452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874369" y="3066903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1063230" y="3108195"/>
              <a:ext cx="1787039" cy="5225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74369" y="2933498"/>
              <a:ext cx="0" cy="14452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028677" y="4197053"/>
            <a:ext cx="6873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439839" y="4197053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198664" y="4197053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957489" y="4197053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730602" y="4197053"/>
            <a:ext cx="31718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5619602" y="3590464"/>
            <a:ext cx="1470025" cy="695325"/>
            <a:chOff x="837322" y="2935880"/>
            <a:chExt cx="1469904" cy="694819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2300877" y="2942225"/>
              <a:ext cx="0" cy="14435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867482" y="3073891"/>
              <a:ext cx="143974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>
              <a:spLocks noChangeArrowheads="1"/>
            </p:cNvSpPr>
            <p:nvPr/>
          </p:nvSpPr>
          <p:spPr bwMode="auto">
            <a:xfrm>
              <a:off x="837322" y="3107205"/>
              <a:ext cx="1469904" cy="523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78594" y="2935880"/>
              <a:ext cx="0" cy="14435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483781" y="669830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长方形的周长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404317" y="1765919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＋宽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9834" y="127206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800" b="1" dirty="0">
              <a:solidFill>
                <a:schemeClr val="accent1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2396 0.2345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62 L 0.21493 0.5148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2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29132 0.3719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1858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95062E-6 L 0.68438 0.3753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19" y="1876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/>
          <p:nvPr/>
        </p:nvGrpSpPr>
        <p:grpSpPr bwMode="auto">
          <a:xfrm>
            <a:off x="1547664" y="1263005"/>
            <a:ext cx="2713038" cy="2028825"/>
            <a:chOff x="1162050" y="380999"/>
            <a:chExt cx="2712711" cy="2028170"/>
          </a:xfrm>
        </p:grpSpPr>
        <p:sp>
          <p:nvSpPr>
            <p:cNvPr id="2" name="矩形 1"/>
            <p:cNvSpPr/>
            <p:nvPr/>
          </p:nvSpPr>
          <p:spPr>
            <a:xfrm>
              <a:off x="1162050" y="419087"/>
              <a:ext cx="2160328" cy="1439398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349352" y="1885463"/>
              <a:ext cx="1785723" cy="5237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 rot="16200000">
              <a:off x="2870145" y="861803"/>
              <a:ext cx="1485420" cy="5238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336527" y="3684289"/>
            <a:ext cx="2160587" cy="698500"/>
            <a:chOff x="871987" y="2932523"/>
            <a:chExt cx="2160000" cy="698176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3031987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871987" y="3065811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1064022" y="3107067"/>
              <a:ext cx="1785453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875161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直接连接符 31"/>
          <p:cNvCxnSpPr/>
          <p:nvPr/>
        </p:nvCxnSpPr>
        <p:spPr>
          <a:xfrm flipV="1">
            <a:off x="1547664" y="2740968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47664" y="1301105"/>
            <a:ext cx="0" cy="14398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708252" y="1310630"/>
            <a:ext cx="0" cy="14414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547664" y="1301105"/>
            <a:ext cx="21605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 bwMode="auto">
          <a:xfrm>
            <a:off x="3457427" y="3674764"/>
            <a:ext cx="1470025" cy="700088"/>
            <a:chOff x="837322" y="2931117"/>
            <a:chExt cx="1469904" cy="699582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2300877" y="2942222"/>
              <a:ext cx="0" cy="14435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867482" y="3073889"/>
              <a:ext cx="143974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837322" y="3107203"/>
              <a:ext cx="1469904" cy="523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878594" y="2931117"/>
              <a:ext cx="0" cy="1443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 bwMode="auto">
          <a:xfrm>
            <a:off x="7035652" y="3681114"/>
            <a:ext cx="1484312" cy="695325"/>
            <a:chOff x="837322" y="2935880"/>
            <a:chExt cx="1484637" cy="694819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2321959" y="2937467"/>
              <a:ext cx="0" cy="14435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867491" y="3073892"/>
              <a:ext cx="144017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837322" y="3107205"/>
              <a:ext cx="1470347" cy="523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78606" y="2935880"/>
              <a:ext cx="0" cy="14435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 bwMode="auto">
          <a:xfrm>
            <a:off x="4919514" y="3684289"/>
            <a:ext cx="2160588" cy="698500"/>
            <a:chOff x="874369" y="2932523"/>
            <a:chExt cx="2160000" cy="698176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031195" y="2932523"/>
              <a:ext cx="0" cy="14439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874369" y="3065811"/>
              <a:ext cx="2160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1063231" y="3107067"/>
              <a:ext cx="1787039" cy="523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74369" y="2934110"/>
              <a:ext cx="0" cy="14280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122596" y="4324052"/>
            <a:ext cx="2174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+ 4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3843446" y="4324052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772134" y="4330402"/>
            <a:ext cx="3173412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327002" y="3671589"/>
            <a:ext cx="7200900" cy="152400"/>
            <a:chOff x="941998" y="2664370"/>
            <a:chExt cx="7200000" cy="15162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941998" y="2808094"/>
              <a:ext cx="7200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954696" y="2664370"/>
              <a:ext cx="0" cy="14372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111839" y="2672267"/>
              <a:ext cx="0" cy="14372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537236" y="2665950"/>
              <a:ext cx="0" cy="14372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6691204" y="2664370"/>
              <a:ext cx="0" cy="14372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8127712" y="2664370"/>
              <a:ext cx="0" cy="14372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483781" y="71263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长方形的周长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2" name="矩形 7"/>
          <p:cNvSpPr>
            <a:spLocks noChangeArrowheads="1"/>
          </p:cNvSpPr>
          <p:nvPr/>
        </p:nvSpPr>
        <p:spPr bwMode="auto">
          <a:xfrm>
            <a:off x="4970837" y="1908706"/>
            <a:ext cx="2852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（长＋宽）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3507" y="119725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方法三</a:t>
            </a:r>
            <a:endParaRPr lang="zh-CN" altLang="en-US" sz="2800" b="1" dirty="0">
              <a:solidFill>
                <a:schemeClr val="accent1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2396 0.2345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172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0552 0.3728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1864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62 L 0.36736 0.51451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3" y="2574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95062E-6 L 0.68438 0.3753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19" y="1876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7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/>
          <p:nvPr/>
        </p:nvGrpSpPr>
        <p:grpSpPr bwMode="auto">
          <a:xfrm>
            <a:off x="3635896" y="1707654"/>
            <a:ext cx="2771775" cy="2089150"/>
            <a:chOff x="1162050" y="381000"/>
            <a:chExt cx="2772063" cy="2089724"/>
          </a:xfrm>
        </p:grpSpPr>
        <p:sp>
          <p:nvSpPr>
            <p:cNvPr id="4" name="矩形 3"/>
            <p:cNvSpPr/>
            <p:nvPr/>
          </p:nvSpPr>
          <p:spPr>
            <a:xfrm>
              <a:off x="1162050" y="419110"/>
              <a:ext cx="2159224" cy="1440259"/>
            </a:xfrm>
            <a:prstGeom prst="rect">
              <a:avLst/>
            </a:prstGeom>
            <a:noFill/>
            <a:ln>
              <a:solidFill>
                <a:srgbClr val="075B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1349394" y="1886363"/>
              <a:ext cx="1786124" cy="5843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长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 rot="16200000">
              <a:off x="2898829" y="832024"/>
              <a:ext cx="1486308" cy="584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宽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5297" y="3823791"/>
            <a:ext cx="78581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atin typeface="+mj-lt"/>
                <a:ea typeface="楷体" panose="02010609060101010101" pitchFamily="49" charset="-122"/>
              </a:rPr>
              <a:t>长方形的周长  </a:t>
            </a:r>
            <a:r>
              <a:rPr lang="en-US" altLang="zh-CN" sz="3600" b="1" dirty="0">
                <a:latin typeface="+mj-lt"/>
                <a:ea typeface="楷体" panose="02010609060101010101" pitchFamily="49" charset="-122"/>
              </a:rPr>
              <a:t>=  ________________</a:t>
            </a:r>
            <a:endParaRPr lang="zh-CN" altLang="en-US" sz="36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03751" y="3740956"/>
            <a:ext cx="35417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（长 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宽）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×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961" y="552326"/>
            <a:ext cx="1773489" cy="1773489"/>
          </a:xfrm>
          <a:prstGeom prst="rect">
            <a:avLst/>
          </a:prstGeom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 flipH="1">
            <a:off x="2199640" y="945042"/>
            <a:ext cx="5270500" cy="619125"/>
          </a:xfrm>
          <a:prstGeom prst="wedgeRoundRectCallout">
            <a:avLst>
              <a:gd name="adj1" fmla="val 54092"/>
              <a:gd name="adj2" fmla="val 21433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defRPr/>
            </a:pPr>
            <a:r>
              <a:rPr lang="zh-CN" altLang="en-US" dirty="0">
                <a:latin typeface="+mj-lt"/>
                <a:ea typeface="楷体" panose="02010609060101010101" pitchFamily="49" charset="-122"/>
              </a:rPr>
              <a:t>怎样计算长方形的周长最简便？</a:t>
            </a:r>
            <a:endParaRPr lang="zh-CN" altLang="en-US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WPS 演示</Application>
  <PresentationFormat>全屏显示(16:9)</PresentationFormat>
  <Paragraphs>242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C94C29E157714ED3A5E82AF1D01E7550_12</vt:lpwstr>
  </property>
</Properties>
</file>