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41"/>
  </p:handoutMasterIdLst>
  <p:sldIdLst>
    <p:sldId id="403" r:id="rId4"/>
    <p:sldId id="414" r:id="rId6"/>
    <p:sldId id="415" r:id="rId7"/>
    <p:sldId id="257" r:id="rId8"/>
    <p:sldId id="416" r:id="rId9"/>
    <p:sldId id="417" r:id="rId10"/>
    <p:sldId id="448" r:id="rId11"/>
    <p:sldId id="419" r:id="rId12"/>
    <p:sldId id="420" r:id="rId13"/>
    <p:sldId id="399" r:id="rId14"/>
    <p:sldId id="421" r:id="rId15"/>
    <p:sldId id="424" r:id="rId16"/>
    <p:sldId id="423" r:id="rId17"/>
    <p:sldId id="395" r:id="rId18"/>
    <p:sldId id="426" r:id="rId19"/>
    <p:sldId id="405" r:id="rId20"/>
    <p:sldId id="427" r:id="rId21"/>
    <p:sldId id="384" r:id="rId22"/>
    <p:sldId id="428" r:id="rId23"/>
    <p:sldId id="429" r:id="rId24"/>
    <p:sldId id="430" r:id="rId25"/>
    <p:sldId id="432" r:id="rId26"/>
    <p:sldId id="433" r:id="rId27"/>
    <p:sldId id="434" r:id="rId28"/>
    <p:sldId id="435" r:id="rId29"/>
    <p:sldId id="436" r:id="rId30"/>
    <p:sldId id="437" r:id="rId31"/>
    <p:sldId id="438" r:id="rId32"/>
    <p:sldId id="439" r:id="rId33"/>
    <p:sldId id="440" r:id="rId34"/>
    <p:sldId id="445" r:id="rId35"/>
    <p:sldId id="441" r:id="rId36"/>
    <p:sldId id="444" r:id="rId37"/>
    <p:sldId id="442" r:id="rId38"/>
    <p:sldId id="388" r:id="rId39"/>
    <p:sldId id="477" r:id="rId40"/>
  </p:sldIdLst>
  <p:sldSz cx="9144000" cy="51435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4343"/>
    <a:srgbClr val="FFD5D5"/>
    <a:srgbClr val="FFAFAF"/>
    <a:srgbClr val="339701"/>
    <a:srgbClr val="47F9FC"/>
    <a:srgbClr val="0000FF"/>
    <a:srgbClr val="FF00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75"/>
    <p:restoredTop sz="96406"/>
  </p:normalViewPr>
  <p:slideViewPr>
    <p:cSldViewPr showGuides="1">
      <p:cViewPr>
        <p:scale>
          <a:sx n="150" d="100"/>
          <a:sy n="150" d="100"/>
        </p:scale>
        <p:origin x="-504" y="-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0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7099E4-EFA6-416E-9905-12A4AD15FF9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996EFA-B0BF-494C-AF67-E1A5DA44AAE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3012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43013" name="页眉占位符 5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403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4403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5060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45061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950" y="46038"/>
            <a:ext cx="1079500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2400" y="0"/>
            <a:ext cx="1350963" cy="134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950" y="46038"/>
            <a:ext cx="1079500" cy="1079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2"/>
          <a:srcRect t="24023" b="3840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9.png"/><Relationship Id="rId6" Type="http://schemas.microsoft.com/office/2007/relationships/media" Target="file:///F:\&#35821;&#25991;\&#20154;&#25945;&#29256;&#19968;&#24180;&#32423;&#8212;&#8212;&#35821;&#25991;&#65288;&#19978;&#65289;\&#31532;&#22235;&#21333;&#20803;&#8730;\2%20&#23567;&#23567;&#30340;&#33337;\&#37324;.wmv" TargetMode="External"/><Relationship Id="rId5" Type="http://schemas.openxmlformats.org/officeDocument/2006/relationships/video" Target="file:///F:\&#35821;&#25991;\&#20154;&#25945;&#29256;&#19968;&#24180;&#32423;&#8212;&#8212;&#35821;&#25991;&#65288;&#19978;&#65289;\&#31532;&#22235;&#21333;&#20803;&#8730;\2%20&#23567;&#23567;&#30340;&#33337;\&#37324;.wmv" TargetMode="External"/><Relationship Id="rId4" Type="http://schemas.openxmlformats.org/officeDocument/2006/relationships/image" Target="../media/image38.png"/><Relationship Id="rId3" Type="http://schemas.microsoft.com/office/2007/relationships/media" Target="file:///E:\2019&#31179;\&#19978;&#35838;&#35838;&#20214;\&#21046;&#20316;\R&#19968;&#35821;&#19978;&#65288;&#25945;&#26696;&#29256;&#65289;\&#31532;&#22235;&#21333;&#20803;\2%20&#23567;&#23567;&#30340;&#33337;\&#22836;.wmv" TargetMode="External"/><Relationship Id="rId2" Type="http://schemas.openxmlformats.org/officeDocument/2006/relationships/video" Target="file:///E:\2019&#31179;\&#19978;&#35838;&#35838;&#20214;\&#21046;&#20316;\R&#19968;&#35821;&#19978;&#65288;&#25945;&#26696;&#29256;&#65289;\&#31532;&#22235;&#21333;&#20803;\2%20&#23567;&#23567;&#30340;&#33337;\&#22836;.wmv" TargetMode="External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openxmlformats.org/officeDocument/2006/relationships/image" Target="../media/image42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27.png"/><Relationship Id="rId6" Type="http://schemas.openxmlformats.org/officeDocument/2006/relationships/image" Target="../media/image19.png"/><Relationship Id="rId5" Type="http://schemas.openxmlformats.org/officeDocument/2006/relationships/image" Target="../media/image26.png"/><Relationship Id="rId4" Type="http://schemas.microsoft.com/office/2007/relationships/media" Target="file:///\\pc-2\&#31508;&#39034;&#23383;&#24211;\&#33337;.wmv" TargetMode="External"/><Relationship Id="rId3" Type="http://schemas.openxmlformats.org/officeDocument/2006/relationships/video" Target="file:///\\pc-2\&#31508;&#39034;&#23383;&#24211;\&#33337;.wmv" TargetMode="External"/><Relationship Id="rId2" Type="http://schemas.openxmlformats.org/officeDocument/2006/relationships/image" Target="../media/image25.emf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圆角矩形 4"/>
          <p:cNvSpPr/>
          <p:nvPr/>
        </p:nvSpPr>
        <p:spPr>
          <a:xfrm>
            <a:off x="827088" y="1328738"/>
            <a:ext cx="6913563" cy="3468688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35350" y="723900"/>
            <a:ext cx="227330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0541" cmpd="sng">
                  <a:noFill/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猜谜语</a:t>
            </a:r>
            <a:endParaRPr kumimoji="0" lang="zh-CN" altLang="en-US" sz="5400" b="1" i="0" u="none" strike="noStrike" kern="1200" cap="none" spc="0" normalizeH="0" baseline="0" noProof="0" dirty="0">
              <a:ln w="10541" cmpd="sng">
                <a:noFill/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32113" y="1739900"/>
            <a:ext cx="3643313" cy="30464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有时落在山腰，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有时挂在树梢，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有时像个圆盘，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有时像把镰刀。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（打一天体）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TextBox 2"/>
          <p:cNvSpPr txBox="1"/>
          <p:nvPr/>
        </p:nvSpPr>
        <p:spPr>
          <a:xfrm>
            <a:off x="6245225" y="2411413"/>
            <a:ext cx="1736725" cy="8604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月亮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126" name="TextBox 3"/>
          <p:cNvSpPr txBox="1">
            <a:spLocks noChangeArrowheads="1"/>
          </p:cNvSpPr>
          <p:nvPr/>
        </p:nvSpPr>
        <p:spPr bwMode="auto">
          <a:xfrm>
            <a:off x="1476375" y="254000"/>
            <a:ext cx="1838325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0" y="2322830"/>
            <a:ext cx="4572000" cy="497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第一课件网</a:t>
            </a:r>
            <a:r>
              <a:rPr lang="en-US" altLang="zh-CN" sz="2400" b="1" kern="0" noProof="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-www.kejian1.com</a:t>
            </a:r>
            <a:endParaRPr lang="en-US" altLang="zh-CN" sz="2400" b="1" kern="0" noProof="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2"/>
          <p:cNvSpPr/>
          <p:nvPr/>
        </p:nvSpPr>
        <p:spPr>
          <a:xfrm>
            <a:off x="539750" y="1125538"/>
            <a:ext cx="63531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船，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3" name="矩形 1"/>
          <p:cNvSpPr/>
          <p:nvPr/>
        </p:nvSpPr>
        <p:spPr>
          <a:xfrm>
            <a:off x="550863" y="2659063"/>
            <a:ext cx="8472487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坐，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3562350" y="1377950"/>
            <a:ext cx="79375" cy="3968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549650" y="2082800"/>
            <a:ext cx="80963" cy="395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590925" y="2922588"/>
            <a:ext cx="79375" cy="395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2411413" y="3627438"/>
            <a:ext cx="80963" cy="395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435600" y="3668713"/>
            <a:ext cx="80963" cy="3952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5369" name="图片 12"/>
          <p:cNvPicPr>
            <a:picLocks noChangeAspect="1"/>
          </p:cNvPicPr>
          <p:nvPr/>
        </p:nvPicPr>
        <p:blipFill>
          <a:blip r:embed="rId1"/>
          <a:srcRect t="20601"/>
          <a:stretch>
            <a:fillRect/>
          </a:stretch>
        </p:blipFill>
        <p:spPr>
          <a:xfrm>
            <a:off x="-25400" y="0"/>
            <a:ext cx="1431925" cy="113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175" y="3627438"/>
            <a:ext cx="1589088" cy="158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1331913" y="1347788"/>
            <a:ext cx="6696075" cy="3416300"/>
          </a:xfrm>
          <a:prstGeom prst="rect">
            <a:avLst/>
          </a:prstGeom>
          <a:noFill/>
          <a:ln w="1905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弯弯的月儿小小的船，</a:t>
            </a:r>
            <a:endParaRPr lang="zh-CN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小小的船儿两头尖。</a:t>
            </a:r>
            <a:endParaRPr lang="zh-CN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我在小小的船里坐，</a:t>
            </a:r>
            <a:endParaRPr lang="zh-CN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只看见闪闪的星星蓝蓝的天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403350" y="1563688"/>
            <a:ext cx="936625" cy="576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708400" y="1563688"/>
            <a:ext cx="936625" cy="576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427163" y="2355850"/>
            <a:ext cx="936625" cy="576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9975" y="3168650"/>
            <a:ext cx="936625" cy="57467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03525" y="4006850"/>
            <a:ext cx="935038" cy="576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144963" y="4006850"/>
            <a:ext cx="936625" cy="576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081588" y="4006850"/>
            <a:ext cx="935038" cy="57626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94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6525"/>
            <a:ext cx="1662113" cy="166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5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0925" y="3289300"/>
            <a:ext cx="1924050" cy="192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文本框 14"/>
          <p:cNvSpPr txBox="1"/>
          <p:nvPr/>
        </p:nvSpPr>
        <p:spPr>
          <a:xfrm>
            <a:off x="1662113" y="715963"/>
            <a:ext cx="46132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将课文中的叠词标红。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3" grpId="0" animBg="1"/>
      <p:bldP spid="4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4"/>
          <p:cNvSpPr txBox="1"/>
          <p:nvPr/>
        </p:nvSpPr>
        <p:spPr>
          <a:xfrm>
            <a:off x="1403350" y="1411288"/>
            <a:ext cx="6192838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的       船       两        头        在</a:t>
            </a:r>
            <a:endParaRPr lang="en-US" altLang="zh-CN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endParaRPr lang="en-US" altLang="zh-CN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里       看       见        闪        星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03350" y="835025"/>
            <a:ext cx="712946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de 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chuán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liǎn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tóu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z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</a:t>
            </a:r>
            <a:endParaRPr kumimoji="0" lang="en-US" altLang="zh-CN" sz="36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CN" sz="36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lǐ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k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 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ji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 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ǎ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   x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ī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                  </a:t>
            </a:r>
            <a:endParaRPr kumimoji="0" lang="zh-CN" altLang="en-US" sz="36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0" y="3854450"/>
            <a:ext cx="1203325" cy="102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427538" y="3927475"/>
            <a:ext cx="3457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我是怎么记住的？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7414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512" y="-165100"/>
            <a:ext cx="1662112" cy="166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41300" y="3375025"/>
            <a:ext cx="192405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1708150"/>
            <a:ext cx="1370013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263" y="1708150"/>
            <a:ext cx="1370012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0" y="1708150"/>
            <a:ext cx="1370013" cy="122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3708400" y="1860550"/>
            <a:ext cx="722313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64163" y="1860550"/>
            <a:ext cx="722312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1513" y="1855788"/>
            <a:ext cx="720725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0" name="文本框 12"/>
          <p:cNvSpPr txBox="1"/>
          <p:nvPr/>
        </p:nvSpPr>
        <p:spPr>
          <a:xfrm>
            <a:off x="244475" y="1385888"/>
            <a:ext cx="1290638" cy="1862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115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115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41" name="文本框 15"/>
          <p:cNvSpPr txBox="1"/>
          <p:nvPr/>
        </p:nvSpPr>
        <p:spPr>
          <a:xfrm>
            <a:off x="885825" y="3071813"/>
            <a:ext cx="2357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“门”字框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8442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36525"/>
            <a:ext cx="1662113" cy="166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0288" y="3292475"/>
            <a:ext cx="1924050" cy="192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0" y="2889250"/>
            <a:ext cx="971550" cy="866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5325" y="2711450"/>
            <a:ext cx="1371600" cy="1228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25" y="2708275"/>
            <a:ext cx="1370013" cy="1228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十字形 13"/>
          <p:cNvSpPr/>
          <p:nvPr/>
        </p:nvSpPr>
        <p:spPr>
          <a:xfrm>
            <a:off x="3621088" y="2841625"/>
            <a:ext cx="914400" cy="914400"/>
          </a:xfrm>
          <a:prstGeom prst="plus">
            <a:avLst>
              <a:gd name="adj" fmla="val 41058"/>
            </a:avLst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等号 16"/>
          <p:cNvSpPr/>
          <p:nvPr/>
        </p:nvSpPr>
        <p:spPr>
          <a:xfrm>
            <a:off x="6091238" y="2865438"/>
            <a:ext cx="914400" cy="914400"/>
          </a:xfrm>
          <a:prstGeom prst="mathEqual">
            <a:avLst>
              <a:gd name="adj1" fmla="val 12571"/>
              <a:gd name="adj2" fmla="val 16140"/>
            </a:avLst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1225" y="2884488"/>
            <a:ext cx="971550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4" name="文本框 1"/>
          <p:cNvSpPr txBox="1"/>
          <p:nvPr/>
        </p:nvSpPr>
        <p:spPr>
          <a:xfrm>
            <a:off x="1662113" y="915988"/>
            <a:ext cx="66548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猜谜语：一个人站在门里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（打一字）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5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36525"/>
            <a:ext cx="1662113" cy="1662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58663 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96296E-6 L 0.30191 0.0089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00" y="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1"/>
          <p:cNvGrpSpPr/>
          <p:nvPr/>
        </p:nvGrpSpPr>
        <p:grpSpPr>
          <a:xfrm>
            <a:off x="1763713" y="484188"/>
            <a:ext cx="1081087" cy="1016000"/>
            <a:chOff x="885370" y="1113565"/>
            <a:chExt cx="1080120" cy="1015724"/>
          </a:xfrm>
        </p:grpSpPr>
        <p:sp>
          <p:nvSpPr>
            <p:cNvPr id="4" name="椭圆 3"/>
            <p:cNvSpPr/>
            <p:nvPr/>
          </p:nvSpPr>
          <p:spPr>
            <a:xfrm>
              <a:off x="885370" y="1283381"/>
              <a:ext cx="1080120" cy="845908"/>
            </a:xfrm>
            <a:prstGeom prst="ellipse">
              <a:avLst/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498" name="矩形 3"/>
            <p:cNvSpPr/>
            <p:nvPr/>
          </p:nvSpPr>
          <p:spPr>
            <a:xfrm>
              <a:off x="927314" y="1113565"/>
              <a:ext cx="996231" cy="9490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50000"/>
                </a:lnSpc>
              </a:pPr>
              <a:r>
                <a:rPr lang="zh-CN" altLang="en-US" sz="4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见</a:t>
              </a:r>
              <a:endPara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11"/>
          <p:cNvGrpSpPr/>
          <p:nvPr/>
        </p:nvGrpSpPr>
        <p:grpSpPr>
          <a:xfrm>
            <a:off x="4521200" y="1276350"/>
            <a:ext cx="1470025" cy="1016000"/>
            <a:chOff x="690995" y="1113565"/>
            <a:chExt cx="1468870" cy="1015724"/>
          </a:xfrm>
        </p:grpSpPr>
        <p:sp>
          <p:nvSpPr>
            <p:cNvPr id="7" name="椭圆 6"/>
            <p:cNvSpPr/>
            <p:nvPr/>
          </p:nvSpPr>
          <p:spPr>
            <a:xfrm>
              <a:off x="886105" y="1283382"/>
              <a:ext cx="1078652" cy="845907"/>
            </a:xfrm>
            <a:prstGeom prst="ellipse">
              <a:avLst/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496" name="矩形 3"/>
            <p:cNvSpPr/>
            <p:nvPr/>
          </p:nvSpPr>
          <p:spPr>
            <a:xfrm>
              <a:off x="690995" y="1113565"/>
              <a:ext cx="1468870" cy="9490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50000"/>
                </a:lnSpc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r>
                <a:rPr lang="zh-CN" altLang="en-US" sz="4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见</a:t>
              </a:r>
              <a:endPara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11"/>
          <p:cNvGrpSpPr/>
          <p:nvPr/>
        </p:nvGrpSpPr>
        <p:grpSpPr>
          <a:xfrm>
            <a:off x="6773863" y="1195388"/>
            <a:ext cx="1543050" cy="1057275"/>
            <a:chOff x="927314" y="1113565"/>
            <a:chExt cx="1540813" cy="1056846"/>
          </a:xfrm>
        </p:grpSpPr>
        <p:sp>
          <p:nvSpPr>
            <p:cNvPr id="10" name="椭圆 9"/>
            <p:cNvSpPr/>
            <p:nvPr/>
          </p:nvSpPr>
          <p:spPr>
            <a:xfrm>
              <a:off x="1157167" y="1324616"/>
              <a:ext cx="1081105" cy="845795"/>
            </a:xfrm>
            <a:prstGeom prst="ellipse">
              <a:avLst/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494" name="矩形 3"/>
            <p:cNvSpPr/>
            <p:nvPr/>
          </p:nvSpPr>
          <p:spPr>
            <a:xfrm>
              <a:off x="927314" y="1113565"/>
              <a:ext cx="1540813" cy="9490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50000"/>
                </a:lnSpc>
              </a:pPr>
              <a:r>
                <a:rPr lang="zh-CN" altLang="en-US" sz="4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见</a:t>
              </a: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面</a:t>
              </a:r>
              <a:endPara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81338" y="2860675"/>
            <a:ext cx="1325562" cy="1108075"/>
            <a:chOff x="762939" y="1113565"/>
            <a:chExt cx="1324983" cy="1107695"/>
          </a:xfrm>
        </p:grpSpPr>
        <p:sp>
          <p:nvSpPr>
            <p:cNvPr id="13" name="椭圆 12"/>
            <p:cNvSpPr/>
            <p:nvPr/>
          </p:nvSpPr>
          <p:spPr>
            <a:xfrm>
              <a:off x="885123" y="1283370"/>
              <a:ext cx="1080616" cy="845847"/>
            </a:xfrm>
            <a:prstGeom prst="ellipse">
              <a:avLst/>
            </a:prstGeom>
            <a:solidFill>
              <a:schemeClr val="bg1"/>
            </a:solidFill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492" name="矩形 3"/>
            <p:cNvSpPr/>
            <p:nvPr/>
          </p:nvSpPr>
          <p:spPr>
            <a:xfrm>
              <a:off x="762939" y="1113565"/>
              <a:ext cx="1324983" cy="11076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50000"/>
                </a:lnSpc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4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见</a:t>
              </a:r>
              <a:endPara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6" name="直接箭头连接符 15"/>
          <p:cNvCxnSpPr/>
          <p:nvPr/>
        </p:nvCxnSpPr>
        <p:spPr>
          <a:xfrm>
            <a:off x="2484438" y="1670050"/>
            <a:ext cx="990600" cy="136048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endCxn id="20496" idx="1"/>
          </p:cNvCxnSpPr>
          <p:nvPr/>
        </p:nvCxnSpPr>
        <p:spPr>
          <a:xfrm>
            <a:off x="3059113" y="1131888"/>
            <a:ext cx="1462088" cy="61912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3081338" y="844550"/>
            <a:ext cx="4011613" cy="56197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9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36525"/>
            <a:ext cx="1662113" cy="166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3292475"/>
            <a:ext cx="1924050" cy="192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3348038" y="711200"/>
            <a:ext cx="36718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看见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990850" y="714375"/>
            <a:ext cx="357188" cy="1779588"/>
          </a:xfrm>
          <a:prstGeom prst="leftBrace">
            <a:avLst>
              <a:gd name="adj1" fmla="val 33147"/>
              <a:gd name="adj2" fmla="val 50000"/>
            </a:avLst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8038" y="1831975"/>
            <a:ext cx="36718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看管</a:t>
            </a:r>
            <a:endParaRPr lang="en-US" altLang="zh-CN" sz="4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509" name="组合 11"/>
          <p:cNvGrpSpPr/>
          <p:nvPr/>
        </p:nvGrpSpPr>
        <p:grpSpPr>
          <a:xfrm>
            <a:off x="1838325" y="1011238"/>
            <a:ext cx="1081088" cy="1016000"/>
            <a:chOff x="885370" y="1113565"/>
            <a:chExt cx="1080120" cy="1015724"/>
          </a:xfrm>
        </p:grpSpPr>
        <p:sp>
          <p:nvSpPr>
            <p:cNvPr id="17" name="椭圆 16"/>
            <p:cNvSpPr/>
            <p:nvPr/>
          </p:nvSpPr>
          <p:spPr>
            <a:xfrm>
              <a:off x="885370" y="1283381"/>
              <a:ext cx="1080120" cy="8459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1516" name="矩形 3"/>
            <p:cNvSpPr/>
            <p:nvPr/>
          </p:nvSpPr>
          <p:spPr>
            <a:xfrm>
              <a:off x="927314" y="1113565"/>
              <a:ext cx="996231" cy="94904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50000"/>
                </a:lnSpc>
              </a:pPr>
              <a:r>
                <a:rPr lang="zh-CN" altLang="en-US" sz="4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</a:t>
              </a:r>
              <a:endParaRPr lang="en-US" altLang="zh-CN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540125" y="627063"/>
            <a:ext cx="16081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kàn</a:t>
            </a:r>
            <a:endParaRPr lang="en-US" altLang="zh-CN" sz="40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40125" y="1708150"/>
            <a:ext cx="16081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en-US" altLang="zh-CN" sz="4000" b="1" dirty="0">
                <a:solidFill>
                  <a:srgbClr val="FFFF00"/>
                </a:solidFill>
                <a:latin typeface="宋体" panose="02010600030101010101" pitchFamily="2" charset="-122"/>
              </a:rPr>
              <a:t>kān</a:t>
            </a:r>
            <a:endParaRPr lang="en-US" altLang="zh-CN" sz="4000" b="1" dirty="0">
              <a:solidFill>
                <a:srgbClr val="FFFF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8313" y="2733675"/>
            <a:ext cx="8408987" cy="1795463"/>
            <a:chOff x="755576" y="3010509"/>
            <a:chExt cx="7839966" cy="1687096"/>
          </a:xfrm>
        </p:grpSpPr>
        <p:sp>
          <p:nvSpPr>
            <p:cNvPr id="22" name="圆角矩形 19"/>
            <p:cNvSpPr/>
            <p:nvPr/>
          </p:nvSpPr>
          <p:spPr>
            <a:xfrm>
              <a:off x="755576" y="3058243"/>
              <a:ext cx="7779283" cy="1639362"/>
            </a:xfrm>
            <a:prstGeom prst="roundRect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0490" name="文本框 20"/>
            <p:cNvSpPr txBox="1">
              <a:spLocks noChangeArrowheads="1"/>
            </p:cNvSpPr>
            <p:nvPr/>
          </p:nvSpPr>
          <p:spPr bwMode="auto">
            <a:xfrm>
              <a:off x="956866" y="3010509"/>
              <a:ext cx="7638676" cy="1648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运用：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我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看（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kàn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）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见那位大叔坐在保安室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看（</a:t>
              </a:r>
              <a:r>
                <a:rPr kumimoji="0" lang="en-US" altLang="zh-CN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kān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）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管行李。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1979613" y="1217613"/>
            <a:ext cx="6624637" cy="1509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Calibri" panose="020F0502020204030204" pitchFamily="34" charset="0"/>
              </a:rPr>
              <a:t>好的　小船　两头　不在　里面    看见　闪光　星星</a:t>
            </a:r>
            <a:endParaRPr lang="zh-CN" altLang="en-US" sz="40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2531" name="文本框 7"/>
          <p:cNvSpPr txBox="1"/>
          <p:nvPr/>
        </p:nvSpPr>
        <p:spPr>
          <a:xfrm>
            <a:off x="382588" y="1217613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组词：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653" name="文本框 8"/>
          <p:cNvSpPr txBox="1"/>
          <p:nvPr/>
        </p:nvSpPr>
        <p:spPr>
          <a:xfrm>
            <a:off x="250825" y="3219450"/>
            <a:ext cx="15843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造句：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654" name="文本框 9"/>
          <p:cNvSpPr txBox="1"/>
          <p:nvPr/>
        </p:nvSpPr>
        <p:spPr>
          <a:xfrm>
            <a:off x="1908175" y="3219450"/>
            <a:ext cx="15890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里面：</a:t>
            </a:r>
            <a:endParaRPr lang="en-US" altLang="zh-CN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059113" y="3219450"/>
            <a:ext cx="5761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教室里面现在没有人</a:t>
            </a: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5" name="图形 13" descr="放大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7263" y="279400"/>
            <a:ext cx="663575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6" name="文本框 1"/>
          <p:cNvSpPr txBox="1"/>
          <p:nvPr/>
        </p:nvSpPr>
        <p:spPr>
          <a:xfrm>
            <a:off x="4206875" y="279400"/>
            <a:ext cx="1450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我会用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1962150" y="3852863"/>
            <a:ext cx="1457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看见：</a:t>
            </a:r>
            <a:endParaRPr lang="en-US" altLang="zh-CN" sz="48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048000" y="3852863"/>
            <a:ext cx="5761038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在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动物园里，我看见了老虎和狮子。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7653" grpId="0"/>
      <p:bldP spid="27654" grpId="0"/>
      <p:bldP spid="11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554" name="组合 3"/>
          <p:cNvGrpSpPr/>
          <p:nvPr/>
        </p:nvGrpSpPr>
        <p:grpSpPr>
          <a:xfrm>
            <a:off x="3276600" y="481013"/>
            <a:ext cx="2684463" cy="974725"/>
            <a:chOff x="683568" y="195486"/>
            <a:chExt cx="2685107" cy="974473"/>
          </a:xfrm>
        </p:grpSpPr>
        <p:pic>
          <p:nvPicPr>
            <p:cNvPr id="23579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195486"/>
              <a:ext cx="1112557" cy="97447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Text Box 15"/>
            <p:cNvSpPr txBox="1">
              <a:spLocks noChangeArrowheads="1"/>
            </p:cNvSpPr>
            <p:nvPr/>
          </p:nvSpPr>
          <p:spPr bwMode="auto">
            <a:xfrm>
              <a:off x="1538890" y="468835"/>
              <a:ext cx="1829785" cy="58474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我会写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grpSp>
        <p:nvGrpSpPr>
          <p:cNvPr id="23555" name="组合 30"/>
          <p:cNvGrpSpPr/>
          <p:nvPr/>
        </p:nvGrpSpPr>
        <p:grpSpPr>
          <a:xfrm>
            <a:off x="1042988" y="2092325"/>
            <a:ext cx="1346200" cy="1466850"/>
            <a:chOff x="2215207" y="1078675"/>
            <a:chExt cx="1346200" cy="1466807"/>
          </a:xfrm>
        </p:grpSpPr>
        <p:grpSp>
          <p:nvGrpSpPr>
            <p:cNvPr id="23574" name="组合 7"/>
            <p:cNvGrpSpPr/>
            <p:nvPr/>
          </p:nvGrpSpPr>
          <p:grpSpPr>
            <a:xfrm>
              <a:off x="2215207" y="1175470"/>
              <a:ext cx="1346200" cy="1370012"/>
              <a:chOff x="2437" y="2032"/>
              <a:chExt cx="1244" cy="1264"/>
            </a:xfrm>
          </p:grpSpPr>
          <p:sp>
            <p:nvSpPr>
              <p:cNvPr id="2357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7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7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75" name="TextBox 2"/>
            <p:cNvSpPr txBox="1"/>
            <p:nvPr/>
          </p:nvSpPr>
          <p:spPr>
            <a:xfrm>
              <a:off x="2294329" y="1078675"/>
              <a:ext cx="1189038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8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6" name="组合 36"/>
          <p:cNvGrpSpPr/>
          <p:nvPr/>
        </p:nvGrpSpPr>
        <p:grpSpPr>
          <a:xfrm>
            <a:off x="2963863" y="2149475"/>
            <a:ext cx="1346200" cy="1446213"/>
            <a:chOff x="2215207" y="1136302"/>
            <a:chExt cx="1346200" cy="1446213"/>
          </a:xfrm>
        </p:grpSpPr>
        <p:grpSp>
          <p:nvGrpSpPr>
            <p:cNvPr id="23569" name="组合 7"/>
            <p:cNvGrpSpPr/>
            <p:nvPr/>
          </p:nvGrpSpPr>
          <p:grpSpPr>
            <a:xfrm>
              <a:off x="2215207" y="1175470"/>
              <a:ext cx="1346200" cy="1370012"/>
              <a:chOff x="2437" y="2032"/>
              <a:chExt cx="1244" cy="1264"/>
            </a:xfrm>
          </p:grpSpPr>
          <p:sp>
            <p:nvSpPr>
              <p:cNvPr id="2357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7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7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70" name="TextBox 2"/>
            <p:cNvSpPr txBox="1"/>
            <p:nvPr/>
          </p:nvSpPr>
          <p:spPr>
            <a:xfrm>
              <a:off x="2333890" y="1136302"/>
              <a:ext cx="1189038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儿</a:t>
              </a:r>
              <a:endParaRPr lang="zh-CN" altLang="en-US" sz="8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7" name="组合 42"/>
          <p:cNvGrpSpPr/>
          <p:nvPr/>
        </p:nvGrpSpPr>
        <p:grpSpPr>
          <a:xfrm>
            <a:off x="4884738" y="2114550"/>
            <a:ext cx="1346200" cy="1446213"/>
            <a:chOff x="2215207" y="1100352"/>
            <a:chExt cx="1346200" cy="1446213"/>
          </a:xfrm>
        </p:grpSpPr>
        <p:grpSp>
          <p:nvGrpSpPr>
            <p:cNvPr id="23564" name="组合 7"/>
            <p:cNvGrpSpPr/>
            <p:nvPr/>
          </p:nvGrpSpPr>
          <p:grpSpPr>
            <a:xfrm>
              <a:off x="2215207" y="1175470"/>
              <a:ext cx="1346200" cy="1370012"/>
              <a:chOff x="2437" y="2032"/>
              <a:chExt cx="1244" cy="1264"/>
            </a:xfrm>
          </p:grpSpPr>
          <p:sp>
            <p:nvSpPr>
              <p:cNvPr id="2356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6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6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65" name="TextBox 2"/>
            <p:cNvSpPr txBox="1"/>
            <p:nvPr/>
          </p:nvSpPr>
          <p:spPr>
            <a:xfrm>
              <a:off x="2273754" y="1100352"/>
              <a:ext cx="1189038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头</a:t>
              </a:r>
              <a:endParaRPr lang="zh-CN" altLang="en-US" sz="8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558" name="组合 48"/>
          <p:cNvGrpSpPr/>
          <p:nvPr/>
        </p:nvGrpSpPr>
        <p:grpSpPr>
          <a:xfrm>
            <a:off x="6804025" y="2114550"/>
            <a:ext cx="1346200" cy="1446213"/>
            <a:chOff x="2215207" y="1100352"/>
            <a:chExt cx="1346200" cy="1446213"/>
          </a:xfrm>
        </p:grpSpPr>
        <p:grpSp>
          <p:nvGrpSpPr>
            <p:cNvPr id="23559" name="组合 7"/>
            <p:cNvGrpSpPr/>
            <p:nvPr/>
          </p:nvGrpSpPr>
          <p:grpSpPr>
            <a:xfrm>
              <a:off x="2215207" y="1175470"/>
              <a:ext cx="1346200" cy="1370012"/>
              <a:chOff x="2437" y="2032"/>
              <a:chExt cx="1244" cy="1264"/>
            </a:xfrm>
          </p:grpSpPr>
          <p:sp>
            <p:nvSpPr>
              <p:cNvPr id="2356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2356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2356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bg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23560" name="TextBox 2"/>
            <p:cNvSpPr txBox="1"/>
            <p:nvPr/>
          </p:nvSpPr>
          <p:spPr>
            <a:xfrm>
              <a:off x="2294329" y="1100352"/>
              <a:ext cx="1189038" cy="14462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sz="8800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</a:t>
              </a:r>
              <a:endParaRPr lang="zh-CN" altLang="en-US" sz="88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3963" y="933450"/>
            <a:ext cx="2278062" cy="227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130300" y="1931988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30300" y="2568575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0300" y="3257550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4582" name="文本框 11"/>
          <p:cNvSpPr txBox="1"/>
          <p:nvPr/>
        </p:nvSpPr>
        <p:spPr>
          <a:xfrm>
            <a:off x="2379663" y="1927225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583" name="文本框 13"/>
          <p:cNvSpPr txBox="1"/>
          <p:nvPr/>
        </p:nvSpPr>
        <p:spPr>
          <a:xfrm>
            <a:off x="3171825" y="3249613"/>
            <a:ext cx="553402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第一笔为竖撇，中间两个短横紧靠竖撇，与右边的竖向笔画不粘连。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39813" y="1014413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yuè</a:t>
            </a:r>
            <a:endParaRPr kumimoji="0" lang="en-US" altLang="zh-CN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5" name="文本框 15"/>
          <p:cNvSpPr txBox="1"/>
          <p:nvPr/>
        </p:nvSpPr>
        <p:spPr>
          <a:xfrm>
            <a:off x="2268538" y="668338"/>
            <a:ext cx="11811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en-US" altLang="zh-CN" sz="8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Freeform 9"/>
          <p:cNvSpPr/>
          <p:nvPr/>
        </p:nvSpPr>
        <p:spPr>
          <a:xfrm>
            <a:off x="5240338" y="1368425"/>
            <a:ext cx="692150" cy="16240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36" h="1023">
                <a:moveTo>
                  <a:pt x="385" y="591"/>
                </a:moveTo>
                <a:lnTo>
                  <a:pt x="374" y="631"/>
                </a:lnTo>
                <a:lnTo>
                  <a:pt x="357" y="671"/>
                </a:lnTo>
                <a:lnTo>
                  <a:pt x="340" y="710"/>
                </a:lnTo>
                <a:lnTo>
                  <a:pt x="323" y="750"/>
                </a:lnTo>
                <a:lnTo>
                  <a:pt x="311" y="773"/>
                </a:lnTo>
                <a:lnTo>
                  <a:pt x="300" y="790"/>
                </a:lnTo>
                <a:lnTo>
                  <a:pt x="289" y="813"/>
                </a:lnTo>
                <a:lnTo>
                  <a:pt x="272" y="830"/>
                </a:lnTo>
                <a:lnTo>
                  <a:pt x="243" y="864"/>
                </a:lnTo>
                <a:lnTo>
                  <a:pt x="209" y="898"/>
                </a:lnTo>
                <a:lnTo>
                  <a:pt x="192" y="915"/>
                </a:lnTo>
                <a:lnTo>
                  <a:pt x="181" y="932"/>
                </a:lnTo>
                <a:lnTo>
                  <a:pt x="164" y="943"/>
                </a:lnTo>
                <a:lnTo>
                  <a:pt x="147" y="954"/>
                </a:lnTo>
                <a:lnTo>
                  <a:pt x="113" y="977"/>
                </a:lnTo>
                <a:lnTo>
                  <a:pt x="85" y="994"/>
                </a:lnTo>
                <a:lnTo>
                  <a:pt x="68" y="1006"/>
                </a:lnTo>
                <a:lnTo>
                  <a:pt x="56" y="1011"/>
                </a:lnTo>
                <a:lnTo>
                  <a:pt x="45" y="1017"/>
                </a:lnTo>
                <a:lnTo>
                  <a:pt x="34" y="1023"/>
                </a:lnTo>
                <a:lnTo>
                  <a:pt x="22" y="1023"/>
                </a:lnTo>
                <a:lnTo>
                  <a:pt x="17" y="1023"/>
                </a:lnTo>
                <a:lnTo>
                  <a:pt x="11" y="1023"/>
                </a:lnTo>
                <a:lnTo>
                  <a:pt x="5" y="1023"/>
                </a:lnTo>
                <a:lnTo>
                  <a:pt x="0" y="1017"/>
                </a:lnTo>
                <a:lnTo>
                  <a:pt x="0" y="1011"/>
                </a:lnTo>
                <a:lnTo>
                  <a:pt x="5" y="1006"/>
                </a:lnTo>
                <a:lnTo>
                  <a:pt x="11" y="994"/>
                </a:lnTo>
                <a:lnTo>
                  <a:pt x="17" y="983"/>
                </a:lnTo>
                <a:lnTo>
                  <a:pt x="28" y="972"/>
                </a:lnTo>
                <a:lnTo>
                  <a:pt x="39" y="960"/>
                </a:lnTo>
                <a:lnTo>
                  <a:pt x="56" y="943"/>
                </a:lnTo>
                <a:lnTo>
                  <a:pt x="90" y="903"/>
                </a:lnTo>
                <a:lnTo>
                  <a:pt x="124" y="864"/>
                </a:lnTo>
                <a:lnTo>
                  <a:pt x="141" y="841"/>
                </a:lnTo>
                <a:lnTo>
                  <a:pt x="158" y="818"/>
                </a:lnTo>
                <a:lnTo>
                  <a:pt x="175" y="795"/>
                </a:lnTo>
                <a:lnTo>
                  <a:pt x="187" y="773"/>
                </a:lnTo>
                <a:lnTo>
                  <a:pt x="215" y="716"/>
                </a:lnTo>
                <a:lnTo>
                  <a:pt x="243" y="665"/>
                </a:lnTo>
                <a:lnTo>
                  <a:pt x="255" y="636"/>
                </a:lnTo>
                <a:lnTo>
                  <a:pt x="266" y="608"/>
                </a:lnTo>
                <a:lnTo>
                  <a:pt x="277" y="574"/>
                </a:lnTo>
                <a:lnTo>
                  <a:pt x="283" y="546"/>
                </a:lnTo>
                <a:lnTo>
                  <a:pt x="289" y="512"/>
                </a:lnTo>
                <a:lnTo>
                  <a:pt x="294" y="477"/>
                </a:lnTo>
                <a:lnTo>
                  <a:pt x="300" y="443"/>
                </a:lnTo>
                <a:lnTo>
                  <a:pt x="306" y="409"/>
                </a:lnTo>
                <a:lnTo>
                  <a:pt x="306" y="370"/>
                </a:lnTo>
                <a:lnTo>
                  <a:pt x="311" y="330"/>
                </a:lnTo>
                <a:lnTo>
                  <a:pt x="311" y="284"/>
                </a:lnTo>
                <a:lnTo>
                  <a:pt x="311" y="239"/>
                </a:lnTo>
                <a:lnTo>
                  <a:pt x="311" y="222"/>
                </a:lnTo>
                <a:lnTo>
                  <a:pt x="311" y="199"/>
                </a:lnTo>
                <a:lnTo>
                  <a:pt x="311" y="182"/>
                </a:lnTo>
                <a:lnTo>
                  <a:pt x="311" y="159"/>
                </a:lnTo>
                <a:lnTo>
                  <a:pt x="311" y="148"/>
                </a:lnTo>
                <a:lnTo>
                  <a:pt x="311" y="131"/>
                </a:lnTo>
                <a:lnTo>
                  <a:pt x="311" y="114"/>
                </a:lnTo>
                <a:lnTo>
                  <a:pt x="306" y="103"/>
                </a:lnTo>
                <a:lnTo>
                  <a:pt x="306" y="91"/>
                </a:lnTo>
                <a:lnTo>
                  <a:pt x="306" y="80"/>
                </a:lnTo>
                <a:lnTo>
                  <a:pt x="306" y="69"/>
                </a:lnTo>
                <a:lnTo>
                  <a:pt x="306" y="57"/>
                </a:lnTo>
                <a:lnTo>
                  <a:pt x="306" y="52"/>
                </a:lnTo>
                <a:lnTo>
                  <a:pt x="306" y="46"/>
                </a:lnTo>
                <a:lnTo>
                  <a:pt x="300" y="40"/>
                </a:lnTo>
                <a:lnTo>
                  <a:pt x="300" y="35"/>
                </a:lnTo>
                <a:lnTo>
                  <a:pt x="300" y="29"/>
                </a:lnTo>
                <a:lnTo>
                  <a:pt x="294" y="23"/>
                </a:lnTo>
                <a:lnTo>
                  <a:pt x="294" y="12"/>
                </a:lnTo>
                <a:lnTo>
                  <a:pt x="294" y="6"/>
                </a:lnTo>
                <a:lnTo>
                  <a:pt x="294" y="0"/>
                </a:lnTo>
                <a:lnTo>
                  <a:pt x="300" y="0"/>
                </a:lnTo>
                <a:lnTo>
                  <a:pt x="306" y="0"/>
                </a:lnTo>
                <a:lnTo>
                  <a:pt x="311" y="0"/>
                </a:lnTo>
                <a:lnTo>
                  <a:pt x="317" y="0"/>
                </a:lnTo>
                <a:lnTo>
                  <a:pt x="334" y="0"/>
                </a:lnTo>
                <a:lnTo>
                  <a:pt x="357" y="6"/>
                </a:lnTo>
                <a:lnTo>
                  <a:pt x="379" y="6"/>
                </a:lnTo>
                <a:lnTo>
                  <a:pt x="408" y="12"/>
                </a:lnTo>
                <a:lnTo>
                  <a:pt x="436" y="23"/>
                </a:lnTo>
                <a:lnTo>
                  <a:pt x="436" y="52"/>
                </a:lnTo>
                <a:lnTo>
                  <a:pt x="436" y="86"/>
                </a:lnTo>
                <a:lnTo>
                  <a:pt x="430" y="120"/>
                </a:lnTo>
                <a:lnTo>
                  <a:pt x="430" y="154"/>
                </a:lnTo>
                <a:lnTo>
                  <a:pt x="430" y="194"/>
                </a:lnTo>
                <a:lnTo>
                  <a:pt x="430" y="233"/>
                </a:lnTo>
                <a:lnTo>
                  <a:pt x="425" y="273"/>
                </a:lnTo>
                <a:lnTo>
                  <a:pt x="425" y="318"/>
                </a:lnTo>
                <a:lnTo>
                  <a:pt x="419" y="364"/>
                </a:lnTo>
                <a:lnTo>
                  <a:pt x="419" y="404"/>
                </a:lnTo>
                <a:lnTo>
                  <a:pt x="413" y="443"/>
                </a:lnTo>
                <a:lnTo>
                  <a:pt x="408" y="477"/>
                </a:lnTo>
                <a:lnTo>
                  <a:pt x="402" y="512"/>
                </a:lnTo>
                <a:lnTo>
                  <a:pt x="396" y="540"/>
                </a:lnTo>
                <a:lnTo>
                  <a:pt x="391" y="568"/>
                </a:lnTo>
                <a:lnTo>
                  <a:pt x="385" y="591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7" name="Freeform 11"/>
          <p:cNvSpPr/>
          <p:nvPr/>
        </p:nvSpPr>
        <p:spPr>
          <a:xfrm>
            <a:off x="5780088" y="1720850"/>
            <a:ext cx="566737" cy="18891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57" h="119">
                <a:moveTo>
                  <a:pt x="153" y="23"/>
                </a:moveTo>
                <a:lnTo>
                  <a:pt x="175" y="17"/>
                </a:lnTo>
                <a:lnTo>
                  <a:pt x="204" y="11"/>
                </a:lnTo>
                <a:lnTo>
                  <a:pt x="226" y="6"/>
                </a:lnTo>
                <a:lnTo>
                  <a:pt x="243" y="6"/>
                </a:lnTo>
                <a:lnTo>
                  <a:pt x="266" y="6"/>
                </a:lnTo>
                <a:lnTo>
                  <a:pt x="283" y="0"/>
                </a:lnTo>
                <a:lnTo>
                  <a:pt x="300" y="6"/>
                </a:lnTo>
                <a:lnTo>
                  <a:pt x="311" y="6"/>
                </a:lnTo>
                <a:lnTo>
                  <a:pt x="323" y="6"/>
                </a:lnTo>
                <a:lnTo>
                  <a:pt x="328" y="11"/>
                </a:lnTo>
                <a:lnTo>
                  <a:pt x="340" y="17"/>
                </a:lnTo>
                <a:lnTo>
                  <a:pt x="345" y="23"/>
                </a:lnTo>
                <a:lnTo>
                  <a:pt x="351" y="23"/>
                </a:lnTo>
                <a:lnTo>
                  <a:pt x="357" y="28"/>
                </a:lnTo>
                <a:lnTo>
                  <a:pt x="357" y="34"/>
                </a:lnTo>
                <a:lnTo>
                  <a:pt x="357" y="40"/>
                </a:lnTo>
                <a:lnTo>
                  <a:pt x="357" y="45"/>
                </a:lnTo>
                <a:lnTo>
                  <a:pt x="357" y="51"/>
                </a:lnTo>
                <a:lnTo>
                  <a:pt x="351" y="57"/>
                </a:lnTo>
                <a:lnTo>
                  <a:pt x="340" y="68"/>
                </a:lnTo>
                <a:lnTo>
                  <a:pt x="328" y="74"/>
                </a:lnTo>
                <a:lnTo>
                  <a:pt x="323" y="74"/>
                </a:lnTo>
                <a:lnTo>
                  <a:pt x="317" y="79"/>
                </a:lnTo>
                <a:lnTo>
                  <a:pt x="311" y="79"/>
                </a:lnTo>
                <a:lnTo>
                  <a:pt x="300" y="79"/>
                </a:lnTo>
                <a:lnTo>
                  <a:pt x="283" y="85"/>
                </a:lnTo>
                <a:lnTo>
                  <a:pt x="272" y="85"/>
                </a:lnTo>
                <a:lnTo>
                  <a:pt x="255" y="91"/>
                </a:lnTo>
                <a:lnTo>
                  <a:pt x="232" y="91"/>
                </a:lnTo>
                <a:lnTo>
                  <a:pt x="209" y="96"/>
                </a:lnTo>
                <a:lnTo>
                  <a:pt x="187" y="96"/>
                </a:lnTo>
                <a:lnTo>
                  <a:pt x="164" y="102"/>
                </a:lnTo>
                <a:lnTo>
                  <a:pt x="136" y="102"/>
                </a:lnTo>
                <a:lnTo>
                  <a:pt x="102" y="108"/>
                </a:lnTo>
                <a:lnTo>
                  <a:pt x="73" y="108"/>
                </a:lnTo>
                <a:lnTo>
                  <a:pt x="39" y="114"/>
                </a:lnTo>
                <a:lnTo>
                  <a:pt x="0" y="119"/>
                </a:lnTo>
                <a:lnTo>
                  <a:pt x="0" y="51"/>
                </a:lnTo>
                <a:lnTo>
                  <a:pt x="11" y="51"/>
                </a:lnTo>
                <a:lnTo>
                  <a:pt x="22" y="51"/>
                </a:lnTo>
                <a:lnTo>
                  <a:pt x="39" y="51"/>
                </a:lnTo>
                <a:lnTo>
                  <a:pt x="56" y="45"/>
                </a:lnTo>
                <a:lnTo>
                  <a:pt x="79" y="40"/>
                </a:lnTo>
                <a:lnTo>
                  <a:pt x="102" y="40"/>
                </a:lnTo>
                <a:lnTo>
                  <a:pt x="124" y="28"/>
                </a:lnTo>
                <a:lnTo>
                  <a:pt x="153" y="23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8" name="Freeform 12"/>
          <p:cNvSpPr/>
          <p:nvPr/>
        </p:nvSpPr>
        <p:spPr>
          <a:xfrm>
            <a:off x="5753100" y="2071688"/>
            <a:ext cx="611188" cy="163512"/>
          </a:xfrm>
          <a:custGeom>
            <a:avLst/>
            <a:gdLst/>
            <a:ahLst/>
            <a:cxnLst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</a:cxnLst>
            <a:pathLst>
              <a:path w="385" h="103">
                <a:moveTo>
                  <a:pt x="0" y="103"/>
                </a:moveTo>
                <a:lnTo>
                  <a:pt x="0" y="40"/>
                </a:lnTo>
                <a:lnTo>
                  <a:pt x="45" y="34"/>
                </a:lnTo>
                <a:lnTo>
                  <a:pt x="90" y="29"/>
                </a:lnTo>
                <a:lnTo>
                  <a:pt x="130" y="23"/>
                </a:lnTo>
                <a:lnTo>
                  <a:pt x="147" y="17"/>
                </a:lnTo>
                <a:lnTo>
                  <a:pt x="170" y="12"/>
                </a:lnTo>
                <a:lnTo>
                  <a:pt x="204" y="6"/>
                </a:lnTo>
                <a:lnTo>
                  <a:pt x="221" y="6"/>
                </a:lnTo>
                <a:lnTo>
                  <a:pt x="238" y="0"/>
                </a:lnTo>
                <a:lnTo>
                  <a:pt x="255" y="0"/>
                </a:lnTo>
                <a:lnTo>
                  <a:pt x="266" y="0"/>
                </a:lnTo>
                <a:lnTo>
                  <a:pt x="277" y="0"/>
                </a:lnTo>
                <a:lnTo>
                  <a:pt x="289" y="0"/>
                </a:lnTo>
                <a:lnTo>
                  <a:pt x="311" y="0"/>
                </a:lnTo>
                <a:lnTo>
                  <a:pt x="328" y="0"/>
                </a:lnTo>
                <a:lnTo>
                  <a:pt x="345" y="6"/>
                </a:lnTo>
                <a:lnTo>
                  <a:pt x="357" y="12"/>
                </a:lnTo>
                <a:lnTo>
                  <a:pt x="368" y="23"/>
                </a:lnTo>
                <a:lnTo>
                  <a:pt x="379" y="34"/>
                </a:lnTo>
                <a:lnTo>
                  <a:pt x="385" y="40"/>
                </a:lnTo>
                <a:lnTo>
                  <a:pt x="385" y="46"/>
                </a:lnTo>
                <a:lnTo>
                  <a:pt x="385" y="52"/>
                </a:lnTo>
                <a:lnTo>
                  <a:pt x="379" y="57"/>
                </a:lnTo>
                <a:lnTo>
                  <a:pt x="368" y="63"/>
                </a:lnTo>
                <a:lnTo>
                  <a:pt x="357" y="69"/>
                </a:lnTo>
                <a:lnTo>
                  <a:pt x="340" y="74"/>
                </a:lnTo>
                <a:lnTo>
                  <a:pt x="317" y="80"/>
                </a:lnTo>
                <a:lnTo>
                  <a:pt x="294" y="80"/>
                </a:lnTo>
                <a:lnTo>
                  <a:pt x="266" y="86"/>
                </a:lnTo>
                <a:lnTo>
                  <a:pt x="238" y="91"/>
                </a:lnTo>
                <a:lnTo>
                  <a:pt x="204" y="97"/>
                </a:lnTo>
                <a:lnTo>
                  <a:pt x="136" y="103"/>
                </a:lnTo>
                <a:lnTo>
                  <a:pt x="68" y="103"/>
                </a:lnTo>
                <a:lnTo>
                  <a:pt x="0" y="103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6375400" y="1274763"/>
            <a:ext cx="287338" cy="1712912"/>
          </a:xfrm>
          <a:custGeom>
            <a:avLst/>
            <a:gdLst/>
            <a:ahLst/>
            <a:cxnLst>
              <a:cxn ang="0">
                <a:pos x="65881" y="0"/>
              </a:cxn>
              <a:cxn ang="0">
                <a:pos x="94914" y="7938"/>
              </a:cxn>
              <a:cxn ang="0">
                <a:pos x="142741" y="26988"/>
              </a:cxn>
              <a:cxn ang="0">
                <a:pos x="200811" y="44450"/>
              </a:cxn>
              <a:cxn ang="0">
                <a:pos x="240095" y="71438"/>
              </a:cxn>
              <a:cxn ang="0">
                <a:pos x="279377" y="88900"/>
              </a:cxn>
              <a:cxn ang="0">
                <a:pos x="298167" y="107950"/>
              </a:cxn>
              <a:cxn ang="0">
                <a:pos x="308413" y="125413"/>
              </a:cxn>
              <a:cxn ang="0">
                <a:pos x="298167" y="161925"/>
              </a:cxn>
              <a:cxn ang="0">
                <a:pos x="279377" y="179388"/>
              </a:cxn>
              <a:cxn ang="0">
                <a:pos x="258883" y="206375"/>
              </a:cxn>
              <a:cxn ang="0">
                <a:pos x="250343" y="252413"/>
              </a:cxn>
              <a:cxn ang="0">
                <a:pos x="240095" y="323850"/>
              </a:cxn>
              <a:cxn ang="0">
                <a:pos x="250343" y="414338"/>
              </a:cxn>
              <a:cxn ang="0">
                <a:pos x="250343" y="531813"/>
              </a:cxn>
              <a:cxn ang="0">
                <a:pos x="258883" y="657225"/>
              </a:cxn>
              <a:cxn ang="0">
                <a:pos x="269131" y="792163"/>
              </a:cxn>
              <a:cxn ang="0">
                <a:pos x="279377" y="928683"/>
              </a:cxn>
              <a:cxn ang="0">
                <a:pos x="279377" y="1071558"/>
              </a:cxn>
              <a:cxn ang="0">
                <a:pos x="279377" y="1198558"/>
              </a:cxn>
              <a:cxn ang="0">
                <a:pos x="279377" y="1306508"/>
              </a:cxn>
              <a:cxn ang="0">
                <a:pos x="279377" y="1396996"/>
              </a:cxn>
              <a:cxn ang="0">
                <a:pos x="258883" y="1477958"/>
              </a:cxn>
              <a:cxn ang="0">
                <a:pos x="250343" y="1541458"/>
              </a:cxn>
              <a:cxn ang="0">
                <a:pos x="221307" y="1595433"/>
              </a:cxn>
              <a:cxn ang="0">
                <a:pos x="200811" y="1639883"/>
              </a:cxn>
              <a:cxn ang="0">
                <a:pos x="171774" y="1666871"/>
              </a:cxn>
              <a:cxn ang="0">
                <a:pos x="142741" y="1693858"/>
              </a:cxn>
              <a:cxn ang="0">
                <a:pos x="113706" y="1703383"/>
              </a:cxn>
              <a:cxn ang="0">
                <a:pos x="94914" y="1712908"/>
              </a:cxn>
              <a:cxn ang="0">
                <a:pos x="65881" y="1703383"/>
              </a:cxn>
              <a:cxn ang="0">
                <a:pos x="47095" y="1685921"/>
              </a:cxn>
              <a:cxn ang="0">
                <a:pos x="36847" y="1658933"/>
              </a:cxn>
              <a:cxn ang="0">
                <a:pos x="26599" y="1631946"/>
              </a:cxn>
              <a:cxn ang="0">
                <a:pos x="7809" y="1595433"/>
              </a:cxn>
              <a:cxn ang="0">
                <a:pos x="9447" y="1579645"/>
              </a:cxn>
              <a:cxn ang="0">
                <a:pos x="38923" y="1383933"/>
              </a:cxn>
              <a:cxn ang="0">
                <a:pos x="55634" y="1360483"/>
              </a:cxn>
              <a:cxn ang="0">
                <a:pos x="55634" y="1333496"/>
              </a:cxn>
              <a:cxn ang="0">
                <a:pos x="65881" y="1306508"/>
              </a:cxn>
              <a:cxn ang="0">
                <a:pos x="65881" y="1269996"/>
              </a:cxn>
              <a:cxn ang="0">
                <a:pos x="65881" y="1235071"/>
              </a:cxn>
              <a:cxn ang="0">
                <a:pos x="65881" y="1189033"/>
              </a:cxn>
              <a:cxn ang="0">
                <a:pos x="65881" y="1144583"/>
              </a:cxn>
              <a:cxn ang="0">
                <a:pos x="65881" y="1009646"/>
              </a:cxn>
              <a:cxn ang="0">
                <a:pos x="55634" y="784225"/>
              </a:cxn>
              <a:cxn ang="0">
                <a:pos x="55634" y="630238"/>
              </a:cxn>
              <a:cxn ang="0">
                <a:pos x="47095" y="576263"/>
              </a:cxn>
              <a:cxn ang="0">
                <a:pos x="47095" y="522288"/>
              </a:cxn>
              <a:cxn ang="0">
                <a:pos x="47095" y="485775"/>
              </a:cxn>
              <a:cxn ang="0">
                <a:pos x="47095" y="450850"/>
              </a:cxn>
              <a:cxn ang="0">
                <a:pos x="47095" y="414338"/>
              </a:cxn>
              <a:cxn ang="0">
                <a:pos x="47095" y="387350"/>
              </a:cxn>
              <a:cxn ang="0">
                <a:pos x="47095" y="341313"/>
              </a:cxn>
              <a:cxn ang="0">
                <a:pos x="36847" y="287338"/>
              </a:cxn>
              <a:cxn ang="0">
                <a:pos x="26599" y="215900"/>
              </a:cxn>
              <a:cxn ang="0">
                <a:pos x="7809" y="171450"/>
              </a:cxn>
              <a:cxn ang="0">
                <a:pos x="15880" y="139961"/>
              </a:cxn>
            </a:cxnLst>
            <a:pathLst>
              <a:path w="286660" h="1712913">
                <a:moveTo>
                  <a:pt x="60047" y="0"/>
                </a:moveTo>
                <a:lnTo>
                  <a:pt x="61235" y="0"/>
                </a:lnTo>
                <a:lnTo>
                  <a:pt x="70760" y="0"/>
                </a:lnTo>
                <a:lnTo>
                  <a:pt x="88223" y="7938"/>
                </a:lnTo>
                <a:lnTo>
                  <a:pt x="115210" y="17463"/>
                </a:lnTo>
                <a:lnTo>
                  <a:pt x="132673" y="26988"/>
                </a:lnTo>
                <a:lnTo>
                  <a:pt x="159660" y="34925"/>
                </a:lnTo>
                <a:lnTo>
                  <a:pt x="186648" y="44450"/>
                </a:lnTo>
                <a:lnTo>
                  <a:pt x="205698" y="53975"/>
                </a:lnTo>
                <a:lnTo>
                  <a:pt x="223160" y="71438"/>
                </a:lnTo>
                <a:lnTo>
                  <a:pt x="240623" y="80963"/>
                </a:lnTo>
                <a:lnTo>
                  <a:pt x="259673" y="88900"/>
                </a:lnTo>
                <a:lnTo>
                  <a:pt x="267610" y="98425"/>
                </a:lnTo>
                <a:lnTo>
                  <a:pt x="277135" y="107950"/>
                </a:lnTo>
                <a:lnTo>
                  <a:pt x="277135" y="117475"/>
                </a:lnTo>
                <a:lnTo>
                  <a:pt x="286660" y="125413"/>
                </a:lnTo>
                <a:lnTo>
                  <a:pt x="277135" y="144463"/>
                </a:lnTo>
                <a:lnTo>
                  <a:pt x="277135" y="161925"/>
                </a:lnTo>
                <a:lnTo>
                  <a:pt x="267610" y="179388"/>
                </a:lnTo>
                <a:lnTo>
                  <a:pt x="259673" y="179388"/>
                </a:lnTo>
                <a:lnTo>
                  <a:pt x="250148" y="188913"/>
                </a:lnTo>
                <a:lnTo>
                  <a:pt x="240623" y="206375"/>
                </a:lnTo>
                <a:lnTo>
                  <a:pt x="232685" y="225425"/>
                </a:lnTo>
                <a:lnTo>
                  <a:pt x="232685" y="252413"/>
                </a:lnTo>
                <a:lnTo>
                  <a:pt x="223160" y="287338"/>
                </a:lnTo>
                <a:lnTo>
                  <a:pt x="223160" y="323850"/>
                </a:lnTo>
                <a:lnTo>
                  <a:pt x="223160" y="369888"/>
                </a:lnTo>
                <a:lnTo>
                  <a:pt x="232685" y="414338"/>
                </a:lnTo>
                <a:lnTo>
                  <a:pt x="232685" y="477838"/>
                </a:lnTo>
                <a:lnTo>
                  <a:pt x="232685" y="531813"/>
                </a:lnTo>
                <a:lnTo>
                  <a:pt x="240623" y="593725"/>
                </a:lnTo>
                <a:lnTo>
                  <a:pt x="240623" y="657225"/>
                </a:lnTo>
                <a:lnTo>
                  <a:pt x="240623" y="720725"/>
                </a:lnTo>
                <a:lnTo>
                  <a:pt x="250148" y="792163"/>
                </a:lnTo>
                <a:lnTo>
                  <a:pt x="250148" y="855663"/>
                </a:lnTo>
                <a:lnTo>
                  <a:pt x="259673" y="928688"/>
                </a:lnTo>
                <a:lnTo>
                  <a:pt x="259673" y="1009651"/>
                </a:lnTo>
                <a:lnTo>
                  <a:pt x="259673" y="1071563"/>
                </a:lnTo>
                <a:lnTo>
                  <a:pt x="259673" y="1135063"/>
                </a:lnTo>
                <a:lnTo>
                  <a:pt x="259673" y="1198563"/>
                </a:lnTo>
                <a:lnTo>
                  <a:pt x="259673" y="1252538"/>
                </a:lnTo>
                <a:lnTo>
                  <a:pt x="259673" y="1306513"/>
                </a:lnTo>
                <a:lnTo>
                  <a:pt x="259673" y="1350963"/>
                </a:lnTo>
                <a:lnTo>
                  <a:pt x="259673" y="1397001"/>
                </a:lnTo>
                <a:lnTo>
                  <a:pt x="250148" y="1441451"/>
                </a:lnTo>
                <a:lnTo>
                  <a:pt x="240623" y="1477963"/>
                </a:lnTo>
                <a:lnTo>
                  <a:pt x="240623" y="1504951"/>
                </a:lnTo>
                <a:lnTo>
                  <a:pt x="232685" y="1541463"/>
                </a:lnTo>
                <a:lnTo>
                  <a:pt x="223160" y="1568451"/>
                </a:lnTo>
                <a:lnTo>
                  <a:pt x="205698" y="1595438"/>
                </a:lnTo>
                <a:lnTo>
                  <a:pt x="196173" y="1622426"/>
                </a:lnTo>
                <a:lnTo>
                  <a:pt x="186648" y="1639888"/>
                </a:lnTo>
                <a:lnTo>
                  <a:pt x="169185" y="1658938"/>
                </a:lnTo>
                <a:lnTo>
                  <a:pt x="159660" y="1666876"/>
                </a:lnTo>
                <a:lnTo>
                  <a:pt x="142198" y="1685926"/>
                </a:lnTo>
                <a:lnTo>
                  <a:pt x="132673" y="1693863"/>
                </a:lnTo>
                <a:lnTo>
                  <a:pt x="124735" y="1703388"/>
                </a:lnTo>
                <a:lnTo>
                  <a:pt x="105685" y="1703388"/>
                </a:lnTo>
                <a:lnTo>
                  <a:pt x="97748" y="1712913"/>
                </a:lnTo>
                <a:lnTo>
                  <a:pt x="88223" y="1712913"/>
                </a:lnTo>
                <a:lnTo>
                  <a:pt x="70760" y="1703388"/>
                </a:lnTo>
                <a:lnTo>
                  <a:pt x="61235" y="1703388"/>
                </a:lnTo>
                <a:lnTo>
                  <a:pt x="51710" y="1693863"/>
                </a:lnTo>
                <a:lnTo>
                  <a:pt x="43773" y="1685926"/>
                </a:lnTo>
                <a:lnTo>
                  <a:pt x="43773" y="1676401"/>
                </a:lnTo>
                <a:lnTo>
                  <a:pt x="34248" y="1658938"/>
                </a:lnTo>
                <a:lnTo>
                  <a:pt x="24723" y="1649413"/>
                </a:lnTo>
                <a:lnTo>
                  <a:pt x="24723" y="1631951"/>
                </a:lnTo>
                <a:lnTo>
                  <a:pt x="16785" y="1612901"/>
                </a:lnTo>
                <a:lnTo>
                  <a:pt x="7260" y="1595438"/>
                </a:lnTo>
                <a:lnTo>
                  <a:pt x="3435" y="1587787"/>
                </a:lnTo>
                <a:lnTo>
                  <a:pt x="8781" y="1579650"/>
                </a:lnTo>
                <a:cubicBezTo>
                  <a:pt x="30803" y="1536631"/>
                  <a:pt x="42980" y="1489335"/>
                  <a:pt x="42980" y="1439689"/>
                </a:cubicBezTo>
                <a:lnTo>
                  <a:pt x="36178" y="1383938"/>
                </a:lnTo>
                <a:lnTo>
                  <a:pt x="43773" y="1370013"/>
                </a:lnTo>
                <a:lnTo>
                  <a:pt x="51710" y="1360488"/>
                </a:lnTo>
                <a:lnTo>
                  <a:pt x="51710" y="1350963"/>
                </a:lnTo>
                <a:lnTo>
                  <a:pt x="51710" y="1333501"/>
                </a:lnTo>
                <a:lnTo>
                  <a:pt x="61235" y="1316038"/>
                </a:lnTo>
                <a:lnTo>
                  <a:pt x="61235" y="1306513"/>
                </a:lnTo>
                <a:lnTo>
                  <a:pt x="61235" y="1289051"/>
                </a:lnTo>
                <a:lnTo>
                  <a:pt x="61235" y="1270001"/>
                </a:lnTo>
                <a:lnTo>
                  <a:pt x="61235" y="1252538"/>
                </a:lnTo>
                <a:lnTo>
                  <a:pt x="61235" y="1235076"/>
                </a:lnTo>
                <a:lnTo>
                  <a:pt x="61235" y="1216026"/>
                </a:lnTo>
                <a:lnTo>
                  <a:pt x="61235" y="1189038"/>
                </a:lnTo>
                <a:lnTo>
                  <a:pt x="61235" y="1171576"/>
                </a:lnTo>
                <a:lnTo>
                  <a:pt x="61235" y="1144588"/>
                </a:lnTo>
                <a:lnTo>
                  <a:pt x="61235" y="1117601"/>
                </a:lnTo>
                <a:lnTo>
                  <a:pt x="61235" y="1009651"/>
                </a:lnTo>
                <a:lnTo>
                  <a:pt x="61235" y="901700"/>
                </a:lnTo>
                <a:lnTo>
                  <a:pt x="51710" y="784225"/>
                </a:lnTo>
                <a:lnTo>
                  <a:pt x="51710" y="657225"/>
                </a:lnTo>
                <a:lnTo>
                  <a:pt x="51710" y="630238"/>
                </a:lnTo>
                <a:lnTo>
                  <a:pt x="51710" y="603250"/>
                </a:lnTo>
                <a:lnTo>
                  <a:pt x="43773" y="576263"/>
                </a:lnTo>
                <a:lnTo>
                  <a:pt x="43773" y="549275"/>
                </a:lnTo>
                <a:lnTo>
                  <a:pt x="43773" y="522288"/>
                </a:lnTo>
                <a:lnTo>
                  <a:pt x="43773" y="504825"/>
                </a:lnTo>
                <a:lnTo>
                  <a:pt x="43773" y="485775"/>
                </a:lnTo>
                <a:lnTo>
                  <a:pt x="43773" y="468313"/>
                </a:lnTo>
                <a:lnTo>
                  <a:pt x="43773" y="450850"/>
                </a:lnTo>
                <a:lnTo>
                  <a:pt x="43773" y="431800"/>
                </a:lnTo>
                <a:lnTo>
                  <a:pt x="43773" y="414338"/>
                </a:lnTo>
                <a:lnTo>
                  <a:pt x="43773" y="404813"/>
                </a:lnTo>
                <a:lnTo>
                  <a:pt x="43773" y="387350"/>
                </a:lnTo>
                <a:lnTo>
                  <a:pt x="43773" y="369888"/>
                </a:lnTo>
                <a:lnTo>
                  <a:pt x="43773" y="341313"/>
                </a:lnTo>
                <a:lnTo>
                  <a:pt x="43773" y="314325"/>
                </a:lnTo>
                <a:lnTo>
                  <a:pt x="34248" y="287338"/>
                </a:lnTo>
                <a:lnTo>
                  <a:pt x="34248" y="242888"/>
                </a:lnTo>
                <a:lnTo>
                  <a:pt x="24723" y="215900"/>
                </a:lnTo>
                <a:lnTo>
                  <a:pt x="16785" y="188913"/>
                </a:lnTo>
                <a:lnTo>
                  <a:pt x="7260" y="171450"/>
                </a:lnTo>
                <a:lnTo>
                  <a:pt x="0" y="156930"/>
                </a:lnTo>
                <a:lnTo>
                  <a:pt x="14761" y="139961"/>
                </a:lnTo>
                <a:cubicBezTo>
                  <a:pt x="43922" y="96942"/>
                  <a:pt x="60047" y="49646"/>
                  <a:pt x="60047" y="0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" name="任意多边形: 形状 19"/>
          <p:cNvSpPr/>
          <p:nvPr/>
        </p:nvSpPr>
        <p:spPr>
          <a:xfrm>
            <a:off x="5778500" y="1281113"/>
            <a:ext cx="663575" cy="233363"/>
          </a:xfrm>
          <a:custGeom>
            <a:avLst/>
            <a:gdLst>
              <a:gd name="connsiteX0" fmla="*/ 593725 w 663974"/>
              <a:gd name="connsiteY0" fmla="*/ 0 h 233363"/>
              <a:gd name="connsiteX1" fmla="*/ 611187 w 663974"/>
              <a:gd name="connsiteY1" fmla="*/ 0 h 233363"/>
              <a:gd name="connsiteX2" fmla="*/ 638175 w 663974"/>
              <a:gd name="connsiteY2" fmla="*/ 0 h 233363"/>
              <a:gd name="connsiteX3" fmla="*/ 647700 w 663974"/>
              <a:gd name="connsiteY3" fmla="*/ 0 h 233363"/>
              <a:gd name="connsiteX4" fmla="*/ 663974 w 663974"/>
              <a:gd name="connsiteY4" fmla="*/ 0 h 233363"/>
              <a:gd name="connsiteX5" fmla="*/ 618689 w 663974"/>
              <a:gd name="connsiteY5" fmla="*/ 139961 h 233363"/>
              <a:gd name="connsiteX6" fmla="*/ 603927 w 663974"/>
              <a:gd name="connsiteY6" fmla="*/ 156930 h 233363"/>
              <a:gd name="connsiteX7" fmla="*/ 601662 w 663974"/>
              <a:gd name="connsiteY7" fmla="*/ 152400 h 233363"/>
              <a:gd name="connsiteX8" fmla="*/ 593725 w 663974"/>
              <a:gd name="connsiteY8" fmla="*/ 152400 h 233363"/>
              <a:gd name="connsiteX9" fmla="*/ 584200 w 663974"/>
              <a:gd name="connsiteY9" fmla="*/ 152400 h 233363"/>
              <a:gd name="connsiteX10" fmla="*/ 574675 w 663974"/>
              <a:gd name="connsiteY10" fmla="*/ 152400 h 233363"/>
              <a:gd name="connsiteX11" fmla="*/ 557212 w 663974"/>
              <a:gd name="connsiteY11" fmla="*/ 152400 h 233363"/>
              <a:gd name="connsiteX12" fmla="*/ 530225 w 663974"/>
              <a:gd name="connsiteY12" fmla="*/ 152400 h 233363"/>
              <a:gd name="connsiteX13" fmla="*/ 503237 w 663974"/>
              <a:gd name="connsiteY13" fmla="*/ 152400 h 233363"/>
              <a:gd name="connsiteX14" fmla="*/ 476250 w 663974"/>
              <a:gd name="connsiteY14" fmla="*/ 161925 h 233363"/>
              <a:gd name="connsiteX15" fmla="*/ 439737 w 663974"/>
              <a:gd name="connsiteY15" fmla="*/ 161925 h 233363"/>
              <a:gd name="connsiteX16" fmla="*/ 395288 w 663974"/>
              <a:gd name="connsiteY16" fmla="*/ 171450 h 233363"/>
              <a:gd name="connsiteX17" fmla="*/ 350838 w 663974"/>
              <a:gd name="connsiteY17" fmla="*/ 179388 h 233363"/>
              <a:gd name="connsiteX18" fmla="*/ 304800 w 663974"/>
              <a:gd name="connsiteY18" fmla="*/ 179388 h 233363"/>
              <a:gd name="connsiteX19" fmla="*/ 250825 w 663974"/>
              <a:gd name="connsiteY19" fmla="*/ 188913 h 233363"/>
              <a:gd name="connsiteX20" fmla="*/ 196850 w 663974"/>
              <a:gd name="connsiteY20" fmla="*/ 198438 h 233363"/>
              <a:gd name="connsiteX21" fmla="*/ 134938 w 663974"/>
              <a:gd name="connsiteY21" fmla="*/ 206375 h 233363"/>
              <a:gd name="connsiteX22" fmla="*/ 71438 w 663974"/>
              <a:gd name="connsiteY22" fmla="*/ 215900 h 233363"/>
              <a:gd name="connsiteX23" fmla="*/ 0 w 663974"/>
              <a:gd name="connsiteY23" fmla="*/ 233363 h 233363"/>
              <a:gd name="connsiteX24" fmla="*/ 0 w 663974"/>
              <a:gd name="connsiteY24" fmla="*/ 117475 h 233363"/>
              <a:gd name="connsiteX25" fmla="*/ 34925 w 663974"/>
              <a:gd name="connsiteY25" fmla="*/ 117475 h 233363"/>
              <a:gd name="connsiteX26" fmla="*/ 61913 w 663974"/>
              <a:gd name="connsiteY26" fmla="*/ 117475 h 233363"/>
              <a:gd name="connsiteX27" fmla="*/ 98425 w 663974"/>
              <a:gd name="connsiteY27" fmla="*/ 107950 h 233363"/>
              <a:gd name="connsiteX28" fmla="*/ 142875 w 663974"/>
              <a:gd name="connsiteY28" fmla="*/ 107950 h 233363"/>
              <a:gd name="connsiteX29" fmla="*/ 179388 w 663974"/>
              <a:gd name="connsiteY29" fmla="*/ 98425 h 233363"/>
              <a:gd name="connsiteX30" fmla="*/ 223838 w 663974"/>
              <a:gd name="connsiteY30" fmla="*/ 98425 h 233363"/>
              <a:gd name="connsiteX31" fmla="*/ 277813 w 663974"/>
              <a:gd name="connsiteY31" fmla="*/ 88900 h 233363"/>
              <a:gd name="connsiteX32" fmla="*/ 323850 w 663974"/>
              <a:gd name="connsiteY32" fmla="*/ 80963 h 233363"/>
              <a:gd name="connsiteX33" fmla="*/ 377825 w 663974"/>
              <a:gd name="connsiteY33" fmla="*/ 71438 h 233363"/>
              <a:gd name="connsiteX34" fmla="*/ 422275 w 663974"/>
              <a:gd name="connsiteY34" fmla="*/ 61913 h 233363"/>
              <a:gd name="connsiteX35" fmla="*/ 458787 w 663974"/>
              <a:gd name="connsiteY35" fmla="*/ 61913 h 233363"/>
              <a:gd name="connsiteX36" fmla="*/ 493712 w 663974"/>
              <a:gd name="connsiteY36" fmla="*/ 53975 h 233363"/>
              <a:gd name="connsiteX37" fmla="*/ 520700 w 663974"/>
              <a:gd name="connsiteY37" fmla="*/ 44450 h 233363"/>
              <a:gd name="connsiteX38" fmla="*/ 539750 w 663974"/>
              <a:gd name="connsiteY38" fmla="*/ 34925 h 233363"/>
              <a:gd name="connsiteX39" fmla="*/ 557212 w 663974"/>
              <a:gd name="connsiteY39" fmla="*/ 26988 h 233363"/>
              <a:gd name="connsiteX40" fmla="*/ 566737 w 663974"/>
              <a:gd name="connsiteY40" fmla="*/ 17463 h 233363"/>
              <a:gd name="connsiteX41" fmla="*/ 574675 w 663974"/>
              <a:gd name="connsiteY41" fmla="*/ 17463 h 233363"/>
              <a:gd name="connsiteX42" fmla="*/ 574675 w 663974"/>
              <a:gd name="connsiteY42" fmla="*/ 7938 h 233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63974" h="233363">
                <a:moveTo>
                  <a:pt x="593725" y="0"/>
                </a:moveTo>
                <a:lnTo>
                  <a:pt x="611187" y="0"/>
                </a:lnTo>
                <a:lnTo>
                  <a:pt x="638175" y="0"/>
                </a:lnTo>
                <a:lnTo>
                  <a:pt x="647700" y="0"/>
                </a:lnTo>
                <a:lnTo>
                  <a:pt x="663974" y="0"/>
                </a:lnTo>
                <a:cubicBezTo>
                  <a:pt x="663974" y="49646"/>
                  <a:pt x="647849" y="96942"/>
                  <a:pt x="618689" y="139961"/>
                </a:cubicBezTo>
                <a:lnTo>
                  <a:pt x="603927" y="156930"/>
                </a:lnTo>
                <a:lnTo>
                  <a:pt x="601662" y="152400"/>
                </a:lnTo>
                <a:lnTo>
                  <a:pt x="593725" y="152400"/>
                </a:lnTo>
                <a:lnTo>
                  <a:pt x="584200" y="152400"/>
                </a:lnTo>
                <a:lnTo>
                  <a:pt x="574675" y="152400"/>
                </a:lnTo>
                <a:lnTo>
                  <a:pt x="557212" y="152400"/>
                </a:lnTo>
                <a:lnTo>
                  <a:pt x="530225" y="152400"/>
                </a:lnTo>
                <a:lnTo>
                  <a:pt x="503237" y="152400"/>
                </a:lnTo>
                <a:lnTo>
                  <a:pt x="476250" y="161925"/>
                </a:lnTo>
                <a:lnTo>
                  <a:pt x="439737" y="161925"/>
                </a:lnTo>
                <a:lnTo>
                  <a:pt x="395288" y="171450"/>
                </a:lnTo>
                <a:lnTo>
                  <a:pt x="350838" y="179388"/>
                </a:lnTo>
                <a:lnTo>
                  <a:pt x="304800" y="179388"/>
                </a:lnTo>
                <a:lnTo>
                  <a:pt x="250825" y="188913"/>
                </a:lnTo>
                <a:lnTo>
                  <a:pt x="196850" y="198438"/>
                </a:lnTo>
                <a:lnTo>
                  <a:pt x="134938" y="206375"/>
                </a:lnTo>
                <a:lnTo>
                  <a:pt x="71438" y="215900"/>
                </a:lnTo>
                <a:lnTo>
                  <a:pt x="0" y="233363"/>
                </a:lnTo>
                <a:lnTo>
                  <a:pt x="0" y="117475"/>
                </a:lnTo>
                <a:lnTo>
                  <a:pt x="34925" y="117475"/>
                </a:lnTo>
                <a:lnTo>
                  <a:pt x="61913" y="117475"/>
                </a:lnTo>
                <a:lnTo>
                  <a:pt x="98425" y="107950"/>
                </a:lnTo>
                <a:lnTo>
                  <a:pt x="142875" y="107950"/>
                </a:lnTo>
                <a:lnTo>
                  <a:pt x="179388" y="98425"/>
                </a:lnTo>
                <a:lnTo>
                  <a:pt x="223838" y="98425"/>
                </a:lnTo>
                <a:lnTo>
                  <a:pt x="277813" y="88900"/>
                </a:lnTo>
                <a:lnTo>
                  <a:pt x="323850" y="80963"/>
                </a:lnTo>
                <a:lnTo>
                  <a:pt x="377825" y="71438"/>
                </a:lnTo>
                <a:lnTo>
                  <a:pt x="422275" y="61913"/>
                </a:lnTo>
                <a:lnTo>
                  <a:pt x="458787" y="61913"/>
                </a:lnTo>
                <a:lnTo>
                  <a:pt x="493712" y="53975"/>
                </a:lnTo>
                <a:lnTo>
                  <a:pt x="520700" y="44450"/>
                </a:lnTo>
                <a:lnTo>
                  <a:pt x="539750" y="34925"/>
                </a:lnTo>
                <a:lnTo>
                  <a:pt x="557212" y="26988"/>
                </a:lnTo>
                <a:lnTo>
                  <a:pt x="566737" y="17463"/>
                </a:lnTo>
                <a:lnTo>
                  <a:pt x="574675" y="17463"/>
                </a:lnTo>
                <a:lnTo>
                  <a:pt x="574675" y="793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6156325" y="2641600"/>
            <a:ext cx="268288" cy="228600"/>
          </a:xfrm>
          <a:custGeom>
            <a:avLst/>
            <a:gdLst>
              <a:gd name="connsiteX0" fmla="*/ 34925 w 269082"/>
              <a:gd name="connsiteY0" fmla="*/ 0 h 227299"/>
              <a:gd name="connsiteX1" fmla="*/ 53975 w 269082"/>
              <a:gd name="connsiteY1" fmla="*/ 0 h 227299"/>
              <a:gd name="connsiteX2" fmla="*/ 71437 w 269082"/>
              <a:gd name="connsiteY2" fmla="*/ 0 h 227299"/>
              <a:gd name="connsiteX3" fmla="*/ 98425 w 269082"/>
              <a:gd name="connsiteY3" fmla="*/ 0 h 227299"/>
              <a:gd name="connsiteX4" fmla="*/ 125412 w 269082"/>
              <a:gd name="connsiteY4" fmla="*/ 9525 h 227299"/>
              <a:gd name="connsiteX5" fmla="*/ 152400 w 269082"/>
              <a:gd name="connsiteY5" fmla="*/ 9525 h 227299"/>
              <a:gd name="connsiteX6" fmla="*/ 179387 w 269082"/>
              <a:gd name="connsiteY6" fmla="*/ 19050 h 227299"/>
              <a:gd name="connsiteX7" fmla="*/ 196850 w 269082"/>
              <a:gd name="connsiteY7" fmla="*/ 19050 h 227299"/>
              <a:gd name="connsiteX8" fmla="*/ 215900 w 269082"/>
              <a:gd name="connsiteY8" fmla="*/ 26988 h 227299"/>
              <a:gd name="connsiteX9" fmla="*/ 223837 w 269082"/>
              <a:gd name="connsiteY9" fmla="*/ 26988 h 227299"/>
              <a:gd name="connsiteX10" fmla="*/ 233362 w 269082"/>
              <a:gd name="connsiteY10" fmla="*/ 26988 h 227299"/>
              <a:gd name="connsiteX11" fmla="*/ 242887 w 269082"/>
              <a:gd name="connsiteY11" fmla="*/ 26988 h 227299"/>
              <a:gd name="connsiteX12" fmla="*/ 250825 w 269082"/>
              <a:gd name="connsiteY12" fmla="*/ 26988 h 227299"/>
              <a:gd name="connsiteX13" fmla="*/ 260350 w 269082"/>
              <a:gd name="connsiteY13" fmla="*/ 26988 h 227299"/>
              <a:gd name="connsiteX14" fmla="*/ 262280 w 269082"/>
              <a:gd name="connsiteY14" fmla="*/ 23450 h 227299"/>
              <a:gd name="connsiteX15" fmla="*/ 269082 w 269082"/>
              <a:gd name="connsiteY15" fmla="*/ 79201 h 227299"/>
              <a:gd name="connsiteX16" fmla="*/ 234883 w 269082"/>
              <a:gd name="connsiteY16" fmla="*/ 219162 h 227299"/>
              <a:gd name="connsiteX17" fmla="*/ 229537 w 269082"/>
              <a:gd name="connsiteY17" fmla="*/ 227299 h 227299"/>
              <a:gd name="connsiteX18" fmla="*/ 223837 w 269082"/>
              <a:gd name="connsiteY18" fmla="*/ 215900 h 227299"/>
              <a:gd name="connsiteX19" fmla="*/ 215900 w 269082"/>
              <a:gd name="connsiteY19" fmla="*/ 198438 h 227299"/>
              <a:gd name="connsiteX20" fmla="*/ 188912 w 269082"/>
              <a:gd name="connsiteY20" fmla="*/ 180975 h 227299"/>
              <a:gd name="connsiteX21" fmla="*/ 169862 w 269082"/>
              <a:gd name="connsiteY21" fmla="*/ 161925 h 227299"/>
              <a:gd name="connsiteX22" fmla="*/ 142875 w 269082"/>
              <a:gd name="connsiteY22" fmla="*/ 144463 h 227299"/>
              <a:gd name="connsiteX23" fmla="*/ 115887 w 269082"/>
              <a:gd name="connsiteY23" fmla="*/ 127000 h 227299"/>
              <a:gd name="connsiteX24" fmla="*/ 88900 w 269082"/>
              <a:gd name="connsiteY24" fmla="*/ 107950 h 227299"/>
              <a:gd name="connsiteX25" fmla="*/ 61912 w 269082"/>
              <a:gd name="connsiteY25" fmla="*/ 90488 h 227299"/>
              <a:gd name="connsiteX26" fmla="*/ 44450 w 269082"/>
              <a:gd name="connsiteY26" fmla="*/ 73025 h 227299"/>
              <a:gd name="connsiteX27" fmla="*/ 26987 w 269082"/>
              <a:gd name="connsiteY27" fmla="*/ 63500 h 227299"/>
              <a:gd name="connsiteX28" fmla="*/ 17462 w 269082"/>
              <a:gd name="connsiteY28" fmla="*/ 53975 h 227299"/>
              <a:gd name="connsiteX29" fmla="*/ 7937 w 269082"/>
              <a:gd name="connsiteY29" fmla="*/ 46038 h 227299"/>
              <a:gd name="connsiteX30" fmla="*/ 0 w 269082"/>
              <a:gd name="connsiteY30" fmla="*/ 26988 h 227299"/>
              <a:gd name="connsiteX31" fmla="*/ 0 w 269082"/>
              <a:gd name="connsiteY31" fmla="*/ 19050 h 227299"/>
              <a:gd name="connsiteX32" fmla="*/ 7937 w 269082"/>
              <a:gd name="connsiteY32" fmla="*/ 19050 h 227299"/>
              <a:gd name="connsiteX33" fmla="*/ 17462 w 269082"/>
              <a:gd name="connsiteY33" fmla="*/ 9525 h 227299"/>
              <a:gd name="connsiteX34" fmla="*/ 26987 w 269082"/>
              <a:gd name="connsiteY34" fmla="*/ 9525 h 227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69082" h="227299">
                <a:moveTo>
                  <a:pt x="34925" y="0"/>
                </a:moveTo>
                <a:lnTo>
                  <a:pt x="53975" y="0"/>
                </a:lnTo>
                <a:lnTo>
                  <a:pt x="71437" y="0"/>
                </a:lnTo>
                <a:lnTo>
                  <a:pt x="98425" y="0"/>
                </a:lnTo>
                <a:lnTo>
                  <a:pt x="125412" y="9525"/>
                </a:lnTo>
                <a:lnTo>
                  <a:pt x="152400" y="9525"/>
                </a:lnTo>
                <a:lnTo>
                  <a:pt x="179387" y="19050"/>
                </a:lnTo>
                <a:lnTo>
                  <a:pt x="196850" y="19050"/>
                </a:lnTo>
                <a:lnTo>
                  <a:pt x="215900" y="26988"/>
                </a:lnTo>
                <a:lnTo>
                  <a:pt x="223837" y="26988"/>
                </a:lnTo>
                <a:lnTo>
                  <a:pt x="233362" y="26988"/>
                </a:lnTo>
                <a:lnTo>
                  <a:pt x="242887" y="26988"/>
                </a:lnTo>
                <a:lnTo>
                  <a:pt x="250825" y="26988"/>
                </a:lnTo>
                <a:lnTo>
                  <a:pt x="260350" y="26988"/>
                </a:lnTo>
                <a:lnTo>
                  <a:pt x="262280" y="23450"/>
                </a:lnTo>
                <a:lnTo>
                  <a:pt x="269082" y="79201"/>
                </a:lnTo>
                <a:cubicBezTo>
                  <a:pt x="269082" y="128847"/>
                  <a:pt x="256905" y="176143"/>
                  <a:pt x="234883" y="219162"/>
                </a:cubicBezTo>
                <a:lnTo>
                  <a:pt x="229537" y="227299"/>
                </a:lnTo>
                <a:lnTo>
                  <a:pt x="223837" y="215900"/>
                </a:lnTo>
                <a:lnTo>
                  <a:pt x="215900" y="198438"/>
                </a:lnTo>
                <a:lnTo>
                  <a:pt x="188912" y="180975"/>
                </a:lnTo>
                <a:lnTo>
                  <a:pt x="169862" y="161925"/>
                </a:lnTo>
                <a:lnTo>
                  <a:pt x="142875" y="144463"/>
                </a:lnTo>
                <a:lnTo>
                  <a:pt x="115887" y="127000"/>
                </a:lnTo>
                <a:lnTo>
                  <a:pt x="88900" y="107950"/>
                </a:lnTo>
                <a:lnTo>
                  <a:pt x="61912" y="90488"/>
                </a:lnTo>
                <a:lnTo>
                  <a:pt x="44450" y="73025"/>
                </a:lnTo>
                <a:lnTo>
                  <a:pt x="26987" y="63500"/>
                </a:lnTo>
                <a:lnTo>
                  <a:pt x="17462" y="53975"/>
                </a:lnTo>
                <a:lnTo>
                  <a:pt x="7937" y="46038"/>
                </a:lnTo>
                <a:lnTo>
                  <a:pt x="0" y="26988"/>
                </a:lnTo>
                <a:lnTo>
                  <a:pt x="0" y="19050"/>
                </a:lnTo>
                <a:lnTo>
                  <a:pt x="7937" y="19050"/>
                </a:lnTo>
                <a:lnTo>
                  <a:pt x="17462" y="9525"/>
                </a:lnTo>
                <a:lnTo>
                  <a:pt x="26987" y="952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592" name="文本框 21"/>
          <p:cNvSpPr txBox="1"/>
          <p:nvPr/>
        </p:nvSpPr>
        <p:spPr>
          <a:xfrm>
            <a:off x="2366963" y="2574925"/>
            <a:ext cx="15843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593" name="组合 2"/>
          <p:cNvGrpSpPr/>
          <p:nvPr/>
        </p:nvGrpSpPr>
        <p:grpSpPr>
          <a:xfrm>
            <a:off x="250825" y="79375"/>
            <a:ext cx="4959350" cy="717550"/>
            <a:chOff x="251520" y="79928"/>
            <a:chExt cx="4958591" cy="717451"/>
          </a:xfrm>
        </p:grpSpPr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1177603" y="213179"/>
              <a:ext cx="4032508" cy="58420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4595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20" y="79928"/>
              <a:ext cx="685281" cy="6002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2916238" y="401638"/>
            <a:ext cx="31686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认识不同的月亮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2" r="14517" b="23776"/>
          <a:stretch>
            <a:fillRect/>
          </a:stretch>
        </p:blipFill>
        <p:spPr bwMode="auto">
          <a:xfrm>
            <a:off x="971600" y="1419622"/>
            <a:ext cx="2493963" cy="20113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6" b="34216"/>
          <a:stretch>
            <a:fillRect/>
          </a:stretch>
        </p:blipFill>
        <p:spPr bwMode="auto">
          <a:xfrm>
            <a:off x="3923928" y="2425303"/>
            <a:ext cx="2540000" cy="21002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987574"/>
            <a:ext cx="2335970" cy="16578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7174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36525"/>
            <a:ext cx="1662113" cy="1662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0288" y="3292475"/>
            <a:ext cx="1924050" cy="192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0" y="931863"/>
            <a:ext cx="2278063" cy="2278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100138" y="193040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rPr>
              <a:t>结构：</a:t>
            </a:r>
            <a:endParaRPr kumimoji="0" lang="en-US" altLang="zh-CN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00138" y="2687638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rPr>
              <a:t>部首：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0138" y="3444875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rPr>
              <a:t>书写指导：</a:t>
            </a:r>
            <a:endParaRPr kumimoji="0" lang="zh-CN" altLang="en-US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ea typeface="+mn-ea"/>
              <a:cs typeface="+mn-cs"/>
            </a:endParaRPr>
          </a:p>
        </p:txBody>
      </p:sp>
      <p:sp>
        <p:nvSpPr>
          <p:cNvPr id="25606" name="文本框 18"/>
          <p:cNvSpPr txBox="1"/>
          <p:nvPr/>
        </p:nvSpPr>
        <p:spPr>
          <a:xfrm>
            <a:off x="2349500" y="1925638"/>
            <a:ext cx="1584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独体字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7" name="文本框 19"/>
          <p:cNvSpPr txBox="1"/>
          <p:nvPr/>
        </p:nvSpPr>
        <p:spPr>
          <a:xfrm>
            <a:off x="2411413" y="2706688"/>
            <a:ext cx="15843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8" name="文本框 20"/>
          <p:cNvSpPr txBox="1"/>
          <p:nvPr/>
        </p:nvSpPr>
        <p:spPr>
          <a:xfrm>
            <a:off x="3141663" y="3438525"/>
            <a:ext cx="5462587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竖弯钩起笔比竖撇略高，写在竖中线右侧。</a:t>
            </a:r>
            <a:endParaRPr lang="en-US" altLang="zh-CN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09650" y="901700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ér</a:t>
            </a:r>
            <a:endParaRPr kumimoji="0" lang="en-US" altLang="zh-CN" sz="32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10" name="文本框 22"/>
          <p:cNvSpPr txBox="1"/>
          <p:nvPr/>
        </p:nvSpPr>
        <p:spPr>
          <a:xfrm>
            <a:off x="2238375" y="555625"/>
            <a:ext cx="118110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en-US" altLang="zh-CN" sz="8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Freeform 9"/>
          <p:cNvSpPr/>
          <p:nvPr/>
        </p:nvSpPr>
        <p:spPr>
          <a:xfrm>
            <a:off x="5189538" y="1477963"/>
            <a:ext cx="709612" cy="147955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447" h="932">
                <a:moveTo>
                  <a:pt x="300" y="50"/>
                </a:moveTo>
                <a:lnTo>
                  <a:pt x="294" y="45"/>
                </a:lnTo>
                <a:lnTo>
                  <a:pt x="294" y="39"/>
                </a:lnTo>
                <a:lnTo>
                  <a:pt x="294" y="33"/>
                </a:lnTo>
                <a:lnTo>
                  <a:pt x="294" y="28"/>
                </a:lnTo>
                <a:lnTo>
                  <a:pt x="294" y="22"/>
                </a:lnTo>
                <a:lnTo>
                  <a:pt x="300" y="17"/>
                </a:lnTo>
                <a:lnTo>
                  <a:pt x="305" y="11"/>
                </a:lnTo>
                <a:lnTo>
                  <a:pt x="311" y="5"/>
                </a:lnTo>
                <a:lnTo>
                  <a:pt x="317" y="0"/>
                </a:lnTo>
                <a:lnTo>
                  <a:pt x="322" y="0"/>
                </a:lnTo>
                <a:lnTo>
                  <a:pt x="334" y="0"/>
                </a:lnTo>
                <a:lnTo>
                  <a:pt x="339" y="0"/>
                </a:lnTo>
                <a:lnTo>
                  <a:pt x="351" y="0"/>
                </a:lnTo>
                <a:lnTo>
                  <a:pt x="362" y="0"/>
                </a:lnTo>
                <a:lnTo>
                  <a:pt x="373" y="0"/>
                </a:lnTo>
                <a:lnTo>
                  <a:pt x="384" y="5"/>
                </a:lnTo>
                <a:lnTo>
                  <a:pt x="407" y="17"/>
                </a:lnTo>
                <a:lnTo>
                  <a:pt x="413" y="22"/>
                </a:lnTo>
                <a:lnTo>
                  <a:pt x="424" y="28"/>
                </a:lnTo>
                <a:lnTo>
                  <a:pt x="430" y="33"/>
                </a:lnTo>
                <a:lnTo>
                  <a:pt x="435" y="33"/>
                </a:lnTo>
                <a:lnTo>
                  <a:pt x="435" y="39"/>
                </a:lnTo>
                <a:lnTo>
                  <a:pt x="441" y="45"/>
                </a:lnTo>
                <a:lnTo>
                  <a:pt x="441" y="50"/>
                </a:lnTo>
                <a:lnTo>
                  <a:pt x="447" y="62"/>
                </a:lnTo>
                <a:lnTo>
                  <a:pt x="447" y="79"/>
                </a:lnTo>
                <a:lnTo>
                  <a:pt x="447" y="90"/>
                </a:lnTo>
                <a:lnTo>
                  <a:pt x="447" y="101"/>
                </a:lnTo>
                <a:lnTo>
                  <a:pt x="447" y="113"/>
                </a:lnTo>
                <a:lnTo>
                  <a:pt x="447" y="124"/>
                </a:lnTo>
                <a:lnTo>
                  <a:pt x="447" y="135"/>
                </a:lnTo>
                <a:lnTo>
                  <a:pt x="447" y="152"/>
                </a:lnTo>
                <a:lnTo>
                  <a:pt x="447" y="163"/>
                </a:lnTo>
                <a:lnTo>
                  <a:pt x="447" y="180"/>
                </a:lnTo>
                <a:lnTo>
                  <a:pt x="447" y="197"/>
                </a:lnTo>
                <a:lnTo>
                  <a:pt x="447" y="214"/>
                </a:lnTo>
                <a:lnTo>
                  <a:pt x="447" y="254"/>
                </a:lnTo>
                <a:lnTo>
                  <a:pt x="441" y="288"/>
                </a:lnTo>
                <a:lnTo>
                  <a:pt x="441" y="322"/>
                </a:lnTo>
                <a:lnTo>
                  <a:pt x="435" y="356"/>
                </a:lnTo>
                <a:lnTo>
                  <a:pt x="435" y="389"/>
                </a:lnTo>
                <a:lnTo>
                  <a:pt x="430" y="423"/>
                </a:lnTo>
                <a:lnTo>
                  <a:pt x="424" y="452"/>
                </a:lnTo>
                <a:lnTo>
                  <a:pt x="418" y="480"/>
                </a:lnTo>
                <a:lnTo>
                  <a:pt x="413" y="514"/>
                </a:lnTo>
                <a:lnTo>
                  <a:pt x="401" y="542"/>
                </a:lnTo>
                <a:lnTo>
                  <a:pt x="396" y="570"/>
                </a:lnTo>
                <a:lnTo>
                  <a:pt x="384" y="598"/>
                </a:lnTo>
                <a:lnTo>
                  <a:pt x="373" y="627"/>
                </a:lnTo>
                <a:lnTo>
                  <a:pt x="362" y="649"/>
                </a:lnTo>
                <a:lnTo>
                  <a:pt x="345" y="678"/>
                </a:lnTo>
                <a:lnTo>
                  <a:pt x="328" y="700"/>
                </a:lnTo>
                <a:lnTo>
                  <a:pt x="311" y="728"/>
                </a:lnTo>
                <a:lnTo>
                  <a:pt x="294" y="751"/>
                </a:lnTo>
                <a:lnTo>
                  <a:pt x="271" y="774"/>
                </a:lnTo>
                <a:lnTo>
                  <a:pt x="249" y="796"/>
                </a:lnTo>
                <a:lnTo>
                  <a:pt x="220" y="813"/>
                </a:lnTo>
                <a:lnTo>
                  <a:pt x="198" y="836"/>
                </a:lnTo>
                <a:lnTo>
                  <a:pt x="169" y="853"/>
                </a:lnTo>
                <a:lnTo>
                  <a:pt x="135" y="875"/>
                </a:lnTo>
                <a:lnTo>
                  <a:pt x="107" y="892"/>
                </a:lnTo>
                <a:lnTo>
                  <a:pt x="85" y="904"/>
                </a:lnTo>
                <a:lnTo>
                  <a:pt x="56" y="915"/>
                </a:lnTo>
                <a:lnTo>
                  <a:pt x="39" y="926"/>
                </a:lnTo>
                <a:lnTo>
                  <a:pt x="22" y="932"/>
                </a:lnTo>
                <a:lnTo>
                  <a:pt x="17" y="932"/>
                </a:lnTo>
                <a:lnTo>
                  <a:pt x="11" y="932"/>
                </a:lnTo>
                <a:lnTo>
                  <a:pt x="5" y="932"/>
                </a:lnTo>
                <a:lnTo>
                  <a:pt x="0" y="932"/>
                </a:lnTo>
                <a:lnTo>
                  <a:pt x="0" y="926"/>
                </a:lnTo>
                <a:lnTo>
                  <a:pt x="0" y="920"/>
                </a:lnTo>
                <a:lnTo>
                  <a:pt x="0" y="915"/>
                </a:lnTo>
                <a:lnTo>
                  <a:pt x="5" y="904"/>
                </a:lnTo>
                <a:lnTo>
                  <a:pt x="17" y="892"/>
                </a:lnTo>
                <a:lnTo>
                  <a:pt x="34" y="875"/>
                </a:lnTo>
                <a:lnTo>
                  <a:pt x="51" y="858"/>
                </a:lnTo>
                <a:lnTo>
                  <a:pt x="56" y="847"/>
                </a:lnTo>
                <a:lnTo>
                  <a:pt x="68" y="841"/>
                </a:lnTo>
                <a:lnTo>
                  <a:pt x="79" y="830"/>
                </a:lnTo>
                <a:lnTo>
                  <a:pt x="96" y="819"/>
                </a:lnTo>
                <a:lnTo>
                  <a:pt x="119" y="796"/>
                </a:lnTo>
                <a:lnTo>
                  <a:pt x="141" y="774"/>
                </a:lnTo>
                <a:lnTo>
                  <a:pt x="164" y="751"/>
                </a:lnTo>
                <a:lnTo>
                  <a:pt x="186" y="728"/>
                </a:lnTo>
                <a:lnTo>
                  <a:pt x="203" y="706"/>
                </a:lnTo>
                <a:lnTo>
                  <a:pt x="220" y="683"/>
                </a:lnTo>
                <a:lnTo>
                  <a:pt x="237" y="661"/>
                </a:lnTo>
                <a:lnTo>
                  <a:pt x="249" y="638"/>
                </a:lnTo>
                <a:lnTo>
                  <a:pt x="260" y="615"/>
                </a:lnTo>
                <a:lnTo>
                  <a:pt x="271" y="587"/>
                </a:lnTo>
                <a:lnTo>
                  <a:pt x="283" y="565"/>
                </a:lnTo>
                <a:lnTo>
                  <a:pt x="288" y="542"/>
                </a:lnTo>
                <a:lnTo>
                  <a:pt x="300" y="514"/>
                </a:lnTo>
                <a:lnTo>
                  <a:pt x="305" y="491"/>
                </a:lnTo>
                <a:lnTo>
                  <a:pt x="311" y="463"/>
                </a:lnTo>
                <a:lnTo>
                  <a:pt x="317" y="435"/>
                </a:lnTo>
                <a:lnTo>
                  <a:pt x="322" y="389"/>
                </a:lnTo>
                <a:lnTo>
                  <a:pt x="328" y="339"/>
                </a:lnTo>
                <a:lnTo>
                  <a:pt x="328" y="288"/>
                </a:lnTo>
                <a:lnTo>
                  <a:pt x="328" y="237"/>
                </a:lnTo>
                <a:lnTo>
                  <a:pt x="328" y="214"/>
                </a:lnTo>
                <a:lnTo>
                  <a:pt x="328" y="192"/>
                </a:lnTo>
                <a:lnTo>
                  <a:pt x="328" y="175"/>
                </a:lnTo>
                <a:lnTo>
                  <a:pt x="322" y="158"/>
                </a:lnTo>
                <a:lnTo>
                  <a:pt x="322" y="141"/>
                </a:lnTo>
                <a:lnTo>
                  <a:pt x="322" y="124"/>
                </a:lnTo>
                <a:lnTo>
                  <a:pt x="322" y="113"/>
                </a:lnTo>
                <a:lnTo>
                  <a:pt x="322" y="107"/>
                </a:lnTo>
                <a:lnTo>
                  <a:pt x="317" y="90"/>
                </a:lnTo>
                <a:lnTo>
                  <a:pt x="311" y="73"/>
                </a:lnTo>
                <a:lnTo>
                  <a:pt x="305" y="62"/>
                </a:lnTo>
                <a:lnTo>
                  <a:pt x="300" y="50"/>
                </a:lnTo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" name="任意多边形: 形状 11"/>
          <p:cNvSpPr/>
          <p:nvPr/>
        </p:nvSpPr>
        <p:spPr>
          <a:xfrm>
            <a:off x="6122988" y="1276350"/>
            <a:ext cx="260350" cy="1595438"/>
          </a:xfrm>
          <a:custGeom>
            <a:avLst/>
            <a:gdLst/>
            <a:ahLst/>
            <a:cxnLst>
              <a:cxn ang="0">
                <a:pos x="53975" y="0"/>
              </a:cxn>
              <a:cxn ang="0">
                <a:pos x="80963" y="0"/>
              </a:cxn>
              <a:cxn ang="0">
                <a:pos x="115888" y="9463"/>
              </a:cxn>
              <a:cxn ang="0">
                <a:pos x="169863" y="26833"/>
              </a:cxn>
              <a:cxn ang="0">
                <a:pos x="206375" y="53696"/>
              </a:cxn>
              <a:cxn ang="0">
                <a:pos x="242888" y="71050"/>
              </a:cxn>
              <a:cxn ang="0">
                <a:pos x="260350" y="97898"/>
              </a:cxn>
              <a:cxn ang="0">
                <a:pos x="260350" y="116824"/>
              </a:cxn>
              <a:cxn ang="0">
                <a:pos x="260350" y="161057"/>
              </a:cxn>
              <a:cxn ang="0">
                <a:pos x="250825" y="224208"/>
              </a:cxn>
              <a:cxn ang="0">
                <a:pos x="233363" y="268418"/>
              </a:cxn>
              <a:cxn ang="0">
                <a:pos x="223838" y="322083"/>
              </a:cxn>
              <a:cxn ang="0">
                <a:pos x="215900" y="393149"/>
              </a:cxn>
              <a:cxn ang="0">
                <a:pos x="206375" y="481553"/>
              </a:cxn>
              <a:cxn ang="0">
                <a:pos x="196850" y="659979"/>
              </a:cxn>
              <a:cxn ang="0">
                <a:pos x="188913" y="776811"/>
              </a:cxn>
              <a:cxn ang="0">
                <a:pos x="179388" y="857334"/>
              </a:cxn>
              <a:cxn ang="0">
                <a:pos x="188913" y="972596"/>
              </a:cxn>
              <a:cxn ang="0">
                <a:pos x="196850" y="1141537"/>
              </a:cxn>
              <a:cxn ang="0">
                <a:pos x="206375" y="1222059"/>
              </a:cxn>
              <a:cxn ang="0">
                <a:pos x="215900" y="1285213"/>
              </a:cxn>
              <a:cxn ang="0">
                <a:pos x="233363" y="1329425"/>
              </a:cxn>
              <a:cxn ang="0">
                <a:pos x="250300" y="1365109"/>
              </a:cxn>
              <a:cxn ang="0">
                <a:pos x="221539" y="1575111"/>
              </a:cxn>
              <a:cxn ang="0">
                <a:pos x="206375" y="1570993"/>
              </a:cxn>
              <a:cxn ang="0">
                <a:pos x="152400" y="1525205"/>
              </a:cxn>
              <a:cxn ang="0">
                <a:pos x="88900" y="1446262"/>
              </a:cxn>
              <a:cxn ang="0">
                <a:pos x="71438" y="1392579"/>
              </a:cxn>
              <a:cxn ang="0">
                <a:pos x="53975" y="1329425"/>
              </a:cxn>
              <a:cxn ang="0">
                <a:pos x="44450" y="1241006"/>
              </a:cxn>
              <a:cxn ang="0">
                <a:pos x="36513" y="1133642"/>
              </a:cxn>
              <a:cxn ang="0">
                <a:pos x="26988" y="999436"/>
              </a:cxn>
              <a:cxn ang="0">
                <a:pos x="36513" y="723134"/>
              </a:cxn>
              <a:cxn ang="0">
                <a:pos x="44450" y="454720"/>
              </a:cxn>
              <a:cxn ang="0">
                <a:pos x="44450" y="329990"/>
              </a:cxn>
              <a:cxn ang="0">
                <a:pos x="44450" y="232092"/>
              </a:cxn>
              <a:cxn ang="0">
                <a:pos x="36513" y="161057"/>
              </a:cxn>
              <a:cxn ang="0">
                <a:pos x="17463" y="107361"/>
              </a:cxn>
              <a:cxn ang="0">
                <a:pos x="9525" y="71050"/>
              </a:cxn>
              <a:cxn ang="0">
                <a:pos x="9525" y="45790"/>
              </a:cxn>
              <a:cxn ang="0">
                <a:pos x="9525" y="18957"/>
              </a:cxn>
              <a:cxn ang="0">
                <a:pos x="26988" y="9463"/>
              </a:cxn>
            </a:cxnLst>
            <a:pathLst>
              <a:path w="260350" h="1595718">
                <a:moveTo>
                  <a:pt x="36513" y="0"/>
                </a:moveTo>
                <a:lnTo>
                  <a:pt x="53975" y="0"/>
                </a:lnTo>
                <a:lnTo>
                  <a:pt x="63500" y="0"/>
                </a:lnTo>
                <a:lnTo>
                  <a:pt x="80963" y="0"/>
                </a:lnTo>
                <a:lnTo>
                  <a:pt x="98425" y="0"/>
                </a:lnTo>
                <a:lnTo>
                  <a:pt x="115888" y="9525"/>
                </a:lnTo>
                <a:lnTo>
                  <a:pt x="142875" y="19050"/>
                </a:lnTo>
                <a:lnTo>
                  <a:pt x="169863" y="26988"/>
                </a:lnTo>
                <a:lnTo>
                  <a:pt x="188913" y="36513"/>
                </a:lnTo>
                <a:lnTo>
                  <a:pt x="206375" y="53975"/>
                </a:lnTo>
                <a:lnTo>
                  <a:pt x="223838" y="63500"/>
                </a:lnTo>
                <a:lnTo>
                  <a:pt x="242888" y="71438"/>
                </a:lnTo>
                <a:lnTo>
                  <a:pt x="250825" y="90488"/>
                </a:lnTo>
                <a:lnTo>
                  <a:pt x="260350" y="98425"/>
                </a:lnTo>
                <a:lnTo>
                  <a:pt x="260350" y="107950"/>
                </a:lnTo>
                <a:lnTo>
                  <a:pt x="260350" y="117475"/>
                </a:lnTo>
                <a:lnTo>
                  <a:pt x="260350" y="144463"/>
                </a:lnTo>
                <a:lnTo>
                  <a:pt x="260350" y="161925"/>
                </a:lnTo>
                <a:lnTo>
                  <a:pt x="250825" y="198438"/>
                </a:lnTo>
                <a:lnTo>
                  <a:pt x="250825" y="225425"/>
                </a:lnTo>
                <a:lnTo>
                  <a:pt x="242888" y="242888"/>
                </a:lnTo>
                <a:lnTo>
                  <a:pt x="233363" y="269875"/>
                </a:lnTo>
                <a:lnTo>
                  <a:pt x="223838" y="296863"/>
                </a:lnTo>
                <a:lnTo>
                  <a:pt x="223838" y="323850"/>
                </a:lnTo>
                <a:lnTo>
                  <a:pt x="215900" y="358775"/>
                </a:lnTo>
                <a:lnTo>
                  <a:pt x="215900" y="395288"/>
                </a:lnTo>
                <a:lnTo>
                  <a:pt x="206375" y="439738"/>
                </a:lnTo>
                <a:lnTo>
                  <a:pt x="206375" y="484188"/>
                </a:lnTo>
                <a:lnTo>
                  <a:pt x="196850" y="574675"/>
                </a:lnTo>
                <a:lnTo>
                  <a:pt x="196850" y="663575"/>
                </a:lnTo>
                <a:lnTo>
                  <a:pt x="188913" y="744538"/>
                </a:lnTo>
                <a:lnTo>
                  <a:pt x="188913" y="781050"/>
                </a:lnTo>
                <a:lnTo>
                  <a:pt x="188913" y="825500"/>
                </a:lnTo>
                <a:lnTo>
                  <a:pt x="179388" y="862013"/>
                </a:lnTo>
                <a:lnTo>
                  <a:pt x="179388" y="896938"/>
                </a:lnTo>
                <a:lnTo>
                  <a:pt x="188913" y="977901"/>
                </a:lnTo>
                <a:lnTo>
                  <a:pt x="188913" y="1058863"/>
                </a:lnTo>
                <a:lnTo>
                  <a:pt x="196850" y="1147763"/>
                </a:lnTo>
                <a:lnTo>
                  <a:pt x="196850" y="1184276"/>
                </a:lnTo>
                <a:lnTo>
                  <a:pt x="206375" y="1228726"/>
                </a:lnTo>
                <a:lnTo>
                  <a:pt x="206375" y="1255713"/>
                </a:lnTo>
                <a:lnTo>
                  <a:pt x="215900" y="1292226"/>
                </a:lnTo>
                <a:lnTo>
                  <a:pt x="223838" y="1319213"/>
                </a:lnTo>
                <a:lnTo>
                  <a:pt x="233363" y="1336676"/>
                </a:lnTo>
                <a:lnTo>
                  <a:pt x="242888" y="1363663"/>
                </a:lnTo>
                <a:lnTo>
                  <a:pt x="250300" y="1372558"/>
                </a:lnTo>
                <a:lnTo>
                  <a:pt x="233503" y="1438679"/>
                </a:lnTo>
                <a:cubicBezTo>
                  <a:pt x="225659" y="1485524"/>
                  <a:pt x="221539" y="1534027"/>
                  <a:pt x="221539" y="1583705"/>
                </a:cubicBezTo>
                <a:lnTo>
                  <a:pt x="222530" y="1595718"/>
                </a:lnTo>
                <a:lnTo>
                  <a:pt x="206375" y="1579563"/>
                </a:lnTo>
                <a:lnTo>
                  <a:pt x="188913" y="1570038"/>
                </a:lnTo>
                <a:lnTo>
                  <a:pt x="152400" y="1533526"/>
                </a:lnTo>
                <a:lnTo>
                  <a:pt x="115888" y="1498601"/>
                </a:lnTo>
                <a:lnTo>
                  <a:pt x="88900" y="1454151"/>
                </a:lnTo>
                <a:lnTo>
                  <a:pt x="80963" y="1427163"/>
                </a:lnTo>
                <a:lnTo>
                  <a:pt x="71438" y="1400176"/>
                </a:lnTo>
                <a:lnTo>
                  <a:pt x="63500" y="1373188"/>
                </a:lnTo>
                <a:lnTo>
                  <a:pt x="53975" y="1336676"/>
                </a:lnTo>
                <a:lnTo>
                  <a:pt x="44450" y="1292226"/>
                </a:lnTo>
                <a:lnTo>
                  <a:pt x="44450" y="1247776"/>
                </a:lnTo>
                <a:lnTo>
                  <a:pt x="36513" y="1193801"/>
                </a:lnTo>
                <a:lnTo>
                  <a:pt x="36513" y="1139826"/>
                </a:lnTo>
                <a:lnTo>
                  <a:pt x="26988" y="1076326"/>
                </a:lnTo>
                <a:lnTo>
                  <a:pt x="26988" y="1004888"/>
                </a:lnTo>
                <a:lnTo>
                  <a:pt x="26988" y="869950"/>
                </a:lnTo>
                <a:lnTo>
                  <a:pt x="36513" y="727075"/>
                </a:lnTo>
                <a:lnTo>
                  <a:pt x="36513" y="592138"/>
                </a:lnTo>
                <a:lnTo>
                  <a:pt x="44450" y="457200"/>
                </a:lnTo>
                <a:lnTo>
                  <a:pt x="44450" y="395288"/>
                </a:lnTo>
                <a:lnTo>
                  <a:pt x="44450" y="331788"/>
                </a:lnTo>
                <a:lnTo>
                  <a:pt x="44450" y="277813"/>
                </a:lnTo>
                <a:lnTo>
                  <a:pt x="44450" y="233363"/>
                </a:lnTo>
                <a:lnTo>
                  <a:pt x="44450" y="198438"/>
                </a:lnTo>
                <a:lnTo>
                  <a:pt x="36513" y="161925"/>
                </a:lnTo>
                <a:lnTo>
                  <a:pt x="26988" y="134938"/>
                </a:lnTo>
                <a:lnTo>
                  <a:pt x="17463" y="107950"/>
                </a:lnTo>
                <a:lnTo>
                  <a:pt x="9525" y="90488"/>
                </a:lnTo>
                <a:lnTo>
                  <a:pt x="9525" y="71438"/>
                </a:lnTo>
                <a:lnTo>
                  <a:pt x="0" y="63500"/>
                </a:lnTo>
                <a:lnTo>
                  <a:pt x="9525" y="46038"/>
                </a:lnTo>
                <a:lnTo>
                  <a:pt x="9525" y="36513"/>
                </a:lnTo>
                <a:lnTo>
                  <a:pt x="9525" y="19050"/>
                </a:lnTo>
                <a:lnTo>
                  <a:pt x="17463" y="9525"/>
                </a:lnTo>
                <a:lnTo>
                  <a:pt x="26988" y="9525"/>
                </a:lnTo>
                <a:lnTo>
                  <a:pt x="36513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6856413" y="2274888"/>
            <a:ext cx="280988" cy="431800"/>
          </a:xfrm>
          <a:custGeom>
            <a:avLst/>
            <a:gdLst>
              <a:gd name="connsiteX0" fmla="*/ 148275 w 281004"/>
              <a:gd name="connsiteY0" fmla="*/ 0 h 431155"/>
              <a:gd name="connsiteX1" fmla="*/ 167325 w 281004"/>
              <a:gd name="connsiteY1" fmla="*/ 0 h 431155"/>
              <a:gd name="connsiteX2" fmla="*/ 175262 w 281004"/>
              <a:gd name="connsiteY2" fmla="*/ 0 h 431155"/>
              <a:gd name="connsiteX3" fmla="*/ 184787 w 281004"/>
              <a:gd name="connsiteY3" fmla="*/ 9525 h 431155"/>
              <a:gd name="connsiteX4" fmla="*/ 194312 w 281004"/>
              <a:gd name="connsiteY4" fmla="*/ 26988 h 431155"/>
              <a:gd name="connsiteX5" fmla="*/ 202250 w 281004"/>
              <a:gd name="connsiteY5" fmla="*/ 46038 h 431155"/>
              <a:gd name="connsiteX6" fmla="*/ 211775 w 281004"/>
              <a:gd name="connsiteY6" fmla="*/ 73025 h 431155"/>
              <a:gd name="connsiteX7" fmla="*/ 221300 w 281004"/>
              <a:gd name="connsiteY7" fmla="*/ 100013 h 431155"/>
              <a:gd name="connsiteX8" fmla="*/ 229237 w 281004"/>
              <a:gd name="connsiteY8" fmla="*/ 134938 h 431155"/>
              <a:gd name="connsiteX9" fmla="*/ 229237 w 281004"/>
              <a:gd name="connsiteY9" fmla="*/ 179388 h 431155"/>
              <a:gd name="connsiteX10" fmla="*/ 238762 w 281004"/>
              <a:gd name="connsiteY10" fmla="*/ 225425 h 431155"/>
              <a:gd name="connsiteX11" fmla="*/ 248287 w 281004"/>
              <a:gd name="connsiteY11" fmla="*/ 260350 h 431155"/>
              <a:gd name="connsiteX12" fmla="*/ 248287 w 281004"/>
              <a:gd name="connsiteY12" fmla="*/ 296863 h 431155"/>
              <a:gd name="connsiteX13" fmla="*/ 256225 w 281004"/>
              <a:gd name="connsiteY13" fmla="*/ 331788 h 431155"/>
              <a:gd name="connsiteX14" fmla="*/ 265750 w 281004"/>
              <a:gd name="connsiteY14" fmla="*/ 368300 h 431155"/>
              <a:gd name="connsiteX15" fmla="*/ 275275 w 281004"/>
              <a:gd name="connsiteY15" fmla="*/ 395288 h 431155"/>
              <a:gd name="connsiteX16" fmla="*/ 281004 w 281004"/>
              <a:gd name="connsiteY16" fmla="*/ 414769 h 431155"/>
              <a:gd name="connsiteX17" fmla="*/ 239996 w 281004"/>
              <a:gd name="connsiteY17" fmla="*/ 423850 h 431155"/>
              <a:gd name="connsiteX18" fmla="*/ 138411 w 281004"/>
              <a:gd name="connsiteY18" fmla="*/ 431155 h 431155"/>
              <a:gd name="connsiteX19" fmla="*/ 36826 w 281004"/>
              <a:gd name="connsiteY19" fmla="*/ 423850 h 431155"/>
              <a:gd name="connsiteX20" fmla="*/ 0 w 281004"/>
              <a:gd name="connsiteY20" fmla="*/ 415695 h 431155"/>
              <a:gd name="connsiteX21" fmla="*/ 5399 w 281004"/>
              <a:gd name="connsiteY21" fmla="*/ 412750 h 431155"/>
              <a:gd name="connsiteX22" fmla="*/ 22862 w 281004"/>
              <a:gd name="connsiteY22" fmla="*/ 395288 h 431155"/>
              <a:gd name="connsiteX23" fmla="*/ 32387 w 281004"/>
              <a:gd name="connsiteY23" fmla="*/ 377825 h 431155"/>
              <a:gd name="connsiteX24" fmla="*/ 49849 w 281004"/>
              <a:gd name="connsiteY24" fmla="*/ 358775 h 431155"/>
              <a:gd name="connsiteX25" fmla="*/ 59374 w 281004"/>
              <a:gd name="connsiteY25" fmla="*/ 341313 h 431155"/>
              <a:gd name="connsiteX26" fmla="*/ 68899 w 281004"/>
              <a:gd name="connsiteY26" fmla="*/ 323850 h 431155"/>
              <a:gd name="connsiteX27" fmla="*/ 68899 w 281004"/>
              <a:gd name="connsiteY27" fmla="*/ 304800 h 431155"/>
              <a:gd name="connsiteX28" fmla="*/ 76837 w 281004"/>
              <a:gd name="connsiteY28" fmla="*/ 287338 h 431155"/>
              <a:gd name="connsiteX29" fmla="*/ 86362 w 281004"/>
              <a:gd name="connsiteY29" fmla="*/ 260350 h 431155"/>
              <a:gd name="connsiteX30" fmla="*/ 86362 w 281004"/>
              <a:gd name="connsiteY30" fmla="*/ 233363 h 431155"/>
              <a:gd name="connsiteX31" fmla="*/ 95887 w 281004"/>
              <a:gd name="connsiteY31" fmla="*/ 198438 h 431155"/>
              <a:gd name="connsiteX32" fmla="*/ 95887 w 281004"/>
              <a:gd name="connsiteY32" fmla="*/ 171450 h 431155"/>
              <a:gd name="connsiteX33" fmla="*/ 103824 w 281004"/>
              <a:gd name="connsiteY33" fmla="*/ 134938 h 431155"/>
              <a:gd name="connsiteX34" fmla="*/ 103824 w 281004"/>
              <a:gd name="connsiteY34" fmla="*/ 100013 h 431155"/>
              <a:gd name="connsiteX35" fmla="*/ 113350 w 281004"/>
              <a:gd name="connsiteY35" fmla="*/ 73025 h 431155"/>
              <a:gd name="connsiteX36" fmla="*/ 113350 w 281004"/>
              <a:gd name="connsiteY36" fmla="*/ 53975 h 431155"/>
              <a:gd name="connsiteX37" fmla="*/ 122875 w 281004"/>
              <a:gd name="connsiteY37" fmla="*/ 36513 h 431155"/>
              <a:gd name="connsiteX38" fmla="*/ 130812 w 281004"/>
              <a:gd name="connsiteY38" fmla="*/ 19050 h 431155"/>
              <a:gd name="connsiteX39" fmla="*/ 140337 w 281004"/>
              <a:gd name="connsiteY39" fmla="*/ 9525 h 431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81004" h="431155">
                <a:moveTo>
                  <a:pt x="148275" y="0"/>
                </a:moveTo>
                <a:lnTo>
                  <a:pt x="167325" y="0"/>
                </a:lnTo>
                <a:lnTo>
                  <a:pt x="175262" y="0"/>
                </a:lnTo>
                <a:lnTo>
                  <a:pt x="184787" y="9525"/>
                </a:lnTo>
                <a:lnTo>
                  <a:pt x="194312" y="26988"/>
                </a:lnTo>
                <a:lnTo>
                  <a:pt x="202250" y="46038"/>
                </a:lnTo>
                <a:lnTo>
                  <a:pt x="211775" y="73025"/>
                </a:lnTo>
                <a:lnTo>
                  <a:pt x="221300" y="100013"/>
                </a:lnTo>
                <a:lnTo>
                  <a:pt x="229237" y="134938"/>
                </a:lnTo>
                <a:lnTo>
                  <a:pt x="229237" y="179388"/>
                </a:lnTo>
                <a:lnTo>
                  <a:pt x="238762" y="225425"/>
                </a:lnTo>
                <a:lnTo>
                  <a:pt x="248287" y="260350"/>
                </a:lnTo>
                <a:lnTo>
                  <a:pt x="248287" y="296863"/>
                </a:lnTo>
                <a:lnTo>
                  <a:pt x="256225" y="331788"/>
                </a:lnTo>
                <a:lnTo>
                  <a:pt x="265750" y="368300"/>
                </a:lnTo>
                <a:lnTo>
                  <a:pt x="275275" y="395288"/>
                </a:lnTo>
                <a:lnTo>
                  <a:pt x="281004" y="414769"/>
                </a:lnTo>
                <a:lnTo>
                  <a:pt x="239996" y="423850"/>
                </a:lnTo>
                <a:cubicBezTo>
                  <a:pt x="207183" y="428640"/>
                  <a:pt x="173209" y="431155"/>
                  <a:pt x="138411" y="431155"/>
                </a:cubicBezTo>
                <a:cubicBezTo>
                  <a:pt x="103613" y="431155"/>
                  <a:pt x="69639" y="428640"/>
                  <a:pt x="36826" y="423850"/>
                </a:cubicBezTo>
                <a:lnTo>
                  <a:pt x="0" y="415695"/>
                </a:lnTo>
                <a:lnTo>
                  <a:pt x="5399" y="412750"/>
                </a:lnTo>
                <a:lnTo>
                  <a:pt x="22862" y="395288"/>
                </a:lnTo>
                <a:lnTo>
                  <a:pt x="32387" y="377825"/>
                </a:lnTo>
                <a:lnTo>
                  <a:pt x="49849" y="358775"/>
                </a:lnTo>
                <a:lnTo>
                  <a:pt x="59374" y="341313"/>
                </a:lnTo>
                <a:lnTo>
                  <a:pt x="68899" y="323850"/>
                </a:lnTo>
                <a:lnTo>
                  <a:pt x="68899" y="304800"/>
                </a:lnTo>
                <a:lnTo>
                  <a:pt x="76837" y="287338"/>
                </a:lnTo>
                <a:lnTo>
                  <a:pt x="86362" y="260350"/>
                </a:lnTo>
                <a:lnTo>
                  <a:pt x="86362" y="233363"/>
                </a:lnTo>
                <a:lnTo>
                  <a:pt x="95887" y="198438"/>
                </a:lnTo>
                <a:lnTo>
                  <a:pt x="95887" y="171450"/>
                </a:lnTo>
                <a:lnTo>
                  <a:pt x="103824" y="134938"/>
                </a:lnTo>
                <a:lnTo>
                  <a:pt x="103824" y="100013"/>
                </a:lnTo>
                <a:lnTo>
                  <a:pt x="113350" y="73025"/>
                </a:lnTo>
                <a:lnTo>
                  <a:pt x="113350" y="53975"/>
                </a:lnTo>
                <a:lnTo>
                  <a:pt x="122875" y="36513"/>
                </a:lnTo>
                <a:lnTo>
                  <a:pt x="130812" y="19050"/>
                </a:lnTo>
                <a:lnTo>
                  <a:pt x="140337" y="952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任意多边形: 形状 13"/>
          <p:cNvSpPr/>
          <p:nvPr/>
        </p:nvSpPr>
        <p:spPr>
          <a:xfrm>
            <a:off x="6345238" y="2649538"/>
            <a:ext cx="811212" cy="285750"/>
          </a:xfrm>
          <a:custGeom>
            <a:avLst/>
            <a:gdLst/>
            <a:ahLst/>
            <a:cxnLst>
              <a:cxn ang="0">
                <a:pos x="27961" y="0"/>
              </a:cxn>
              <a:cxn ang="0">
                <a:pos x="28478" y="598"/>
              </a:cxn>
              <a:cxn ang="0">
                <a:pos x="37737" y="16861"/>
              </a:cxn>
              <a:cxn ang="0">
                <a:pos x="46999" y="25738"/>
              </a:cxn>
              <a:cxn ang="0">
                <a:pos x="63979" y="33134"/>
              </a:cxn>
              <a:cxn ang="0">
                <a:pos x="90218" y="42012"/>
              </a:cxn>
              <a:cxn ang="0">
                <a:pos x="107198" y="42012"/>
              </a:cxn>
              <a:cxn ang="0">
                <a:pos x="133437" y="50890"/>
              </a:cxn>
              <a:cxn ang="0">
                <a:pos x="159676" y="58286"/>
              </a:cxn>
              <a:cxn ang="0">
                <a:pos x="185918" y="58286"/>
              </a:cxn>
              <a:cxn ang="0">
                <a:pos x="247660" y="67166"/>
              </a:cxn>
              <a:cxn ang="0">
                <a:pos x="300140" y="67166"/>
              </a:cxn>
              <a:cxn ang="0">
                <a:pos x="352622" y="67166"/>
              </a:cxn>
              <a:cxn ang="0">
                <a:pos x="405103" y="58286"/>
              </a:cxn>
              <a:cxn ang="0">
                <a:pos x="439061" y="58286"/>
              </a:cxn>
              <a:cxn ang="0">
                <a:pos x="457582" y="50890"/>
              </a:cxn>
              <a:cxn ang="0">
                <a:pos x="483823" y="42012"/>
              </a:cxn>
              <a:cxn ang="0">
                <a:pos x="495553" y="35880"/>
              </a:cxn>
              <a:cxn ang="0">
                <a:pos x="531360" y="43480"/>
              </a:cxn>
              <a:cxn ang="0">
                <a:pos x="630134" y="50288"/>
              </a:cxn>
              <a:cxn ang="0">
                <a:pos x="728904" y="43480"/>
              </a:cxn>
              <a:cxn ang="0">
                <a:pos x="768777" y="35017"/>
              </a:cxn>
              <a:cxn ang="0">
                <a:pos x="770925" y="42012"/>
              </a:cxn>
              <a:cxn ang="0">
                <a:pos x="780185" y="58286"/>
              </a:cxn>
              <a:cxn ang="0">
                <a:pos x="789446" y="67166"/>
              </a:cxn>
              <a:cxn ang="0">
                <a:pos x="789446" y="83437"/>
              </a:cxn>
              <a:cxn ang="0">
                <a:pos x="789446" y="92314"/>
              </a:cxn>
              <a:cxn ang="0">
                <a:pos x="789446" y="99713"/>
              </a:cxn>
              <a:cxn ang="0">
                <a:pos x="789446" y="108589"/>
              </a:cxn>
              <a:cxn ang="0">
                <a:pos x="780185" y="117466"/>
              </a:cxn>
              <a:cxn ang="0">
                <a:pos x="770925" y="124862"/>
              </a:cxn>
              <a:cxn ang="0">
                <a:pos x="770925" y="133741"/>
              </a:cxn>
              <a:cxn ang="0">
                <a:pos x="753946" y="142617"/>
              </a:cxn>
              <a:cxn ang="0">
                <a:pos x="744684" y="150015"/>
              </a:cxn>
              <a:cxn ang="0">
                <a:pos x="736965" y="158892"/>
              </a:cxn>
              <a:cxn ang="0">
                <a:pos x="718444" y="167768"/>
              </a:cxn>
              <a:cxn ang="0">
                <a:pos x="701465" y="175165"/>
              </a:cxn>
              <a:cxn ang="0">
                <a:pos x="684486" y="184041"/>
              </a:cxn>
              <a:cxn ang="0">
                <a:pos x="658246" y="192921"/>
              </a:cxn>
              <a:cxn ang="0">
                <a:pos x="639729" y="200314"/>
              </a:cxn>
              <a:cxn ang="0">
                <a:pos x="588784" y="209195"/>
              </a:cxn>
              <a:cxn ang="0">
                <a:pos x="544022" y="225468"/>
              </a:cxn>
              <a:cxn ang="0">
                <a:pos x="510065" y="234343"/>
              </a:cxn>
              <a:cxn ang="0">
                <a:pos x="465301" y="243221"/>
              </a:cxn>
              <a:cxn ang="0">
                <a:pos x="431341" y="250618"/>
              </a:cxn>
              <a:cxn ang="0">
                <a:pos x="395841" y="259495"/>
              </a:cxn>
              <a:cxn ang="0">
                <a:pos x="360340" y="259495"/>
              </a:cxn>
              <a:cxn ang="0">
                <a:pos x="334099" y="266891"/>
              </a:cxn>
              <a:cxn ang="0">
                <a:pos x="300140" y="259495"/>
              </a:cxn>
              <a:cxn ang="0">
                <a:pos x="273900" y="259495"/>
              </a:cxn>
              <a:cxn ang="0">
                <a:pos x="212157" y="259495"/>
              </a:cxn>
              <a:cxn ang="0">
                <a:pos x="168939" y="250618"/>
              </a:cxn>
              <a:cxn ang="0">
                <a:pos x="116459" y="250618"/>
              </a:cxn>
              <a:cxn ang="0">
                <a:pos x="73238" y="243221"/>
              </a:cxn>
              <a:cxn ang="0">
                <a:pos x="54718" y="234343"/>
              </a:cxn>
              <a:cxn ang="0">
                <a:pos x="37737" y="225468"/>
              </a:cxn>
              <a:cxn ang="0">
                <a:pos x="20759" y="218071"/>
              </a:cxn>
              <a:cxn ang="0">
                <a:pos x="2235" y="209195"/>
              </a:cxn>
              <a:cxn ang="0">
                <a:pos x="959" y="207970"/>
              </a:cxn>
              <a:cxn ang="0">
                <a:pos x="0" y="196784"/>
              </a:cxn>
              <a:cxn ang="0">
                <a:pos x="11645" y="61622"/>
              </a:cxn>
            </a:cxnLst>
            <a:pathLst>
              <a:path w="811924" h="286380">
                <a:moveTo>
                  <a:pt x="28761" y="0"/>
                </a:moveTo>
                <a:lnTo>
                  <a:pt x="29286" y="630"/>
                </a:lnTo>
                <a:lnTo>
                  <a:pt x="38811" y="18093"/>
                </a:lnTo>
                <a:lnTo>
                  <a:pt x="48336" y="27618"/>
                </a:lnTo>
                <a:lnTo>
                  <a:pt x="65799" y="35555"/>
                </a:lnTo>
                <a:lnTo>
                  <a:pt x="92786" y="45080"/>
                </a:lnTo>
                <a:lnTo>
                  <a:pt x="110249" y="45080"/>
                </a:lnTo>
                <a:lnTo>
                  <a:pt x="137236" y="54605"/>
                </a:lnTo>
                <a:lnTo>
                  <a:pt x="164224" y="62543"/>
                </a:lnTo>
                <a:lnTo>
                  <a:pt x="191211" y="62543"/>
                </a:lnTo>
                <a:lnTo>
                  <a:pt x="254711" y="72068"/>
                </a:lnTo>
                <a:lnTo>
                  <a:pt x="308686" y="72068"/>
                </a:lnTo>
                <a:lnTo>
                  <a:pt x="362661" y="72068"/>
                </a:lnTo>
                <a:lnTo>
                  <a:pt x="416636" y="62543"/>
                </a:lnTo>
                <a:lnTo>
                  <a:pt x="451561" y="62543"/>
                </a:lnTo>
                <a:lnTo>
                  <a:pt x="470611" y="54605"/>
                </a:lnTo>
                <a:lnTo>
                  <a:pt x="497599" y="45080"/>
                </a:lnTo>
                <a:lnTo>
                  <a:pt x="509662" y="38500"/>
                </a:lnTo>
                <a:lnTo>
                  <a:pt x="546488" y="46655"/>
                </a:lnTo>
                <a:cubicBezTo>
                  <a:pt x="579301" y="51445"/>
                  <a:pt x="613275" y="53960"/>
                  <a:pt x="648073" y="53960"/>
                </a:cubicBezTo>
                <a:cubicBezTo>
                  <a:pt x="682871" y="53960"/>
                  <a:pt x="716845" y="51445"/>
                  <a:pt x="749658" y="46655"/>
                </a:cubicBezTo>
                <a:lnTo>
                  <a:pt x="790666" y="37574"/>
                </a:lnTo>
                <a:lnTo>
                  <a:pt x="792874" y="45080"/>
                </a:lnTo>
                <a:lnTo>
                  <a:pt x="802399" y="62543"/>
                </a:lnTo>
                <a:lnTo>
                  <a:pt x="811924" y="72068"/>
                </a:lnTo>
                <a:lnTo>
                  <a:pt x="811924" y="89530"/>
                </a:lnTo>
                <a:lnTo>
                  <a:pt x="811924" y="99055"/>
                </a:lnTo>
                <a:lnTo>
                  <a:pt x="811924" y="106993"/>
                </a:lnTo>
                <a:lnTo>
                  <a:pt x="811924" y="116518"/>
                </a:lnTo>
                <a:lnTo>
                  <a:pt x="802399" y="126043"/>
                </a:lnTo>
                <a:lnTo>
                  <a:pt x="792874" y="133980"/>
                </a:lnTo>
                <a:lnTo>
                  <a:pt x="792874" y="143505"/>
                </a:lnTo>
                <a:lnTo>
                  <a:pt x="775412" y="153030"/>
                </a:lnTo>
                <a:lnTo>
                  <a:pt x="765887" y="160968"/>
                </a:lnTo>
                <a:lnTo>
                  <a:pt x="757949" y="170493"/>
                </a:lnTo>
                <a:lnTo>
                  <a:pt x="738899" y="180018"/>
                </a:lnTo>
                <a:lnTo>
                  <a:pt x="721437" y="187955"/>
                </a:lnTo>
                <a:lnTo>
                  <a:pt x="703974" y="197480"/>
                </a:lnTo>
                <a:lnTo>
                  <a:pt x="676987" y="207005"/>
                </a:lnTo>
                <a:lnTo>
                  <a:pt x="657937" y="214943"/>
                </a:lnTo>
                <a:lnTo>
                  <a:pt x="605549" y="224468"/>
                </a:lnTo>
                <a:lnTo>
                  <a:pt x="559512" y="241930"/>
                </a:lnTo>
                <a:lnTo>
                  <a:pt x="524587" y="251455"/>
                </a:lnTo>
                <a:lnTo>
                  <a:pt x="478549" y="260980"/>
                </a:lnTo>
                <a:lnTo>
                  <a:pt x="443624" y="268918"/>
                </a:lnTo>
                <a:lnTo>
                  <a:pt x="407111" y="278443"/>
                </a:lnTo>
                <a:lnTo>
                  <a:pt x="370599" y="278443"/>
                </a:lnTo>
                <a:lnTo>
                  <a:pt x="343611" y="286380"/>
                </a:lnTo>
                <a:lnTo>
                  <a:pt x="308686" y="278443"/>
                </a:lnTo>
                <a:lnTo>
                  <a:pt x="281699" y="278443"/>
                </a:lnTo>
                <a:lnTo>
                  <a:pt x="218199" y="278443"/>
                </a:lnTo>
                <a:lnTo>
                  <a:pt x="173749" y="268918"/>
                </a:lnTo>
                <a:lnTo>
                  <a:pt x="119774" y="268918"/>
                </a:lnTo>
                <a:lnTo>
                  <a:pt x="75324" y="260980"/>
                </a:lnTo>
                <a:lnTo>
                  <a:pt x="56274" y="251455"/>
                </a:lnTo>
                <a:lnTo>
                  <a:pt x="38811" y="241930"/>
                </a:lnTo>
                <a:lnTo>
                  <a:pt x="21349" y="233993"/>
                </a:lnTo>
                <a:lnTo>
                  <a:pt x="2299" y="224468"/>
                </a:lnTo>
                <a:lnTo>
                  <a:pt x="991" y="223160"/>
                </a:lnTo>
                <a:lnTo>
                  <a:pt x="0" y="211147"/>
                </a:lnTo>
                <a:cubicBezTo>
                  <a:pt x="0" y="161469"/>
                  <a:pt x="4120" y="112966"/>
                  <a:pt x="11965" y="66121"/>
                </a:cubicBezTo>
                <a:lnTo>
                  <a:pt x="28761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 cap="flat" cmpd="sng">
            <a:solidFill>
              <a:srgbClr val="FF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25615" name="组合 2"/>
          <p:cNvGrpSpPr/>
          <p:nvPr/>
        </p:nvGrpSpPr>
        <p:grpSpPr>
          <a:xfrm>
            <a:off x="250825" y="79375"/>
            <a:ext cx="4968875" cy="682625"/>
            <a:chOff x="251520" y="79928"/>
            <a:chExt cx="4968552" cy="681487"/>
          </a:xfrm>
        </p:grpSpPr>
        <p:sp>
          <p:nvSpPr>
            <p:cNvPr id="116" name="Text Box 15"/>
            <p:cNvSpPr txBox="1">
              <a:spLocks noChangeArrowheads="1"/>
            </p:cNvSpPr>
            <p:nvPr/>
          </p:nvSpPr>
          <p:spPr bwMode="auto">
            <a:xfrm>
              <a:off x="1187564" y="177215"/>
              <a:ext cx="4032508" cy="58420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5617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1520" y="79928"/>
              <a:ext cx="685281" cy="6002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1708150" y="989013"/>
            <a:ext cx="1112838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rPr>
              <a:t>t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宋体" panose="02010600030101010101" pitchFamily="2" charset="-122"/>
                <a:cs typeface="+mn-cs"/>
              </a:rPr>
              <a:t>ó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宋体" panose="02010600030101010101" pitchFamily="2" charset="-122"/>
                <a:cs typeface="+mn-cs"/>
              </a:rPr>
              <a:t>u</a:t>
            </a:r>
            <a:endParaRPr kumimoji="0" lang="en-US" altLang="zh-CN" sz="36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ea typeface="+mn-ea"/>
              <a:cs typeface="+mn-cs"/>
            </a:endParaRPr>
          </a:p>
        </p:txBody>
      </p:sp>
      <p:grpSp>
        <p:nvGrpSpPr>
          <p:cNvPr id="26627" name="组合 2"/>
          <p:cNvGrpSpPr/>
          <p:nvPr/>
        </p:nvGrpSpPr>
        <p:grpSpPr>
          <a:xfrm>
            <a:off x="250825" y="79375"/>
            <a:ext cx="5008563" cy="700088"/>
            <a:chOff x="251520" y="79928"/>
            <a:chExt cx="5007797" cy="700208"/>
          </a:xfrm>
        </p:grpSpPr>
        <p:sp>
          <p:nvSpPr>
            <p:cNvPr id="6" name="Text Box 15"/>
            <p:cNvSpPr txBox="1">
              <a:spLocks noChangeArrowheads="1"/>
            </p:cNvSpPr>
            <p:nvPr/>
          </p:nvSpPr>
          <p:spPr bwMode="auto">
            <a:xfrm>
              <a:off x="1226809" y="195936"/>
              <a:ext cx="4032508" cy="584200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12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重难点字书写指导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pic>
          <p:nvPicPr>
            <p:cNvPr id="26633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1520" y="79928"/>
              <a:ext cx="685281" cy="60022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6" name="头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2988" y="1635125"/>
            <a:ext cx="2443162" cy="243363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1042988" y="1635125"/>
            <a:ext cx="2443163" cy="0"/>
          </a:xfrm>
          <a:prstGeom prst="line">
            <a:avLst/>
          </a:prstGeom>
          <a:ln>
            <a:solidFill>
              <a:srgbClr val="3397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里.wmv">
            <a:hlinkClick r:id="" action="ppaction://media"/>
          </p:cNvPr>
          <p:cNvPicPr>
            <a:picLocks noRot="1"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59388" y="1652588"/>
            <a:ext cx="2397125" cy="2398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5872163" y="989013"/>
            <a:ext cx="11715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+mn-ea"/>
                <a:ea typeface="+mn-ea"/>
                <a:cs typeface="+mn-cs"/>
              </a:rPr>
              <a:t>lǐ</a:t>
            </a:r>
            <a:endParaRPr kumimoji="0" lang="en-US" altLang="zh-CN" sz="36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25"/>
          <p:cNvSpPr txBox="1"/>
          <p:nvPr/>
        </p:nvSpPr>
        <p:spPr>
          <a:xfrm>
            <a:off x="755650" y="268288"/>
            <a:ext cx="2720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文本框 4"/>
          <p:cNvSpPr txBox="1"/>
          <p:nvPr/>
        </p:nvSpPr>
        <p:spPr>
          <a:xfrm>
            <a:off x="863600" y="1203325"/>
            <a:ext cx="7416800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50000"/>
              </a:lnSpc>
              <a:buFont typeface="等线 Light" pitchFamily="2" charset="-122"/>
              <a:buAutoNum type="arabicPeriod"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说说你的收获：</a:t>
            </a: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这节课你记住了哪些字？学会了几种识字方法？你认为你写得最好的字是哪一个？</a:t>
            </a:r>
            <a:endParaRPr lang="zh-CN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  <a:buFont typeface="等线 Light" pitchFamily="2" charset="-122"/>
              <a:buAutoNum type="arabicPeriod"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正确、流利地朗读课文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Box 3"/>
          <p:cNvSpPr txBox="1">
            <a:spLocks noChangeArrowheads="1"/>
          </p:cNvSpPr>
          <p:nvPr/>
        </p:nvSpPr>
        <p:spPr bwMode="auto">
          <a:xfrm>
            <a:off x="1403350" y="209550"/>
            <a:ext cx="1838325" cy="646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第</a:t>
            </a: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课时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0730" name="文本框 25"/>
          <p:cNvSpPr txBox="1">
            <a:spLocks noChangeArrowheads="1"/>
          </p:cNvSpPr>
          <p:nvPr/>
        </p:nvSpPr>
        <p:spPr bwMode="auto">
          <a:xfrm>
            <a:off x="611188" y="1160463"/>
            <a:ext cx="1931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复习引入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35675" y="1995488"/>
            <a:ext cx="2638425" cy="26400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3924300" y="533400"/>
            <a:ext cx="2482850" cy="1439863"/>
            <a:chOff x="5763057" y="1061500"/>
            <a:chExt cx="2940569" cy="1339237"/>
          </a:xfrm>
        </p:grpSpPr>
        <p:sp>
          <p:nvSpPr>
            <p:cNvPr id="8" name="对话气泡: 圆角矩形 12"/>
            <p:cNvSpPr/>
            <p:nvPr/>
          </p:nvSpPr>
          <p:spPr>
            <a:xfrm>
              <a:off x="5763057" y="1061500"/>
              <a:ext cx="2570178" cy="1339237"/>
            </a:xfrm>
            <a:prstGeom prst="wedgeRoundRectCallout">
              <a:avLst>
                <a:gd name="adj1" fmla="val 40893"/>
                <a:gd name="adj2" fmla="val 681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28680" name="矩形 3"/>
            <p:cNvSpPr/>
            <p:nvPr/>
          </p:nvSpPr>
          <p:spPr>
            <a:xfrm>
              <a:off x="5803861" y="1127071"/>
              <a:ext cx="2899765" cy="5178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你仿佛看到了什么？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28678" name="矩形 1"/>
          <p:cNvSpPr/>
          <p:nvPr/>
        </p:nvSpPr>
        <p:spPr>
          <a:xfrm>
            <a:off x="673100" y="2355850"/>
            <a:ext cx="4291013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上节课，我们初步学习了课文，你还记得课文写了什么吗？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30875" y="1522413"/>
            <a:ext cx="3255963" cy="2319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33363" y="1522413"/>
            <a:ext cx="59086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图片上的月亮是什么样子的？</a:t>
            </a:r>
            <a:endParaRPr lang="en-US" altLang="zh-CN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95738" y="842963"/>
            <a:ext cx="25177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弯弯的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35150" y="2936875"/>
            <a:ext cx="3529013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小船、香蕉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）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363" y="2376488"/>
            <a:ext cx="24479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像什么？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9703" name="文本框 25"/>
          <p:cNvSpPr txBox="1"/>
          <p:nvPr/>
        </p:nvSpPr>
        <p:spPr>
          <a:xfrm>
            <a:off x="1255713" y="258763"/>
            <a:ext cx="19319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情境学习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0075" y="4060825"/>
            <a:ext cx="4319588" cy="584200"/>
          </a:xfrm>
          <a:prstGeom prst="rect">
            <a:avLst/>
          </a:prstGeom>
          <a:noFill/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zh-CN" sz="3200" b="1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弯弯的月儿小小的船。</a:t>
            </a:r>
            <a:endParaRPr kumimoji="0" lang="en-US" altLang="zh-CN" sz="3200" b="1" kern="1200" cap="none" spc="0" normalizeH="0" baseline="0" noProof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1039813" y="1697038"/>
            <a:ext cx="1120775" cy="11271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1863" y="163513"/>
            <a:ext cx="70580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为什么用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弯弯的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”“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小小的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，而不用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弯的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”“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小的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55875" y="1374775"/>
            <a:ext cx="4608513" cy="1570038"/>
          </a:xfrm>
          <a:prstGeom prst="rect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-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弯的月儿小的船。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-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弯弯的月儿小小的船。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60450" y="1722438"/>
            <a:ext cx="10445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比较朗读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pic>
        <p:nvPicPr>
          <p:cNvPr id="30726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3292475"/>
            <a:ext cx="1924050" cy="192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395288" y="3162300"/>
            <a:ext cx="8208963" cy="1716088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8625" y="3225800"/>
            <a:ext cx="8064500" cy="16525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1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“弯弯的月儿”比“弯的月儿”更能突出月儿弯的程度；“小小的船” 比“小的船”更能突出月儿的可爱，读起来也更上口。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/>
      <p:bldP spid="6" grpId="0" animBg="1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云形标注 2"/>
          <p:cNvSpPr/>
          <p:nvPr/>
        </p:nvSpPr>
        <p:spPr>
          <a:xfrm>
            <a:off x="665163" y="700088"/>
            <a:ext cx="3906838" cy="2644775"/>
          </a:xfrm>
          <a:prstGeom prst="cloudCallou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76338" y="1236663"/>
            <a:ext cx="33655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月儿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除了是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弯弯的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，还是什么样的？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74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238" y="3508375"/>
            <a:ext cx="1203325" cy="102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724525" y="1147763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两头尖。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9338" y="1963738"/>
            <a:ext cx="3887787" cy="1817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</a:t>
            </a:r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把弯弯的月儿比作了小小的船，写的是月儿的形状。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1751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7950" y="-246062"/>
            <a:ext cx="1400175" cy="1401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2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1725" y="3328988"/>
            <a:ext cx="192405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827088" y="811213"/>
            <a:ext cx="4572000" cy="18653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我们一起划船在蓝天上面到处走走，你们看到了什么？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5940425" y="827088"/>
            <a:ext cx="2016125" cy="1079500"/>
          </a:xfrm>
          <a:prstGeom prst="cloudCallout">
            <a:avLst>
              <a:gd name="adj1" fmla="val -87569"/>
              <a:gd name="adj2" fmla="val 4555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0" name="文本框 5"/>
          <p:cNvSpPr txBox="1"/>
          <p:nvPr/>
        </p:nvSpPr>
        <p:spPr>
          <a:xfrm>
            <a:off x="6259513" y="1074738"/>
            <a:ext cx="17287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想一想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1488" y="2625725"/>
            <a:ext cx="224313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星星、</a:t>
            </a:r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蓝天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413" y="3427413"/>
            <a:ext cx="88915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None/>
            </a:pPr>
            <a:r>
              <a:rPr lang="zh-CN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读课文，大家知道星星是什么样的吗？天空呢？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775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8" y="-90487"/>
            <a:ext cx="1401762" cy="1401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3492500" y="4148138"/>
            <a:ext cx="14192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蓝蓝的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39940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椭圆 10"/>
          <p:cNvSpPr/>
          <p:nvPr/>
        </p:nvSpPr>
        <p:spPr>
          <a:xfrm>
            <a:off x="628650" y="2762250"/>
            <a:ext cx="1120775" cy="11287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5513" y="2459038"/>
            <a:ext cx="5921375" cy="1454150"/>
          </a:xfrm>
          <a:prstGeom prst="rect">
            <a:avLst/>
          </a:prstGeom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152400" marR="0" lvl="0" indent="-1524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只看见星星和天。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152400" marR="0" lvl="0" indent="-15240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只看见闪闪的星星和蓝蓝的天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4213" y="2787650"/>
            <a:ext cx="1044575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</a:rPr>
              <a:t>比较朗读</a:t>
            </a:r>
            <a:endParaRPr lang="zh-CN" altLang="en-US" sz="3200" b="1" dirty="0"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50" y="700088"/>
            <a:ext cx="7704138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为什么用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闪闪的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蓝蓝的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来写星星和夜空呢？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云形标注 1"/>
          <p:cNvSpPr/>
          <p:nvPr/>
        </p:nvSpPr>
        <p:spPr>
          <a:xfrm>
            <a:off x="7235825" y="2530475"/>
            <a:ext cx="1584325" cy="1008063"/>
          </a:xfrm>
          <a:prstGeom prst="cloudCallout">
            <a:avLst>
              <a:gd name="adj1" fmla="val -39608"/>
              <a:gd name="adj2" fmla="val -11782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叠词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19" name="矩形 2"/>
          <p:cNvSpPr/>
          <p:nvPr/>
        </p:nvSpPr>
        <p:spPr>
          <a:xfrm>
            <a:off x="496888" y="1203325"/>
            <a:ext cx="8107362" cy="1274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星星是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的，天空是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的，船儿</a:t>
            </a:r>
            <a:r>
              <a:rPr lang="zh-CN" altLang="en-US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是（    ）的</a:t>
            </a:r>
            <a:r>
              <a:rPr lang="zh-CN" altLang="zh-CN" sz="32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你还能说出这类短语吗？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447800" y="3363913"/>
            <a:ext cx="5184775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红红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的太阳、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绿绿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的小草、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白白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的云、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黄黄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的梨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59100" y="1268413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buNone/>
            </a:pPr>
            <a:r>
              <a:rPr lang="zh-CN" altLang="zh-CN" sz="3200" b="1" dirty="0">
                <a:solidFill>
                  <a:srgbClr val="FFFF00"/>
                </a:solidFill>
                <a:latin typeface="Calibri" panose="020F0502020204030204" pitchFamily="34" charset="0"/>
                <a:ea typeface="楷体" panose="02010609060101010101" pitchFamily="49" charset="-122"/>
              </a:rPr>
              <a:t>闪闪</a:t>
            </a:r>
            <a:endParaRPr lang="zh-CN" altLang="en-US" sz="3200" b="1" dirty="0">
              <a:solidFill>
                <a:srgbClr val="FFFF00"/>
              </a:solidFill>
              <a:latin typeface="Calibri" panose="020F050202020403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32575" y="1214438"/>
            <a:ext cx="10080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蓝蓝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28838" y="1792288"/>
            <a:ext cx="100806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尖尖</a:t>
            </a:r>
            <a:endParaRPr lang="zh-CN" altLang="en-US" sz="3200" b="1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3865563" y="284163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填一填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47800" y="2608263"/>
            <a:ext cx="5184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你还能说出这类短语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2"/>
          <p:cNvSpPr txBox="1"/>
          <p:nvPr/>
        </p:nvSpPr>
        <p:spPr>
          <a:xfrm>
            <a:off x="792163" y="865188"/>
            <a:ext cx="6119812" cy="2751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夜空中，有一闪一闪的星星，有弯弯的月亮。</a:t>
            </a: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	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这月亮弯弯的，两头尖尖的，像什么？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 rot="-10618895">
            <a:off x="4237038" y="3462338"/>
            <a:ext cx="1033462" cy="1004887"/>
            <a:chOff x="1435213" y="-1758981"/>
            <a:chExt cx="2571404" cy="1339709"/>
          </a:xfrm>
        </p:grpSpPr>
        <p:sp>
          <p:nvSpPr>
            <p:cNvPr id="5" name="对话气泡: 圆角矩形 12"/>
            <p:cNvSpPr/>
            <p:nvPr/>
          </p:nvSpPr>
          <p:spPr>
            <a:xfrm>
              <a:off x="1435213" y="-1758981"/>
              <a:ext cx="2571404" cy="1339709"/>
            </a:xfrm>
            <a:prstGeom prst="wedgeRoundRectCallout">
              <a:avLst>
                <a:gd name="adj1" fmla="val 40893"/>
                <a:gd name="adj2" fmla="val 681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8199" name="矩形 3"/>
            <p:cNvSpPr/>
            <p:nvPr/>
          </p:nvSpPr>
          <p:spPr>
            <a:xfrm rot="10290477">
              <a:off x="1917950" y="-1553241"/>
              <a:ext cx="1735928" cy="11075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40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船</a:t>
              </a:r>
              <a:endPara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8196" name="Picture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1975" y="1492250"/>
            <a:ext cx="1801813" cy="1497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8850" y="3292475"/>
            <a:ext cx="1922463" cy="1922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4"/>
          <p:cNvSpPr txBox="1"/>
          <p:nvPr/>
        </p:nvSpPr>
        <p:spPr>
          <a:xfrm>
            <a:off x="358775" y="2079625"/>
            <a:ext cx="87852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星星很像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，多美呀！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月亮很像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，真好看啊！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5843" name="文本框 25"/>
          <p:cNvSpPr txBox="1"/>
          <p:nvPr/>
        </p:nvSpPr>
        <p:spPr>
          <a:xfrm>
            <a:off x="358775" y="862013"/>
            <a:ext cx="27590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根据想象填空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195513" y="1668463"/>
            <a:ext cx="36734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钻石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珍珠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小眼睛、明亮的灯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195513" y="2898775"/>
            <a:ext cx="3671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楷体" panose="02010609060101010101" pitchFamily="49" charset="-122"/>
                <a:cs typeface="Times New Roman" panose="02020603050405020304" pitchFamily="18" charset="0"/>
              </a:rPr>
              <a:t>小船、眉毛、镰刀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4"/>
          <p:cNvSpPr txBox="1"/>
          <p:nvPr/>
        </p:nvSpPr>
        <p:spPr>
          <a:xfrm>
            <a:off x="1116013" y="919163"/>
            <a:ext cx="6986587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蓝蓝的天空像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_____________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洁白的云朵像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__________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圆圆的苹果像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________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像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_______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zh-CN" altLang="en-US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36867" name="文本框 25"/>
          <p:cNvSpPr txBox="1"/>
          <p:nvPr/>
        </p:nvSpPr>
        <p:spPr>
          <a:xfrm>
            <a:off x="1187450" y="241300"/>
            <a:ext cx="2760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根据想象填空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rcRect l="29820" t="10802" r="11659" b="27600"/>
          <a:stretch>
            <a:fillRect/>
          </a:stretch>
        </p:blipFill>
        <p:spPr>
          <a:xfrm>
            <a:off x="6516688" y="730250"/>
            <a:ext cx="1947862" cy="1477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7234" t="3786" r="22694" b="20291"/>
          <a:stretch>
            <a:fillRect/>
          </a:stretch>
        </p:blipFill>
        <p:spPr>
          <a:xfrm>
            <a:off x="5651500" y="2363788"/>
            <a:ext cx="1931988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439738" y="4011613"/>
            <a:ext cx="8012112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同学们</a:t>
            </a:r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自由选择句子先组内练说，再汇报</a:t>
            </a:r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323850" y="3651250"/>
            <a:ext cx="576263" cy="358775"/>
          </a:xfrm>
          <a:prstGeom prst="cloudCallou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文本框 25"/>
          <p:cNvSpPr txBox="1"/>
          <p:nvPr/>
        </p:nvSpPr>
        <p:spPr>
          <a:xfrm>
            <a:off x="1198563" y="292100"/>
            <a:ext cx="18621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感情朗读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3419475" y="484188"/>
            <a:ext cx="2041525" cy="830263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4800" b="1">
                <a:solidFill>
                  <a:srgbClr val="174134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E4262">
                      <a:alpha val="43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说一说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E4262">
                    <a:alpha val="43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892" name="矩形 5"/>
          <p:cNvSpPr/>
          <p:nvPr/>
        </p:nvSpPr>
        <p:spPr>
          <a:xfrm>
            <a:off x="684213" y="3413125"/>
            <a:ext cx="6483350" cy="584200"/>
          </a:xfrm>
          <a:prstGeom prst="rect">
            <a:avLst/>
          </a:prstGeom>
          <a:noFill/>
          <a:ln w="19050">
            <a:noFill/>
          </a:ln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在月亮船上，</a:t>
            </a:r>
            <a:r>
              <a:rPr lang="zh-CN" altLang="en-US" sz="3200" b="1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我</a:t>
            </a:r>
            <a:r>
              <a:rPr lang="zh-CN" altLang="zh-CN" sz="3200" b="1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看见</a:t>
            </a:r>
            <a:r>
              <a:rPr lang="zh-CN" altLang="en-US" sz="3200" b="1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了</a:t>
            </a:r>
            <a:r>
              <a:rPr lang="zh-CN" altLang="en-US" sz="3200" b="1" u="sng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   </a:t>
            </a:r>
            <a:r>
              <a:rPr lang="zh-CN" altLang="en-US" sz="3200" b="1" dirty="0">
                <a:solidFill>
                  <a:srgbClr val="FFFF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37893" name="矩形 6"/>
          <p:cNvSpPr/>
          <p:nvPr/>
        </p:nvSpPr>
        <p:spPr>
          <a:xfrm>
            <a:off x="539750" y="1566863"/>
            <a:ext cx="84963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152400" indent="-152400" algn="just">
              <a:lnSpc>
                <a:spcPct val="150000"/>
              </a:lnSpc>
              <a:buNone/>
            </a:pPr>
            <a:r>
              <a:rPr lang="zh-CN" altLang="zh-CN" sz="3200" b="1" dirty="0">
                <a:solidFill>
                  <a:schemeClr val="bg1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配乐表演《小小的船》</a:t>
            </a:r>
            <a:r>
              <a:rPr lang="zh-CN" altLang="en-US" sz="3200" b="1" dirty="0">
                <a:solidFill>
                  <a:schemeClr val="bg1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。</a:t>
            </a:r>
            <a:endParaRPr lang="en-US" altLang="zh-CN" sz="3200" b="1" dirty="0">
              <a:solidFill>
                <a:schemeClr val="bg1"/>
              </a:solidFill>
              <a:latin typeface="Tahoma" panose="020B0604030504040204" pitchFamily="34" charset="0"/>
              <a:cs typeface="Times New Roman" panose="02020603050405020304" pitchFamily="18" charset="0"/>
            </a:endParaRPr>
          </a:p>
          <a:p>
            <a:pPr marL="152400" indent="-152400" algn="just">
              <a:lnSpc>
                <a:spcPct val="150000"/>
              </a:lnSpc>
              <a:buNone/>
            </a:pPr>
            <a:r>
              <a:rPr lang="zh-CN" altLang="zh-CN" sz="3200" b="1" dirty="0">
                <a:solidFill>
                  <a:schemeClr val="bg1"/>
                </a:solidFill>
                <a:latin typeface="Tahoma" panose="020B0604030504040204" pitchFamily="34" charset="0"/>
                <a:cs typeface="Times New Roman" panose="02020603050405020304" pitchFamily="18" charset="0"/>
              </a:rPr>
              <a:t>讨论：坐在小小的月亮船上，你能看见什么？</a:t>
            </a:r>
            <a:endParaRPr lang="zh-CN" altLang="zh-CN" sz="2800" b="1" dirty="0">
              <a:solidFill>
                <a:schemeClr val="bg1"/>
              </a:solidFill>
              <a:latin typeface="Tahoma" panose="020B0604030504040204" pitchFamily="34" charset="0"/>
              <a:ea typeface="微软雅黑" panose="020B0503020204020204" charset="-122"/>
            </a:endParaRPr>
          </a:p>
        </p:txBody>
      </p:sp>
      <p:pic>
        <p:nvPicPr>
          <p:cNvPr id="4" name="儿童歌曲3846.wav">
            <a:hlinkClick r:id="" action="ppaction://media"/>
          </p:cNvPr>
          <p:cNvPicPr>
            <a:picLocks noRot="1" noChangeAspect="1"/>
          </p:cNvPicPr>
          <p:nvPr>
            <a:wavAudioFile r:embed="rId1" name="儿童歌曲 - 月亮船.wav"/>
          </p:nvPr>
        </p:nvPicPr>
        <p:blipFill>
          <a:blip r:embed="rId2"/>
          <a:stretch>
            <a:fillRect/>
          </a:stretch>
        </p:blipFill>
        <p:spPr>
          <a:xfrm>
            <a:off x="5076825" y="1347788"/>
            <a:ext cx="1293813" cy="129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7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2"/>
          <p:cNvGrpSpPr/>
          <p:nvPr/>
        </p:nvGrpSpPr>
        <p:grpSpPr>
          <a:xfrm>
            <a:off x="6724650" y="4156075"/>
            <a:ext cx="2419350" cy="885825"/>
            <a:chOff x="1103617" y="-311695"/>
            <a:chExt cx="3483785" cy="1288611"/>
          </a:xfrm>
        </p:grpSpPr>
        <p:pic>
          <p:nvPicPr>
            <p:cNvPr id="38923" name="Picture 10" descr="http://www.xxjxsj.cn/article/UploadPic/2011-4/20114251218045055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03617" y="-311695"/>
              <a:ext cx="1572993" cy="128861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924" name="TextBox 1"/>
            <p:cNvSpPr txBox="1"/>
            <p:nvPr/>
          </p:nvSpPr>
          <p:spPr>
            <a:xfrm>
              <a:off x="2541479" y="-92307"/>
              <a:ext cx="2045923" cy="8498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3200" b="1" dirty="0">
                  <a:solidFill>
                    <a:srgbClr val="FF00FF"/>
                  </a:solidFill>
                  <a:latin typeface="宋体" panose="02010600030101010101" pitchFamily="2" charset="-122"/>
                </a:rPr>
                <a:t>我会背</a:t>
              </a:r>
              <a:endParaRPr lang="zh-CN" altLang="en-US" sz="3200" b="1" dirty="0">
                <a:solidFill>
                  <a:srgbClr val="FF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8915" name="矩形 4"/>
          <p:cNvSpPr/>
          <p:nvPr/>
        </p:nvSpPr>
        <p:spPr>
          <a:xfrm>
            <a:off x="1835150" y="987425"/>
            <a:ext cx="590550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en-US" altLang="zh-CN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的月儿</a:t>
            </a:r>
            <a:r>
              <a:rPr lang="en-US" altLang="zh-CN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的船，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小小的船儿</a:t>
            </a:r>
            <a:r>
              <a:rPr lang="en-US" altLang="zh-CN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我在</a:t>
            </a:r>
            <a:r>
              <a:rPr lang="en-US" altLang="zh-CN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的船里坐，</a:t>
            </a:r>
            <a:endParaRPr lang="en-US" altLang="zh-CN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只看见</a:t>
            </a:r>
            <a:r>
              <a:rPr lang="en-US" altLang="zh-CN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的星星</a:t>
            </a:r>
            <a:r>
              <a:rPr lang="en-US" altLang="zh-CN" sz="3600" b="1" u="sng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的天。</a:t>
            </a:r>
            <a:endParaRPr lang="zh-CN" altLang="en-US" sz="3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8916" name="文本框 25"/>
          <p:cNvSpPr txBox="1"/>
          <p:nvPr/>
        </p:nvSpPr>
        <p:spPr>
          <a:xfrm>
            <a:off x="849313" y="247650"/>
            <a:ext cx="3722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填一填  背一背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63725" y="1103313"/>
            <a:ext cx="1108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弯弯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198938" y="1052513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小小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151313" y="1863725"/>
            <a:ext cx="1574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两头尖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782888" y="2676525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小小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171825" y="3498850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闪闪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410200" y="3498850"/>
            <a:ext cx="1111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蓝蓝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文本框 25"/>
          <p:cNvSpPr txBox="1"/>
          <p:nvPr/>
        </p:nvSpPr>
        <p:spPr>
          <a:xfrm>
            <a:off x="900113" y="411163"/>
            <a:ext cx="22923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拓展 作业</a:t>
            </a:r>
            <a:endParaRPr lang="en-US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pic>
        <p:nvPicPr>
          <p:cNvPr id="39939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0" y="590550"/>
            <a:ext cx="1203325" cy="102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0" name="矩形 5"/>
          <p:cNvSpPr/>
          <p:nvPr/>
        </p:nvSpPr>
        <p:spPr>
          <a:xfrm>
            <a:off x="528638" y="1611313"/>
            <a:ext cx="8351837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背一背：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背诵课文，把你能从夜空里看到的或者想到的事物画下来。回家把课文背给家长听。</a:t>
            </a:r>
            <a:endParaRPr lang="zh-CN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实践活动：夜晚出去看看月亮，说说它像什么，你还看到天上有什么。</a:t>
            </a:r>
            <a:endParaRPr lang="zh-CN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25"/>
          <p:cNvSpPr txBox="1"/>
          <p:nvPr/>
        </p:nvSpPr>
        <p:spPr>
          <a:xfrm>
            <a:off x="1201738" y="222250"/>
            <a:ext cx="1930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63" name="文本框 2"/>
          <p:cNvSpPr txBox="1"/>
          <p:nvPr/>
        </p:nvSpPr>
        <p:spPr>
          <a:xfrm>
            <a:off x="306388" y="2522538"/>
            <a:ext cx="19431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小小的船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166938" y="1843088"/>
            <a:ext cx="288925" cy="1944688"/>
          </a:xfrm>
          <a:prstGeom prst="lef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55863" y="1644650"/>
            <a:ext cx="23034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弯弯的月儿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91125" y="1644650"/>
            <a:ext cx="2305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两头尖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55863" y="3067050"/>
            <a:ext cx="23034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我在船里坐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91125" y="2747963"/>
            <a:ext cx="2305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闪闪的星星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4832350" y="2725738"/>
            <a:ext cx="287338" cy="1358900"/>
          </a:xfrm>
          <a:prstGeom prst="lef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91125" y="3562350"/>
            <a:ext cx="23050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蓝蓝的天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7426325" y="1843088"/>
            <a:ext cx="287338" cy="2168525"/>
          </a:xfrm>
          <a:prstGeom prst="leftBrac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67625" y="1779588"/>
            <a:ext cx="1169988" cy="25939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美丽的夜空</a:t>
            </a:r>
            <a:endParaRPr lang="en-US" altLang="zh-CN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美妙的想象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9475" y="1838325"/>
            <a:ext cx="466725" cy="1571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14" grpId="0"/>
      <p:bldP spid="15" grpId="0" animBg="1"/>
      <p:bldP spid="16" grpId="0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椭圆 4"/>
          <p:cNvSpPr/>
          <p:nvPr/>
        </p:nvSpPr>
        <p:spPr>
          <a:xfrm>
            <a:off x="4067175" y="1822450"/>
            <a:ext cx="720725" cy="719138"/>
          </a:xfrm>
          <a:prstGeom prst="ellipse">
            <a:avLst/>
          </a:prstGeom>
          <a:solidFill>
            <a:srgbClr val="22B7BB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19" name="标题 1"/>
          <p:cNvSpPr txBox="1"/>
          <p:nvPr/>
        </p:nvSpPr>
        <p:spPr>
          <a:xfrm>
            <a:off x="2987675" y="1763713"/>
            <a:ext cx="53816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小小的船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538" y="123825"/>
            <a:ext cx="3908425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468313" y="1563688"/>
            <a:ext cx="1439863" cy="1570038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船</a:t>
            </a:r>
            <a:endParaRPr kumimoji="0" lang="zh-CN" altLang="en-US" sz="9600" kern="1200" cap="none" spc="0" normalizeH="0" baseline="0" noProof="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81200" y="3724275"/>
            <a:ext cx="15827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Calibri" panose="020F0502020204030204" pitchFamily="34" charset="0"/>
              </a:rPr>
              <a:t>舟</a:t>
            </a:r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字旁</a:t>
            </a:r>
            <a:endParaRPr lang="zh-CN" altLang="en-US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838" y="1851025"/>
            <a:ext cx="584200" cy="11509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" name="组合 12"/>
          <p:cNvGrpSpPr/>
          <p:nvPr/>
        </p:nvGrpSpPr>
        <p:grpSpPr>
          <a:xfrm rot="835575">
            <a:off x="549275" y="754063"/>
            <a:ext cx="1909763" cy="688975"/>
            <a:chOff x="1387609" y="-1757434"/>
            <a:chExt cx="5741599" cy="1340353"/>
          </a:xfrm>
        </p:grpSpPr>
        <p:sp>
          <p:nvSpPr>
            <p:cNvPr id="14" name="对话气泡: 圆角矩形 12"/>
            <p:cNvSpPr/>
            <p:nvPr/>
          </p:nvSpPr>
          <p:spPr>
            <a:xfrm>
              <a:off x="1387166" y="-1757851"/>
              <a:ext cx="5073416" cy="1340353"/>
            </a:xfrm>
            <a:prstGeom prst="wedgeRoundRectCallout">
              <a:avLst>
                <a:gd name="adj1" fmla="val 40893"/>
                <a:gd name="adj2" fmla="val 681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0253" name="矩形 3"/>
            <p:cNvSpPr/>
            <p:nvPr/>
          </p:nvSpPr>
          <p:spPr>
            <a:xfrm rot="-336200">
              <a:off x="1793186" y="-1690392"/>
              <a:ext cx="5336022" cy="117605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小小的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pic>
        <p:nvPicPr>
          <p:cNvPr id="9222" name="图片 15"/>
          <p:cNvPicPr>
            <a:picLocks noChangeAspect="1"/>
          </p:cNvPicPr>
          <p:nvPr/>
        </p:nvPicPr>
        <p:blipFill>
          <a:blip r:embed="rId2"/>
          <a:srcRect l="71190"/>
          <a:stretch>
            <a:fillRect/>
          </a:stretch>
        </p:blipFill>
        <p:spPr>
          <a:xfrm>
            <a:off x="6732588" y="3363913"/>
            <a:ext cx="2146300" cy="1443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16"/>
          <p:cNvPicPr>
            <a:picLocks noChangeAspect="1"/>
          </p:cNvPicPr>
          <p:nvPr/>
        </p:nvPicPr>
        <p:blipFill>
          <a:blip r:embed="rId2"/>
          <a:srcRect l="35524" r="35481"/>
          <a:stretch>
            <a:fillRect/>
          </a:stretch>
        </p:blipFill>
        <p:spPr>
          <a:xfrm>
            <a:off x="4572000" y="2070100"/>
            <a:ext cx="2160588" cy="1443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4" name="图片 17"/>
          <p:cNvPicPr>
            <a:picLocks noChangeAspect="1"/>
          </p:cNvPicPr>
          <p:nvPr/>
        </p:nvPicPr>
        <p:blipFill>
          <a:blip r:embed="rId2"/>
          <a:srcRect r="71242"/>
          <a:stretch>
            <a:fillRect/>
          </a:stretch>
        </p:blipFill>
        <p:spPr>
          <a:xfrm>
            <a:off x="6737350" y="693738"/>
            <a:ext cx="2143125" cy="144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船.wmv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24088" y="1362075"/>
            <a:ext cx="2127250" cy="2128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图片 14"/>
          <p:cNvPicPr>
            <a:picLocks noChangeAspect="1"/>
          </p:cNvPicPr>
          <p:nvPr/>
        </p:nvPicPr>
        <p:blipFill>
          <a:blip r:embed="rId6"/>
          <a:srcRect l="33379" t="55547"/>
          <a:stretch>
            <a:fillRect/>
          </a:stretch>
        </p:blipFill>
        <p:spPr>
          <a:xfrm>
            <a:off x="0" y="0"/>
            <a:ext cx="1106488" cy="738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41300" y="3375025"/>
            <a:ext cx="192405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25"/>
          <p:cNvSpPr txBox="1"/>
          <p:nvPr/>
        </p:nvSpPr>
        <p:spPr>
          <a:xfrm>
            <a:off x="1187450" y="268288"/>
            <a:ext cx="193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文本框 4"/>
          <p:cNvSpPr txBox="1"/>
          <p:nvPr/>
        </p:nvSpPr>
        <p:spPr>
          <a:xfrm>
            <a:off x="539750" y="1058863"/>
            <a:ext cx="8064500" cy="363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自由读课文，遇到不认识的字停下来，借助拼音多读几遍，再往下读。</a:t>
            </a:r>
            <a:endParaRPr lang="zh-CN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把要求会认的字圈出来，用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“_____”</a:t>
            </a: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把要求会写的字画出来。</a:t>
            </a:r>
            <a:endParaRPr lang="zh-CN" altLang="zh-CN" sz="32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marL="514350" indent="-514350">
              <a:lnSpc>
                <a:spcPct val="120000"/>
              </a:lnSpc>
              <a:buFont typeface="等线 Light" pitchFamily="2" charset="-122"/>
              <a:buAutoNum type="arabicPeriod"/>
            </a:pPr>
            <a:r>
              <a:rPr lang="zh-CN" altLang="zh-CN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把生词多读几遍，不会的向同学、教师请教，再多读几遍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</a:rPr>
              <a:t>。</a:t>
            </a:r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4"/>
          <p:cNvSpPr txBox="1"/>
          <p:nvPr/>
        </p:nvSpPr>
        <p:spPr>
          <a:xfrm>
            <a:off x="1908175" y="2139950"/>
            <a:ext cx="5688013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chemeClr val="bg1"/>
                </a:solidFill>
                <a:latin typeface="Calibri" panose="020F0502020204030204" pitchFamily="34" charset="0"/>
              </a:rPr>
              <a:t>船</a:t>
            </a:r>
            <a:r>
              <a:rPr lang="en-US" altLang="zh-CN" sz="4400" b="1" dirty="0">
                <a:solidFill>
                  <a:schemeClr val="bg1"/>
                </a:solidFill>
                <a:latin typeface="Calibri" panose="020F0502020204030204" pitchFamily="34" charset="0"/>
              </a:rPr>
              <a:t>       </a:t>
            </a:r>
            <a:r>
              <a:rPr lang="zh-CN" altLang="en-US" sz="4400" b="1" dirty="0">
                <a:solidFill>
                  <a:schemeClr val="bg1"/>
                </a:solidFill>
                <a:latin typeface="Calibri" panose="020F0502020204030204" pitchFamily="34" charset="0"/>
              </a:rPr>
              <a:t>看       见        闪</a:t>
            </a:r>
            <a:endParaRPr lang="zh-CN" altLang="en-US" sz="44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68450" y="1589088"/>
            <a:ext cx="6264275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chuán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k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 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ji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à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   </a:t>
            </a:r>
            <a:r>
              <a:rPr kumimoji="0" lang="en-US" altLang="zh-CN" sz="3600" b="1" kern="1200" cap="none" spc="0" normalizeH="0" baseline="0" noProof="0" dirty="0" err="1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sh</a:t>
            </a:r>
            <a:r>
              <a:rPr kumimoji="0" lang="zh-CN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ǎ</a:t>
            </a:r>
            <a:r>
              <a:rPr kumimoji="0" lang="en-US" altLang="zh-CN" sz="3600" b="1" kern="1200" cap="none" spc="0" normalizeH="0" baseline="0" noProof="0" dirty="0">
                <a:solidFill>
                  <a:schemeClr val="accent4">
                    <a:lumMod val="60000"/>
                    <a:lumOff val="4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n</a:t>
            </a:r>
            <a:endParaRPr kumimoji="0" lang="zh-CN" altLang="en-US" sz="3600" b="1" kern="1200" cap="none" spc="0" normalizeH="0" baseline="0" noProof="0" dirty="0">
              <a:solidFill>
                <a:schemeClr val="accent4">
                  <a:lumMod val="60000"/>
                  <a:lumOff val="4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2" name="图形 13" descr="放大镜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466725"/>
            <a:ext cx="663575" cy="66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文本框 1"/>
          <p:cNvSpPr txBox="1"/>
          <p:nvPr/>
        </p:nvSpPr>
        <p:spPr>
          <a:xfrm>
            <a:off x="4273550" y="466725"/>
            <a:ext cx="145097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我会认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39750" y="1130300"/>
            <a:ext cx="1497013" cy="584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前鼻音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268538" y="2909888"/>
            <a:ext cx="1727200" cy="957263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292725" y="2914650"/>
            <a:ext cx="1487488" cy="9525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895725" y="3538538"/>
            <a:ext cx="1497013" cy="5842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翘舌音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339975" y="1563688"/>
            <a:ext cx="3527425" cy="1865312"/>
            <a:chOff x="5688587" y="2421879"/>
            <a:chExt cx="2571320" cy="1413698"/>
          </a:xfrm>
        </p:grpSpPr>
        <p:sp>
          <p:nvSpPr>
            <p:cNvPr id="3" name="对话气泡: 圆角矩形 12"/>
            <p:cNvSpPr/>
            <p:nvPr/>
          </p:nvSpPr>
          <p:spPr>
            <a:xfrm>
              <a:off x="5688587" y="2459176"/>
              <a:ext cx="2571320" cy="1339104"/>
            </a:xfrm>
            <a:prstGeom prst="wedgeRoundRectCallout">
              <a:avLst>
                <a:gd name="adj1" fmla="val 40893"/>
                <a:gd name="adj2" fmla="val 68160"/>
                <a:gd name="adj3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sp>
          <p:nvSpPr>
            <p:cNvPr id="13319" name="矩形 3"/>
            <p:cNvSpPr/>
            <p:nvPr/>
          </p:nvSpPr>
          <p:spPr>
            <a:xfrm>
              <a:off x="6055870" y="2421879"/>
              <a:ext cx="2204037" cy="14136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宋体" panose="02010600030101010101" pitchFamily="2" charset="-122"/>
                </a:rPr>
                <a:t>你脑海里出现了一幅怎样的画面？</a:t>
              </a:r>
              <a:endParaRPr lang="zh-CN" altLang="en-US" sz="32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13315" name="文本框 25"/>
          <p:cNvSpPr txBox="1"/>
          <p:nvPr/>
        </p:nvSpPr>
        <p:spPr>
          <a:xfrm>
            <a:off x="1143000" y="268288"/>
            <a:ext cx="19319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再读课文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3379788"/>
            <a:ext cx="1203325" cy="1020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儿童歌曲3408.wav">
            <a:hlinkClick r:id="" action="ppaction://media"/>
          </p:cNvPr>
          <p:cNvPicPr>
            <a:picLocks noRot="1" noChangeAspect="1"/>
          </p:cNvPicPr>
          <p:nvPr>
            <a:wavAudioFile r:embed="rId2" name="儿童歌曲 - 月亮船.wav"/>
          </p:nvPr>
        </p:nvPicPr>
        <p:blipFill>
          <a:blip r:embed="rId3"/>
          <a:stretch>
            <a:fillRect/>
          </a:stretch>
        </p:blipFill>
        <p:spPr>
          <a:xfrm>
            <a:off x="539750" y="1851025"/>
            <a:ext cx="1187450" cy="1189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171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755650" y="1924050"/>
            <a:ext cx="813752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①想一想：课文共有几行，由几句话组成？</a:t>
            </a:r>
            <a:endParaRPr lang="en-US" altLang="zh-CN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endParaRPr lang="zh-CN" altLang="zh-CN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zh-CN" altLang="zh-CN" sz="3200" b="1" dirty="0">
                <a:solidFill>
                  <a:schemeClr val="bg1"/>
                </a:solidFill>
                <a:latin typeface="Calibri" panose="020F0502020204030204" pitchFamily="34" charset="0"/>
              </a:rPr>
              <a:t>②把自己喜欢读的句子多读几遍。</a:t>
            </a:r>
            <a:endParaRPr lang="zh-CN" altLang="zh-CN" sz="32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4339" name="文本框 25"/>
          <p:cNvSpPr txBox="1"/>
          <p:nvPr/>
        </p:nvSpPr>
        <p:spPr>
          <a:xfrm>
            <a:off x="755650" y="258763"/>
            <a:ext cx="36496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自由朗读课文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1924</Words>
  <Application>WPS 演示</Application>
  <PresentationFormat>全屏显示(16:9)</PresentationFormat>
  <Paragraphs>328</Paragraphs>
  <Slides>36</Slides>
  <Notes>3</Notes>
  <HiddenSlides>0</HiddenSlides>
  <MMClips>5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53" baseType="lpstr">
      <vt:lpstr>Arial</vt:lpstr>
      <vt:lpstr>宋体</vt:lpstr>
      <vt:lpstr>Wingdings</vt:lpstr>
      <vt:lpstr>Calibri</vt:lpstr>
      <vt:lpstr>等线 Light</vt:lpstr>
      <vt:lpstr>Cambria</vt:lpstr>
      <vt:lpstr>黑体</vt:lpstr>
      <vt:lpstr>楷体</vt:lpstr>
      <vt:lpstr>等线</vt:lpstr>
      <vt:lpstr>微软雅黑</vt:lpstr>
      <vt:lpstr>Arial Unicode MS</vt:lpstr>
      <vt:lpstr>Times New Roman</vt:lpstr>
      <vt:lpstr>Tahoma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易提分旗舰店yitifen.tmall.com</Company>
  <LinksUpToDate>false</LinksUpToDate>
  <SharedDoc>false</SharedDoc>
  <HyperlinksChanged>false</HyperlinksChanged>
  <AppVersion>14.0000</AppVersion>
  <Manager>易提分旗舰店yitifen.tmall.com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易提分旗舰店yitifen.tmall.com</dc:title>
  <dc:creator/>
  <dc:subject>易提分旗舰店yitifen.tmall.com</dc:subject>
  <cp:category>易提分旗舰店yitifen.tmall.com</cp:category>
  <cp:lastModifiedBy>上帝掷骰子吗</cp:lastModifiedBy>
  <cp:revision>5</cp:revision>
  <dcterms:created xsi:type="dcterms:W3CDTF">2016-10-29T08:56:00Z</dcterms:created>
  <dcterms:modified xsi:type="dcterms:W3CDTF">2023-09-24T05:07:36Z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AACE7A6AD07E4604AD915FB1CC8B64BF_13</vt:lpwstr>
  </property>
  <property fmtid="{D5CDD505-2E9C-101B-9397-08002B2CF9AE}" pid="4" name="KSOProductBuildVer">
    <vt:lpwstr>2052-12.1.0.15374</vt:lpwstr>
  </property>
</Properties>
</file>