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40"/>
  </p:handoutMasterIdLst>
  <p:sldIdLst>
    <p:sldId id="256" r:id="rId4"/>
    <p:sldId id="520" r:id="rId6"/>
    <p:sldId id="521" r:id="rId7"/>
    <p:sldId id="518" r:id="rId8"/>
    <p:sldId id="459" r:id="rId9"/>
    <p:sldId id="522" r:id="rId10"/>
    <p:sldId id="523" r:id="rId11"/>
    <p:sldId id="524" r:id="rId12"/>
    <p:sldId id="525" r:id="rId13"/>
    <p:sldId id="526" r:id="rId14"/>
    <p:sldId id="529" r:id="rId15"/>
    <p:sldId id="528" r:id="rId16"/>
    <p:sldId id="527" r:id="rId17"/>
    <p:sldId id="531" r:id="rId18"/>
    <p:sldId id="532" r:id="rId19"/>
    <p:sldId id="533" r:id="rId20"/>
    <p:sldId id="534" r:id="rId21"/>
    <p:sldId id="535" r:id="rId22"/>
    <p:sldId id="538" r:id="rId23"/>
    <p:sldId id="540" r:id="rId24"/>
    <p:sldId id="539" r:id="rId25"/>
    <p:sldId id="541" r:id="rId26"/>
    <p:sldId id="530" r:id="rId27"/>
    <p:sldId id="542" r:id="rId28"/>
    <p:sldId id="544" r:id="rId29"/>
    <p:sldId id="545" r:id="rId30"/>
    <p:sldId id="543" r:id="rId31"/>
    <p:sldId id="546" r:id="rId32"/>
    <p:sldId id="519" r:id="rId33"/>
    <p:sldId id="548" r:id="rId34"/>
    <p:sldId id="547" r:id="rId35"/>
    <p:sldId id="549" r:id="rId36"/>
    <p:sldId id="551" r:id="rId37"/>
    <p:sldId id="552" r:id="rId38"/>
    <p:sldId id="555" r:id="rId39"/>
  </p:sldIdLst>
  <p:sldSz cx="9144000" cy="51435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EFC"/>
    <a:srgbClr val="A8D489"/>
    <a:srgbClr val="F7FFFF"/>
    <a:srgbClr val="66FFFF"/>
    <a:srgbClr val="FF00FF"/>
    <a:srgbClr val="FF9900"/>
    <a:srgbClr val="47D5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077"/>
    <p:restoredTop sz="96256"/>
  </p:normalViewPr>
  <p:slideViewPr>
    <p:cSldViewPr showGuides="1">
      <p:cViewPr varScale="1">
        <p:scale>
          <a:sx n="143" d="100"/>
          <a:sy n="143" d="100"/>
        </p:scale>
        <p:origin x="28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3C708A-EDFC-4E73-A0DE-97973B3548B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5DF027-5A87-4128-B325-ABD39DACFB2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2B4EF82-186A-4E3B-B354-CA1355FFA7C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0F4F8-7740-440D-B13E-F4D9CDC7C2B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29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229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53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53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43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43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63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63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84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84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50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50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71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71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91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91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120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120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325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325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3" name="组合 5"/>
          <p:cNvGrpSpPr/>
          <p:nvPr userDrawn="1"/>
        </p:nvGrpSpPr>
        <p:grpSpPr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7" name="组合 5"/>
          <p:cNvGrpSpPr/>
          <p:nvPr userDrawn="1"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6"/>
          <p:cNvPicPr>
            <a:picLocks noChangeAspect="1"/>
          </p:cNvPicPr>
          <p:nvPr userDrawn="1"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 userDrawn="1"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"/>
          <p:cNvPicPr>
            <a:picLocks noChangeAspect="1"/>
          </p:cNvPicPr>
          <p:nvPr userDrawn="1"/>
        </p:nvPicPr>
        <p:blipFill>
          <a:blip r:embed="rId3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6152" name="组合 11"/>
          <p:cNvGrpSpPr/>
          <p:nvPr userDrawn="1"/>
        </p:nvGrpSpPr>
        <p:grpSpPr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9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10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7175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11"/>
          <p:cNvPicPr>
            <a:picLocks noChangeAspect="1"/>
          </p:cNvPicPr>
          <p:nvPr userDrawn="1"/>
        </p:nvPicPr>
        <p:blipFill>
          <a:blip r:embed="rId6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3"/>
          <p:cNvPicPr>
            <a:picLocks noChangeAspect="1"/>
          </p:cNvPicPr>
          <p:nvPr userDrawn="1"/>
        </p:nvPicPr>
        <p:blipFill>
          <a:blip r:embed="rId7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8199" name="图片 11"/>
          <p:cNvPicPr>
            <a:picLocks noChangeAspect="1"/>
          </p:cNvPicPr>
          <p:nvPr userDrawn="1"/>
        </p:nvPicPr>
        <p:blipFill>
          <a:blip r:embed="rId5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13"/>
          <p:cNvPicPr>
            <a:picLocks noChangeAspect="1"/>
          </p:cNvPicPr>
          <p:nvPr userDrawn="1"/>
        </p:nvPicPr>
        <p:blipFill>
          <a:blip r:embed="rId6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01" name="组合 14"/>
          <p:cNvGrpSpPr/>
          <p:nvPr userDrawn="1"/>
        </p:nvGrpSpPr>
        <p:grpSpPr>
          <a:xfrm>
            <a:off x="2911475" y="-17462"/>
            <a:ext cx="3321050" cy="1430337"/>
            <a:chOff x="2699791" y="-11763"/>
            <a:chExt cx="3321465" cy="1431385"/>
          </a:xfrm>
        </p:grpSpPr>
        <p:pic>
          <p:nvPicPr>
            <p:cNvPr id="8203" name="图片 15"/>
            <p:cNvPicPr>
              <a:picLocks noChangeAspect="1"/>
            </p:cNvPicPr>
            <p:nvPr/>
          </p:nvPicPr>
          <p:blipFill>
            <a:blip r:embed="rId7"/>
            <a:srcRect l="66454" t="19174" r="1727" b="40227"/>
            <a:stretch>
              <a:fillRect/>
            </a:stretch>
          </p:blipFill>
          <p:spPr>
            <a:xfrm>
              <a:off x="5323665" y="0"/>
              <a:ext cx="504056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4" name="图片 16"/>
            <p:cNvPicPr>
              <a:picLocks noChangeAspect="1"/>
            </p:cNvPicPr>
            <p:nvPr/>
          </p:nvPicPr>
          <p:blipFill>
            <a:blip r:embed="rId7"/>
            <a:srcRect t="19174" r="36363" b="40227"/>
            <a:stretch>
              <a:fillRect/>
            </a:stretch>
          </p:blipFill>
          <p:spPr>
            <a:xfrm>
              <a:off x="2843808" y="-11763"/>
              <a:ext cx="1008112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5" name="图片 17"/>
            <p:cNvPicPr>
              <a:picLocks noChangeAspect="1"/>
            </p:cNvPicPr>
            <p:nvPr/>
          </p:nvPicPr>
          <p:blipFill>
            <a:blip r:embed="rId8"/>
            <a:srcRect l="8000" t="50000" r="8000" b="19200"/>
            <a:stretch>
              <a:fillRect/>
            </a:stretch>
          </p:blipFill>
          <p:spPr>
            <a:xfrm>
              <a:off x="2699791" y="104946"/>
              <a:ext cx="3321465" cy="131467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202" name="图片 15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4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9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-7937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slide" Target="slide29.xml"/><Relationship Id="rId2" Type="http://schemas.openxmlformats.org/officeDocument/2006/relationships/slide" Target="slide2.xml"/><Relationship Id="rId1" Type="http://schemas.openxmlformats.org/officeDocument/2006/relationships/image" Target="../media/image2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rcRect t="10051"/>
          <a:stretch>
            <a:fillRect/>
          </a:stretch>
        </p:blipFill>
        <p:spPr>
          <a:xfrm>
            <a:off x="-4762" y="0"/>
            <a:ext cx="4264025" cy="5181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13"/>
          <p:cNvGrpSpPr/>
          <p:nvPr/>
        </p:nvGrpSpPr>
        <p:grpSpPr bwMode="auto">
          <a:xfrm>
            <a:off x="5296354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6" name="矩形 5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3"/>
          <p:cNvGrpSpPr/>
          <p:nvPr/>
        </p:nvGrpSpPr>
        <p:grpSpPr bwMode="auto">
          <a:xfrm>
            <a:off x="6156176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12" name="矩形 11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3"/>
          <p:cNvGrpSpPr/>
          <p:nvPr/>
        </p:nvGrpSpPr>
        <p:grpSpPr bwMode="auto">
          <a:xfrm>
            <a:off x="7015998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18" name="矩形 17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13"/>
          <p:cNvGrpSpPr/>
          <p:nvPr/>
        </p:nvGrpSpPr>
        <p:grpSpPr bwMode="auto">
          <a:xfrm>
            <a:off x="7875821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24" name="矩形 23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3">
            <a:hlinkClick r:id="rId2" action="ppaction://hlinksldjump"/>
          </p:cNvPr>
          <p:cNvSpPr/>
          <p:nvPr/>
        </p:nvSpPr>
        <p:spPr>
          <a:xfrm>
            <a:off x="5295900" y="1706563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 flipV="1">
            <a:off x="50800" y="239713"/>
            <a:ext cx="4572000" cy="4892675"/>
            <a:chOff x="-1" y="0"/>
            <a:chExt cx="5345001" cy="5476973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-1" y="5468088"/>
              <a:ext cx="5345001" cy="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73" name="组合 1"/>
          <p:cNvGrpSpPr/>
          <p:nvPr/>
        </p:nvGrpSpPr>
        <p:grpSpPr>
          <a:xfrm>
            <a:off x="4376738" y="609600"/>
            <a:ext cx="390525" cy="3798888"/>
            <a:chOff x="4181475" y="708639"/>
            <a:chExt cx="390525" cy="3798400"/>
          </a:xfrm>
        </p:grpSpPr>
        <p:sp>
          <p:nvSpPr>
            <p:cNvPr id="34" name="椭圆 33"/>
            <p:cNvSpPr/>
            <p:nvPr/>
          </p:nvSpPr>
          <p:spPr bwMode="auto">
            <a:xfrm>
              <a:off x="4181475" y="1980064"/>
              <a:ext cx="390525" cy="38888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让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4181475" y="2402284"/>
              <a:ext cx="390525" cy="38888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真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36" name="椭圆 35"/>
            <p:cNvSpPr/>
            <p:nvPr/>
          </p:nvSpPr>
          <p:spPr bwMode="auto">
            <a:xfrm>
              <a:off x="4181475" y="708639"/>
              <a:ext cx="390525" cy="39206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习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4181475" y="1134034"/>
              <a:ext cx="390525" cy="388888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作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181475" y="2826092"/>
              <a:ext cx="390525" cy="39206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情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39" name="椭圆 38"/>
            <p:cNvSpPr/>
            <p:nvPr/>
          </p:nvSpPr>
          <p:spPr bwMode="auto">
            <a:xfrm>
              <a:off x="4181475" y="1557843"/>
              <a:ext cx="390525" cy="38888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·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 bwMode="auto">
            <a:xfrm>
              <a:off x="4181475" y="3251487"/>
              <a:ext cx="390525" cy="39206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自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41" name="椭圆 40"/>
            <p:cNvSpPr/>
            <p:nvPr/>
          </p:nvSpPr>
          <p:spPr bwMode="auto">
            <a:xfrm>
              <a:off x="4181475" y="3676883"/>
              <a:ext cx="390525" cy="39206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然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4181475" y="4114976"/>
              <a:ext cx="390525" cy="39206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itchFamily="49" charset="-122"/>
                </a:rPr>
                <a:t>流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endParaRPr>
            </a:p>
          </p:txBody>
        </p:sp>
      </p:grpSp>
      <p:grpSp>
        <p:nvGrpSpPr>
          <p:cNvPr id="43" name="组合 13"/>
          <p:cNvGrpSpPr/>
          <p:nvPr/>
        </p:nvGrpSpPr>
        <p:grpSpPr bwMode="auto">
          <a:xfrm>
            <a:off x="5296354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13"/>
          <p:cNvGrpSpPr/>
          <p:nvPr/>
        </p:nvGrpSpPr>
        <p:grpSpPr bwMode="auto">
          <a:xfrm>
            <a:off x="6156176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50" name="矩形 49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13"/>
          <p:cNvGrpSpPr/>
          <p:nvPr/>
        </p:nvGrpSpPr>
        <p:grpSpPr bwMode="auto">
          <a:xfrm>
            <a:off x="7015998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56" name="矩形 55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13"/>
          <p:cNvGrpSpPr/>
          <p:nvPr/>
        </p:nvGrpSpPr>
        <p:grpSpPr bwMode="auto">
          <a:xfrm>
            <a:off x="7875821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62" name="矩形 61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矩形 3">
            <a:hlinkClick r:id="rId3" action="ppaction://hlinksldjump"/>
          </p:cNvPr>
          <p:cNvSpPr/>
          <p:nvPr/>
        </p:nvSpPr>
        <p:spPr>
          <a:xfrm>
            <a:off x="5295900" y="2725738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" name="椭圆 67"/>
          <p:cNvSpPr/>
          <p:nvPr/>
        </p:nvSpPr>
        <p:spPr bwMode="auto">
          <a:xfrm>
            <a:off x="4376738" y="4454525"/>
            <a:ext cx="390525" cy="392113"/>
          </a:xfrm>
          <a:prstGeom prst="ellipse">
            <a:avLst/>
          </a:prstGeom>
          <a:solidFill>
            <a:srgbClr val="6DADC9"/>
          </a:solidFill>
          <a:ln w="28575">
            <a:solidFill>
              <a:srgbClr val="29708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itchFamily="49" charset="-122"/>
              </a:rPr>
              <a:t>露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经典长宋简" pitchFamily="49" charset="-122"/>
            </a:endParaRPr>
          </a:p>
        </p:txBody>
      </p:sp>
      <p:pic>
        <p:nvPicPr>
          <p:cNvPr id="11280" name="图片 2"/>
          <p:cNvPicPr>
            <a:picLocks noChangeAspect="1"/>
          </p:cNvPicPr>
          <p:nvPr/>
        </p:nvPicPr>
        <p:blipFill>
          <a:blip r:embed="rId4"/>
          <a:srcRect l="36018"/>
          <a:stretch>
            <a:fillRect/>
          </a:stretch>
        </p:blipFill>
        <p:spPr>
          <a:xfrm>
            <a:off x="4965700" y="239713"/>
            <a:ext cx="2300288" cy="46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5"/>
          <p:cNvSpPr/>
          <p:nvPr/>
        </p:nvSpPr>
        <p:spPr>
          <a:xfrm>
            <a:off x="900113" y="1779588"/>
            <a:ext cx="7848600" cy="195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提示：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①把事情的经过说清楚。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②写清楚当时内心真实的情感变化。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"/>
          <p:cNvSpPr txBox="1">
            <a:spLocks noChangeArrowheads="1"/>
          </p:cNvSpPr>
          <p:nvPr/>
        </p:nvSpPr>
        <p:spPr bwMode="auto">
          <a:xfrm>
            <a:off x="1619250" y="195263"/>
            <a:ext cx="1579563" cy="7572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509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写一写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5603" name="矩形 3"/>
          <p:cNvSpPr/>
          <p:nvPr/>
        </p:nvSpPr>
        <p:spPr>
          <a:xfrm>
            <a:off x="900113" y="2284413"/>
            <a:ext cx="777716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选择其中一个词语，写一段话，写出自己真实的感受。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4"/>
          <p:cNvSpPr/>
          <p:nvPr/>
        </p:nvSpPr>
        <p:spPr>
          <a:xfrm>
            <a:off x="900113" y="915988"/>
            <a:ext cx="54721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怎样写好情感体验？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0113" y="1719263"/>
            <a:ext cx="7586662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把印象深刻的内容写具体，把情感真实自然地表达出来，如果在事情发展的过程中，情感有所变化，要把情感的变化也写清楚。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"/>
          <p:cNvSpPr txBox="1">
            <a:spLocks noChangeArrowheads="1"/>
          </p:cNvSpPr>
          <p:nvPr/>
        </p:nvSpPr>
        <p:spPr bwMode="auto">
          <a:xfrm>
            <a:off x="1590675" y="195263"/>
            <a:ext cx="3094038" cy="7572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509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范文欣赏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7388" y="1203325"/>
            <a:ext cx="7777162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后悔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在我的脑海里，对那一次的记忆是和三月氤氲的水汽、低垂的槐树连在一起的。那一次，我真后悔。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32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650" y="3636963"/>
            <a:ext cx="7993063" cy="6064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①开篇点明要记叙的情感体验是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后悔。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3"/>
          <p:cNvSpPr/>
          <p:nvPr/>
        </p:nvSpPr>
        <p:spPr>
          <a:xfrm>
            <a:off x="830263" y="1274763"/>
            <a:ext cx="7777162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清晨，微风徐徐，树叶沙沙作响。我哼着小曲，迈着大步，走进教室。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刚进教室，就看见我的本子可怜兮兮地躺在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2988" y="3219450"/>
            <a:ext cx="7127875" cy="1195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②环境描写，为了与下文“我”的爆发形成鲜明对比。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3"/>
          <p:cNvSpPr/>
          <p:nvPr/>
        </p:nvSpPr>
        <p:spPr>
          <a:xfrm>
            <a:off x="395288" y="915988"/>
            <a:ext cx="84613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上，顿时心里愤怒极了。我捅了捅前面的同学，压低火气说道：“嘿，你有没有看见是谁把我的作业本弄到地上的？”“好像是小军，但他应该不是有意的。”“不是有意的！”正当我火气没处撒时，小军回来了，好嘛，罪魁祸首来了！他若无其事，不慌不忙地回到自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"/>
          <p:cNvSpPr/>
          <p:nvPr/>
        </p:nvSpPr>
        <p:spPr>
          <a:xfrm>
            <a:off x="611188" y="1317625"/>
            <a:ext cx="804703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的座位上，开始看书。我的火气更大了，有如沸腾的开水，想要立刻发泄出来。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188" y="2859088"/>
            <a:ext cx="8047038" cy="1195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③运用比喻的修辞手法，来表达“我”此时愤怒的心情。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3"/>
          <p:cNvSpPr/>
          <p:nvPr/>
        </p:nvSpPr>
        <p:spPr>
          <a:xfrm>
            <a:off x="395288" y="987425"/>
            <a:ext cx="84613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火冒三丈地走到他的面前，怒气冲冲地说：“我的作业本！”他用疑惑的神情看着我：“你的作业本？”我终于爆发了，像一发离膛的子弹，以迅雷不及掩耳之势达到了临界点。我几乎是吼出来的：“我的作业本！”他顺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"/>
          <p:cNvSpPr/>
          <p:nvPr/>
        </p:nvSpPr>
        <p:spPr>
          <a:xfrm>
            <a:off x="395288" y="987425"/>
            <a:ext cx="84613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位置看过去，一个作业本孤零零地掉在地上，上面有几个大大的脚印，他似乎明白了什么，一边对我说着对不起，一边跑到我的座位上，伸手捡起了那个本子，拿起来看，“哇，真脏。”他又直接用手认真地拍打着上面的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3"/>
          <p:cNvSpPr/>
          <p:nvPr/>
        </p:nvSpPr>
        <p:spPr>
          <a:xfrm>
            <a:off x="395288" y="915988"/>
            <a:ext cx="8461375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迹。我阴着脸，不理会他，丝毫没有原谅他的意思。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他红着脸一直在对我说：“对不起，对不起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看着他难堪的神情，与他那脏兮兮的手，我心里别提多痛快了。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9275" y="3352800"/>
            <a:ext cx="8045450" cy="1195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④动作描写，“跑、捡、拍”等动词体现了小军态度的诚恳。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2"/>
          <p:cNvSpPr/>
          <p:nvPr/>
        </p:nvSpPr>
        <p:spPr>
          <a:xfrm>
            <a:off x="3708400" y="160338"/>
            <a:ext cx="18065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1187450" y="1243013"/>
            <a:ext cx="2655888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看图猜心情。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6" name="矩形 4"/>
          <p:cNvSpPr/>
          <p:nvPr/>
        </p:nvSpPr>
        <p:spPr>
          <a:xfrm>
            <a:off x="1476375" y="3290888"/>
            <a:ext cx="6426200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Calibri" panose="020F0502020204030204" pitchFamily="34" charset="0"/>
              </a:rPr>
              <a:t>看看图片中的小朋友，猜猜他们的心情怎么样。</a:t>
            </a:r>
            <a:endParaRPr lang="en-US" altLang="zh-CN" sz="3200" b="1" dirty="0">
              <a:latin typeface="Calibri" panose="020F0502020204030204" pitchFamily="34" charset="0"/>
            </a:endParaRPr>
          </a:p>
        </p:txBody>
      </p:sp>
      <p:pic>
        <p:nvPicPr>
          <p:cNvPr id="13317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450" y="1924050"/>
            <a:ext cx="7167563" cy="1446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3"/>
          <p:cNvSpPr/>
          <p:nvPr/>
        </p:nvSpPr>
        <p:spPr>
          <a:xfrm>
            <a:off x="341313" y="709613"/>
            <a:ext cx="84613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一晃到了下午，放学的时候，我正吆喝着小组的同学去操场做清洁，脚下“咔嚓”一声，我懊恼地捡起一只踩破的钢笔，惨了，是小军的，而且还是他最心爱的钢笔，是他小姨从美国给他带回来的。怎么办？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我只能硬着头皮，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275" y="3670300"/>
            <a:ext cx="8045450" cy="1196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⑤心理描写，突出“我”此刻心情的窘迫和不知所措。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3"/>
          <p:cNvSpPr/>
          <p:nvPr/>
        </p:nvSpPr>
        <p:spPr>
          <a:xfrm>
            <a:off x="611188" y="915988"/>
            <a:ext cx="8137525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拿着那只坏笔，找到了小军，我支支吾吾地开了口：“小军，我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我把你那支宝贝钢笔踩坏了。”说完，我低着头，等待“暴风雨”的来临。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250" y="3363913"/>
            <a:ext cx="8272463" cy="1195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⑥把“我”想象小军会对“我”一顿劈头盖脸的骂比喻成“暴风雨”，形象又生动。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"/>
          <p:cNvSpPr/>
          <p:nvPr/>
        </p:nvSpPr>
        <p:spPr>
          <a:xfrm>
            <a:off x="395288" y="627063"/>
            <a:ext cx="846137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让我出乎意料的是，他并没有劈头盖脸地骂我，而是轻轻地对我说：“没关系，你又不是故意的。”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什么？我简直不相信自己的耳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563" y="2459038"/>
            <a:ext cx="8270875" cy="23780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⑦这里对小军的语言描写与上文“我”的霸道、不讲理形成鲜明的对比，突出了小军的善良和大度，正是这样真诚的态度导致“我”内心无比后悔。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3"/>
          <p:cNvSpPr/>
          <p:nvPr/>
        </p:nvSpPr>
        <p:spPr>
          <a:xfrm>
            <a:off x="395288" y="915988"/>
            <a:ext cx="84613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朵，一下子抬起头来，我看见了他的眼睛，是那样的真诚，我呆呆地点了下头，跑下楼去。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在操场边的槐树下，我不断地想着，难道他不该生气吗？这件事为什么这样平静地结束了？对于早上发生的事，我真后悔啊！</a:t>
            </a:r>
            <a:r>
              <a:rPr lang="zh-CN" altLang="en-US" sz="32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350" y="4011613"/>
            <a:ext cx="4608513" cy="6048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⑧首尾呼应，点明中心。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3"/>
          <p:cNvSpPr/>
          <p:nvPr/>
        </p:nvSpPr>
        <p:spPr>
          <a:xfrm>
            <a:off x="1116013" y="1851025"/>
            <a:ext cx="7416800" cy="199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说一说：读了范文后你有什么感受？你从中学到了哪些写作方法或技巧？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"/>
          <p:cNvSpPr txBox="1">
            <a:spLocks noChangeArrowheads="1"/>
          </p:cNvSpPr>
          <p:nvPr/>
        </p:nvSpPr>
        <p:spPr bwMode="auto">
          <a:xfrm>
            <a:off x="1619250" y="268288"/>
            <a:ext cx="3092450" cy="7556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509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练习写作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3575" y="1316038"/>
            <a:ext cx="77771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整理归纳写作方法。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6750" y="2355850"/>
            <a:ext cx="7777163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回顾学过的写作方法，同桌交流。回忆本单元课文，说说作者在描写事情时是怎样表达自己的真情实感的。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84213" y="1635125"/>
            <a:ext cx="8064500" cy="2505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运用大量的修辞手法，如比喻、对比、排比、设问等让自己的文章更加生动真切。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把自己心里想说的话直接说出来，抒发自己的情感，让真情实感自然而然地流露。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37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755650" y="842963"/>
            <a:ext cx="7921625" cy="296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把情感融入到具体的人、事或景物之中，在叙述时自然而然地流露情感。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运用心理描写、动作描写等多种描写方法体现人物心情。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4213" y="3651250"/>
            <a:ext cx="83534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你准备在自己的习作中运用哪些写作方法？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33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charRg st="5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54063" y="608013"/>
            <a:ext cx="77771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确定写作题目，确定中心思想。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0888" y="1231900"/>
            <a:ext cx="777716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）选择你印象深刻的内容，运用自己喜欢的写作方法，像上面的小作者一样，把你的真实感受写出来吧！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）可以自拟题目，也可以以“一次</a:t>
            </a:r>
            <a:r>
              <a:rPr lang="en-US" altLang="zh-CN" sz="3200" b="1" dirty="0">
                <a:latin typeface="宋体" panose="02010600030101010101" pitchFamily="2" charset="-122"/>
              </a:rPr>
              <a:t>_______</a:t>
            </a:r>
            <a:r>
              <a:rPr lang="zh-CN" altLang="en-US" sz="3200" b="1" dirty="0">
                <a:latin typeface="宋体" panose="02010600030101010101" pitchFamily="2" charset="-122"/>
              </a:rPr>
              <a:t>的体验”为题。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088" y="4156075"/>
            <a:ext cx="77755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准备写作素材，理清写作思路。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2"/>
          <p:cNvSpPr/>
          <p:nvPr/>
        </p:nvSpPr>
        <p:spPr>
          <a:xfrm>
            <a:off x="3689350" y="169863"/>
            <a:ext cx="18065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0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1800225" y="1995488"/>
            <a:ext cx="73437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动笔写一写。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小组之间相互进行初步修改。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820738" y="438150"/>
            <a:ext cx="2879725" cy="7572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509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尝试写作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7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4"/>
          <p:cNvSpPr/>
          <p:nvPr/>
        </p:nvSpPr>
        <p:spPr>
          <a:xfrm>
            <a:off x="971550" y="981075"/>
            <a:ext cx="7561263" cy="1227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Calibri" panose="020F0502020204030204" pitchFamily="34" charset="0"/>
              </a:rPr>
              <a:t>同桌畅谈：猜一猜发生了什么让他们露出这样的表情。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pic>
        <p:nvPicPr>
          <p:cNvPr id="1536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8400" y="2571750"/>
            <a:ext cx="7167563" cy="1446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863600" y="1452563"/>
            <a:ext cx="74168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）自改习作。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6013" y="2284413"/>
            <a:ext cx="74168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通过读作文，进行错别字、病句和标点符号的常规修改；看内容是否符合主题，有没有把重要内容写具体。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1403350" y="885825"/>
            <a:ext cx="74168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）小组或是同桌之间交换修改。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2275" y="1598613"/>
            <a:ext cx="6480175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让同学帮你发现并改正写作时忽略的一些问题。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3350" y="3003550"/>
            <a:ext cx="6769100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）互相交流修改感受，给同学提出修改建议。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11"/>
          <p:cNvSpPr txBox="1"/>
          <p:nvPr/>
        </p:nvSpPr>
        <p:spPr>
          <a:xfrm>
            <a:off x="971550" y="2066925"/>
            <a:ext cx="73437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师生共同完成互评互议。将自己的作文草稿拿到多媒体展示台上，全班参与评议。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1601788" y="195263"/>
            <a:ext cx="2952750" cy="7572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509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互评互议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11"/>
          <p:cNvSpPr txBox="1"/>
          <p:nvPr/>
        </p:nvSpPr>
        <p:spPr>
          <a:xfrm>
            <a:off x="777875" y="915988"/>
            <a:ext cx="73437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宋体" panose="02010600030101010101" pitchFamily="2" charset="-122"/>
              </a:rPr>
              <a:t>分享写作收获。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755650" y="1635125"/>
            <a:ext cx="7875588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）将自己的写作心得以及一些自己得心应手的写作方法分享给大家吧！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）分享习作内容，分享你的成长经历。可以是一个片段，也可以是全文。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8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charRg st="38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11"/>
          <p:cNvSpPr txBox="1"/>
          <p:nvPr/>
        </p:nvSpPr>
        <p:spPr>
          <a:xfrm>
            <a:off x="1042988" y="1563688"/>
            <a:ext cx="7343775" cy="2506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互相评议之后，再一次完善自己的习作，力求精益求精，最后再用工整漂亮的字誊写习作。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ts val="10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将优秀作品粘贴在教室的“展示栏”。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1692275" y="195263"/>
            <a:ext cx="2878138" cy="7572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509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制作墙展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1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41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7"/>
          <p:cNvSpPr/>
          <p:nvPr/>
        </p:nvSpPr>
        <p:spPr>
          <a:xfrm>
            <a:off x="755650" y="1276350"/>
            <a:ext cx="77406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我们生活中所经历的一切都会给我们带来各种各样的情感体验。有苦有甜，有喜有怒……这节课，我们就试着把记忆中最深刻的一种情感体验写下来。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"/>
          <p:cNvSpPr txBox="1">
            <a:spLocks noChangeArrowheads="1"/>
          </p:cNvSpPr>
          <p:nvPr/>
        </p:nvSpPr>
        <p:spPr bwMode="auto">
          <a:xfrm>
            <a:off x="1619250" y="212725"/>
            <a:ext cx="2949575" cy="6683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8509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9708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谈体验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9708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9459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8888" y="2355850"/>
            <a:ext cx="5970587" cy="226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矩形 3"/>
          <p:cNvSpPr/>
          <p:nvPr/>
        </p:nvSpPr>
        <p:spPr>
          <a:xfrm>
            <a:off x="539750" y="982663"/>
            <a:ext cx="46799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根据词语谈体验。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9461" name="矩形 5"/>
          <p:cNvSpPr/>
          <p:nvPr/>
        </p:nvSpPr>
        <p:spPr>
          <a:xfrm>
            <a:off x="827088" y="1598613"/>
            <a:ext cx="5473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）读一读上下两组词语。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5"/>
          <p:cNvSpPr/>
          <p:nvPr/>
        </p:nvSpPr>
        <p:spPr>
          <a:xfrm>
            <a:off x="323850" y="842963"/>
            <a:ext cx="57467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）说一说：你发现了什么？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8888" y="1635125"/>
            <a:ext cx="6842125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上面一组是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幸福、快乐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的情感体验。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下面一组是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难过、悲伤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的情感体验。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5"/>
          <p:cNvSpPr/>
          <p:nvPr/>
        </p:nvSpPr>
        <p:spPr>
          <a:xfrm>
            <a:off x="684213" y="1276350"/>
            <a:ext cx="7991475" cy="2409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）一个词语包含着一段情感，“畅快、欣喜若狂”等词语给人什么感觉？“惧怕、难过”等词语呢？根据你的亲身体验，进行情感体验的补充。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84213" y="1347788"/>
            <a:ext cx="8064500" cy="2582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畅快、欣喜若狂、激动、欣慰、感动、归心似箭、盼望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积极、幸福、美好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惧怕、愤怒、追悔莫及、愧疚、难过、忐忑不安、沮丧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消极、伤心、难受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35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3"/>
          <p:cNvSpPr/>
          <p:nvPr/>
        </p:nvSpPr>
        <p:spPr>
          <a:xfrm>
            <a:off x="539750" y="627063"/>
            <a:ext cx="71278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宋体" panose="02010600030101010101" pitchFamily="2" charset="-122"/>
              </a:rPr>
              <a:t>联系生活实际，说说自己的体验。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3555" name="矩形 5"/>
          <p:cNvSpPr/>
          <p:nvPr/>
        </p:nvSpPr>
        <p:spPr>
          <a:xfrm>
            <a:off x="468313" y="1347788"/>
            <a:ext cx="8207375" cy="300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）你有过“感动”“愤怒”或是别的情感体验吗？为什么会有这样的感受呢？选择印象最深刻的感受说一说。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）选择其中一种心情，说给同桌听。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）与大家分享你的心情。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2479</Words>
  <Application>WPS 演示</Application>
  <PresentationFormat/>
  <Paragraphs>169</Paragraphs>
  <Slides>35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方正清刻本悦宋简体</vt:lpstr>
      <vt:lpstr>黑体</vt:lpstr>
      <vt:lpstr>楷体</vt:lpstr>
      <vt:lpstr>经典长宋简</vt:lpstr>
      <vt:lpstr>微软雅黑</vt:lpstr>
      <vt:lpstr>Arial Unicode MS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DEDE0FF1956D4868B1E294708732EF18_13</vt:lpwstr>
  </property>
  <property fmtid="{D5CDD505-2E9C-101B-9397-08002B2CF9AE}" pid="4" name="KSOProductBuildVer">
    <vt:lpwstr>2052-12.1.0.15374</vt:lpwstr>
  </property>
</Properties>
</file>