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0"/>
  </p:notesMasterIdLst>
  <p:handoutMasterIdLst>
    <p:handoutMasterId r:id="rId51"/>
  </p:handoutMasterIdLst>
  <p:sldIdLst>
    <p:sldId id="430" r:id="rId4"/>
    <p:sldId id="431" r:id="rId5"/>
    <p:sldId id="399" r:id="rId6"/>
    <p:sldId id="432" r:id="rId7"/>
    <p:sldId id="338" r:id="rId8"/>
    <p:sldId id="425" r:id="rId9"/>
    <p:sldId id="433" r:id="rId10"/>
    <p:sldId id="434" r:id="rId11"/>
    <p:sldId id="435" r:id="rId12"/>
    <p:sldId id="436" r:id="rId13"/>
    <p:sldId id="443" r:id="rId14"/>
    <p:sldId id="444" r:id="rId15"/>
    <p:sldId id="445" r:id="rId16"/>
    <p:sldId id="437" r:id="rId17"/>
    <p:sldId id="438" r:id="rId18"/>
    <p:sldId id="426" r:id="rId19"/>
    <p:sldId id="440" r:id="rId20"/>
    <p:sldId id="439" r:id="rId21"/>
    <p:sldId id="442" r:id="rId22"/>
    <p:sldId id="427" r:id="rId23"/>
    <p:sldId id="446" r:id="rId24"/>
    <p:sldId id="466" r:id="rId25"/>
    <p:sldId id="468" r:id="rId26"/>
    <p:sldId id="469" r:id="rId27"/>
    <p:sldId id="447" r:id="rId28"/>
    <p:sldId id="448" r:id="rId29"/>
    <p:sldId id="449" r:id="rId30"/>
    <p:sldId id="428" r:id="rId31"/>
    <p:sldId id="450" r:id="rId32"/>
    <p:sldId id="451" r:id="rId33"/>
    <p:sldId id="452" r:id="rId34"/>
    <p:sldId id="453" r:id="rId35"/>
    <p:sldId id="454" r:id="rId36"/>
    <p:sldId id="456" r:id="rId37"/>
    <p:sldId id="455" r:id="rId38"/>
    <p:sldId id="457" r:id="rId39"/>
    <p:sldId id="429" r:id="rId40"/>
    <p:sldId id="458" r:id="rId41"/>
    <p:sldId id="459" r:id="rId42"/>
    <p:sldId id="461" r:id="rId43"/>
    <p:sldId id="460" r:id="rId44"/>
    <p:sldId id="462" r:id="rId45"/>
    <p:sldId id="463" r:id="rId46"/>
    <p:sldId id="464" r:id="rId47"/>
    <p:sldId id="465" r:id="rId48"/>
    <p:sldId id="491" r:id="rId49"/>
  </p:sldIdLst>
  <p:sldSz cx="9144000" cy="5143500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009900"/>
    <a:srgbClr val="0000FF"/>
    <a:srgbClr val="F2F3F2"/>
    <a:srgbClr val="315233"/>
    <a:srgbClr val="E0572C"/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3197"/>
    <p:restoredTop sz="96357"/>
  </p:normalViewPr>
  <p:slideViewPr>
    <p:cSldViewPr showGuides="1">
      <p:cViewPr varScale="1">
        <p:scale>
          <a:sx n="143" d="100"/>
          <a:sy n="143" d="100"/>
        </p:scale>
        <p:origin x="2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7B29A8-FC34-45B5-8F8D-334074E7D4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F6C1F4-45C2-40B6-96D8-D8FE59464A8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BC436C-775B-470C-BC44-5D95A6317B1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E809C-F7B4-4FA5-88C9-8B31994C232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3350" y="2500313"/>
            <a:ext cx="1044575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rcRect b="20036"/>
          <a:stretch>
            <a:fillRect/>
          </a:stretch>
        </p:blipFill>
        <p:spPr>
          <a:xfrm rot="-3094003">
            <a:off x="4205288" y="3111500"/>
            <a:ext cx="522287" cy="41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04506" y="411509"/>
            <a:ext cx="2499742" cy="2499742"/>
          </a:xfrm>
          <a:custGeom>
            <a:avLst/>
            <a:gdLst>
              <a:gd name="connsiteX0" fmla="*/ 396044 w 2499742"/>
              <a:gd name="connsiteY0" fmla="*/ 720080 h 2499742"/>
              <a:gd name="connsiteX1" fmla="*/ 72008 w 2499742"/>
              <a:gd name="connsiteY1" fmla="*/ 1152128 h 2499742"/>
              <a:gd name="connsiteX2" fmla="*/ 396044 w 2499742"/>
              <a:gd name="connsiteY2" fmla="*/ 1584176 h 2499742"/>
              <a:gd name="connsiteX3" fmla="*/ 720080 w 2499742"/>
              <a:gd name="connsiteY3" fmla="*/ 1152128 h 2499742"/>
              <a:gd name="connsiteX4" fmla="*/ 396044 w 2499742"/>
              <a:gd name="connsiteY4" fmla="*/ 720080 h 2499742"/>
              <a:gd name="connsiteX5" fmla="*/ 0 w 2499742"/>
              <a:gd name="connsiteY5" fmla="*/ 0 h 2499742"/>
              <a:gd name="connsiteX6" fmla="*/ 2499742 w 2499742"/>
              <a:gd name="connsiteY6" fmla="*/ 0 h 2499742"/>
              <a:gd name="connsiteX7" fmla="*/ 2499742 w 2499742"/>
              <a:gd name="connsiteY7" fmla="*/ 2499742 h 2499742"/>
              <a:gd name="connsiteX8" fmla="*/ 0 w 2499742"/>
              <a:gd name="connsiteY8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9742" h="2499742">
                <a:moveTo>
                  <a:pt x="396044" y="720080"/>
                </a:moveTo>
                <a:cubicBezTo>
                  <a:pt x="217084" y="720080"/>
                  <a:pt x="72008" y="913514"/>
                  <a:pt x="72008" y="1152128"/>
                </a:cubicBezTo>
                <a:cubicBezTo>
                  <a:pt x="72008" y="1390742"/>
                  <a:pt x="217084" y="1584176"/>
                  <a:pt x="396044" y="1584176"/>
                </a:cubicBezTo>
                <a:cubicBezTo>
                  <a:pt x="575004" y="1584176"/>
                  <a:pt x="720080" y="1390742"/>
                  <a:pt x="720080" y="1152128"/>
                </a:cubicBezTo>
                <a:cubicBezTo>
                  <a:pt x="720080" y="913514"/>
                  <a:pt x="575004" y="720080"/>
                  <a:pt x="396044" y="720080"/>
                </a:cubicBezTo>
                <a:close/>
                <a:moveTo>
                  <a:pt x="0" y="0"/>
                </a:moveTo>
                <a:lnTo>
                  <a:pt x="2499742" y="0"/>
                </a:lnTo>
                <a:lnTo>
                  <a:pt x="2499742" y="2499742"/>
                </a:lnTo>
                <a:lnTo>
                  <a:pt x="0" y="2499742"/>
                </a:lnTo>
                <a:close/>
              </a:path>
            </a:pathLst>
          </a:custGeom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96875" y="-812800"/>
            <a:ext cx="9864725" cy="705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3350" y="2500313"/>
            <a:ext cx="1044575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rcRect b="20036"/>
          <a:stretch>
            <a:fillRect/>
          </a:stretch>
        </p:blipFill>
        <p:spPr>
          <a:xfrm rot="-3094003">
            <a:off x="4205288" y="3111500"/>
            <a:ext cx="522287" cy="41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04506" y="411509"/>
            <a:ext cx="2499742" cy="2499742"/>
          </a:xfrm>
          <a:custGeom>
            <a:avLst/>
            <a:gdLst>
              <a:gd name="connsiteX0" fmla="*/ 396044 w 2499742"/>
              <a:gd name="connsiteY0" fmla="*/ 720080 h 2499742"/>
              <a:gd name="connsiteX1" fmla="*/ 72008 w 2499742"/>
              <a:gd name="connsiteY1" fmla="*/ 1152128 h 2499742"/>
              <a:gd name="connsiteX2" fmla="*/ 396044 w 2499742"/>
              <a:gd name="connsiteY2" fmla="*/ 1584176 h 2499742"/>
              <a:gd name="connsiteX3" fmla="*/ 720080 w 2499742"/>
              <a:gd name="connsiteY3" fmla="*/ 1152128 h 2499742"/>
              <a:gd name="connsiteX4" fmla="*/ 396044 w 2499742"/>
              <a:gd name="connsiteY4" fmla="*/ 720080 h 2499742"/>
              <a:gd name="connsiteX5" fmla="*/ 0 w 2499742"/>
              <a:gd name="connsiteY5" fmla="*/ 0 h 2499742"/>
              <a:gd name="connsiteX6" fmla="*/ 2499742 w 2499742"/>
              <a:gd name="connsiteY6" fmla="*/ 0 h 2499742"/>
              <a:gd name="connsiteX7" fmla="*/ 2499742 w 2499742"/>
              <a:gd name="connsiteY7" fmla="*/ 2499742 h 2499742"/>
              <a:gd name="connsiteX8" fmla="*/ 0 w 2499742"/>
              <a:gd name="connsiteY8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9742" h="2499742">
                <a:moveTo>
                  <a:pt x="396044" y="720080"/>
                </a:moveTo>
                <a:cubicBezTo>
                  <a:pt x="217084" y="720080"/>
                  <a:pt x="72008" y="913514"/>
                  <a:pt x="72008" y="1152128"/>
                </a:cubicBezTo>
                <a:cubicBezTo>
                  <a:pt x="72008" y="1390742"/>
                  <a:pt x="217084" y="1584176"/>
                  <a:pt x="396044" y="1584176"/>
                </a:cubicBezTo>
                <a:cubicBezTo>
                  <a:pt x="575004" y="1584176"/>
                  <a:pt x="720080" y="1390742"/>
                  <a:pt x="720080" y="1152128"/>
                </a:cubicBezTo>
                <a:cubicBezTo>
                  <a:pt x="720080" y="913514"/>
                  <a:pt x="575004" y="720080"/>
                  <a:pt x="396044" y="720080"/>
                </a:cubicBezTo>
                <a:close/>
                <a:moveTo>
                  <a:pt x="0" y="0"/>
                </a:moveTo>
                <a:lnTo>
                  <a:pt x="2499742" y="0"/>
                </a:lnTo>
                <a:lnTo>
                  <a:pt x="2499742" y="2499742"/>
                </a:lnTo>
                <a:lnTo>
                  <a:pt x="0" y="2499742"/>
                </a:lnTo>
                <a:close/>
              </a:path>
            </a:pathLst>
          </a:custGeom>
        </p:spPr>
      </p:pic>
      <p:pic>
        <p:nvPicPr>
          <p:cNvPr id="3079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96875" y="-812800"/>
            <a:ext cx="9864725" cy="7056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8"/>
          <p:cNvPicPr>
            <a:picLocks noChangeAspect="1"/>
          </p:cNvPicPr>
          <p:nvPr userDrawn="1"/>
        </p:nvPicPr>
        <p:blipFill>
          <a:blip r:embed="rId7"/>
          <a:srcRect b="20601"/>
          <a:stretch>
            <a:fillRect/>
          </a:stretch>
        </p:blipFill>
        <p:spPr>
          <a:xfrm>
            <a:off x="-180975" y="-307975"/>
            <a:ext cx="1425575" cy="113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3350" y="2500313"/>
            <a:ext cx="1044575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b="20036"/>
          <a:stretch>
            <a:fillRect/>
          </a:stretch>
        </p:blipFill>
        <p:spPr>
          <a:xfrm rot="-3094003">
            <a:off x="4205288" y="3111500"/>
            <a:ext cx="522287" cy="41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04506" y="411509"/>
            <a:ext cx="2499742" cy="2499742"/>
          </a:xfrm>
          <a:custGeom>
            <a:avLst/>
            <a:gdLst>
              <a:gd name="connsiteX0" fmla="*/ 396044 w 2499742"/>
              <a:gd name="connsiteY0" fmla="*/ 720080 h 2499742"/>
              <a:gd name="connsiteX1" fmla="*/ 72008 w 2499742"/>
              <a:gd name="connsiteY1" fmla="*/ 1152128 h 2499742"/>
              <a:gd name="connsiteX2" fmla="*/ 396044 w 2499742"/>
              <a:gd name="connsiteY2" fmla="*/ 1584176 h 2499742"/>
              <a:gd name="connsiteX3" fmla="*/ 720080 w 2499742"/>
              <a:gd name="connsiteY3" fmla="*/ 1152128 h 2499742"/>
              <a:gd name="connsiteX4" fmla="*/ 396044 w 2499742"/>
              <a:gd name="connsiteY4" fmla="*/ 720080 h 2499742"/>
              <a:gd name="connsiteX5" fmla="*/ 0 w 2499742"/>
              <a:gd name="connsiteY5" fmla="*/ 0 h 2499742"/>
              <a:gd name="connsiteX6" fmla="*/ 2499742 w 2499742"/>
              <a:gd name="connsiteY6" fmla="*/ 0 h 2499742"/>
              <a:gd name="connsiteX7" fmla="*/ 2499742 w 2499742"/>
              <a:gd name="connsiteY7" fmla="*/ 2499742 h 2499742"/>
              <a:gd name="connsiteX8" fmla="*/ 0 w 2499742"/>
              <a:gd name="connsiteY8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9742" h="2499742">
                <a:moveTo>
                  <a:pt x="396044" y="720080"/>
                </a:moveTo>
                <a:cubicBezTo>
                  <a:pt x="217084" y="720080"/>
                  <a:pt x="72008" y="913514"/>
                  <a:pt x="72008" y="1152128"/>
                </a:cubicBezTo>
                <a:cubicBezTo>
                  <a:pt x="72008" y="1390742"/>
                  <a:pt x="217084" y="1584176"/>
                  <a:pt x="396044" y="1584176"/>
                </a:cubicBezTo>
                <a:cubicBezTo>
                  <a:pt x="575004" y="1584176"/>
                  <a:pt x="720080" y="1390742"/>
                  <a:pt x="720080" y="1152128"/>
                </a:cubicBezTo>
                <a:cubicBezTo>
                  <a:pt x="720080" y="913514"/>
                  <a:pt x="575004" y="720080"/>
                  <a:pt x="396044" y="720080"/>
                </a:cubicBezTo>
                <a:close/>
                <a:moveTo>
                  <a:pt x="0" y="0"/>
                </a:moveTo>
                <a:lnTo>
                  <a:pt x="2499742" y="0"/>
                </a:lnTo>
                <a:lnTo>
                  <a:pt x="2499742" y="2499742"/>
                </a:lnTo>
                <a:lnTo>
                  <a:pt x="0" y="2499742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0" y="1563688"/>
            <a:ext cx="9144000" cy="1652588"/>
          </a:xfrm>
          <a:prstGeom prst="rect">
            <a:avLst/>
          </a:prstGeom>
          <a:solidFill>
            <a:srgbClr val="FFFF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9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hyperlink" Target="&#21916;&#40522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3" name="文本框 9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835150" y="1933575"/>
            <a:ext cx="2487613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269" name="文本框 9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932363" y="1916113"/>
            <a:ext cx="2487613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91"/>
          <p:cNvSpPr txBox="1"/>
          <p:nvPr/>
        </p:nvSpPr>
        <p:spPr>
          <a:xfrm>
            <a:off x="971550" y="236538"/>
            <a:ext cx="24479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识记生字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550" y="1851025"/>
            <a:ext cx="72009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做“撑船、撑伞”的动作，识记“撑”字。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1488" y="2643188"/>
            <a:ext cx="3779837" cy="189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2"/>
          <p:cNvSpPr/>
          <p:nvPr/>
        </p:nvSpPr>
        <p:spPr>
          <a:xfrm>
            <a:off x="468313" y="268288"/>
            <a:ext cx="719931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加一加：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382588" y="3284538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加号 3"/>
          <p:cNvSpPr/>
          <p:nvPr/>
        </p:nvSpPr>
        <p:spPr>
          <a:xfrm>
            <a:off x="1138238" y="1325563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等号 4"/>
          <p:cNvSpPr/>
          <p:nvPr/>
        </p:nvSpPr>
        <p:spPr>
          <a:xfrm>
            <a:off x="2657475" y="131762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加号 5"/>
          <p:cNvSpPr/>
          <p:nvPr/>
        </p:nvSpPr>
        <p:spPr>
          <a:xfrm>
            <a:off x="1136650" y="2341563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等号 6"/>
          <p:cNvSpPr/>
          <p:nvPr/>
        </p:nvSpPr>
        <p:spPr>
          <a:xfrm>
            <a:off x="2657475" y="228917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1136650" y="3344863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号 8"/>
          <p:cNvSpPr/>
          <p:nvPr/>
        </p:nvSpPr>
        <p:spPr>
          <a:xfrm>
            <a:off x="2647950" y="3313113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加号 9"/>
          <p:cNvSpPr/>
          <p:nvPr/>
        </p:nvSpPr>
        <p:spPr>
          <a:xfrm>
            <a:off x="5641975" y="1343025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号 10"/>
          <p:cNvSpPr/>
          <p:nvPr/>
        </p:nvSpPr>
        <p:spPr>
          <a:xfrm>
            <a:off x="7094538" y="135572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635625" y="233838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等号 12"/>
          <p:cNvSpPr/>
          <p:nvPr/>
        </p:nvSpPr>
        <p:spPr>
          <a:xfrm>
            <a:off x="7094538" y="2387600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加号 13"/>
          <p:cNvSpPr/>
          <p:nvPr/>
        </p:nvSpPr>
        <p:spPr>
          <a:xfrm>
            <a:off x="5643563" y="328453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等号 14"/>
          <p:cNvSpPr/>
          <p:nvPr/>
        </p:nvSpPr>
        <p:spPr>
          <a:xfrm>
            <a:off x="7094538" y="327977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3"/>
          <p:cNvSpPr/>
          <p:nvPr/>
        </p:nvSpPr>
        <p:spPr>
          <a:xfrm>
            <a:off x="382588" y="1257300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9" name="矩形 3"/>
          <p:cNvSpPr/>
          <p:nvPr/>
        </p:nvSpPr>
        <p:spPr>
          <a:xfrm>
            <a:off x="3395663" y="1263650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3"/>
          <p:cNvSpPr/>
          <p:nvPr/>
        </p:nvSpPr>
        <p:spPr>
          <a:xfrm>
            <a:off x="382588" y="2308225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1" name="矩形 3"/>
          <p:cNvSpPr/>
          <p:nvPr/>
        </p:nvSpPr>
        <p:spPr>
          <a:xfrm>
            <a:off x="3448050" y="2238375"/>
            <a:ext cx="773113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荫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2" name="矩形 3"/>
          <p:cNvSpPr/>
          <p:nvPr/>
        </p:nvSpPr>
        <p:spPr>
          <a:xfrm>
            <a:off x="3438525" y="3279775"/>
            <a:ext cx="7715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4843463" y="1257300"/>
            <a:ext cx="7207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4" name="矩形 3"/>
          <p:cNvSpPr/>
          <p:nvPr/>
        </p:nvSpPr>
        <p:spPr>
          <a:xfrm>
            <a:off x="7824788" y="1257300"/>
            <a:ext cx="865187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3"/>
          <p:cNvSpPr/>
          <p:nvPr/>
        </p:nvSpPr>
        <p:spPr>
          <a:xfrm>
            <a:off x="4843463" y="2289175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董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6" name="矩形 3"/>
          <p:cNvSpPr/>
          <p:nvPr/>
        </p:nvSpPr>
        <p:spPr>
          <a:xfrm>
            <a:off x="7850188" y="2289175"/>
            <a:ext cx="9366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/>
          <p:nvPr/>
        </p:nvSpPr>
        <p:spPr>
          <a:xfrm>
            <a:off x="4800600" y="3251200"/>
            <a:ext cx="800100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8" name="矩形 3"/>
          <p:cNvSpPr/>
          <p:nvPr/>
        </p:nvSpPr>
        <p:spPr>
          <a:xfrm>
            <a:off x="7824788" y="3243263"/>
            <a:ext cx="77311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/>
          <p:nvPr/>
        </p:nvSpPr>
        <p:spPr>
          <a:xfrm>
            <a:off x="1928813" y="1263650"/>
            <a:ext cx="79216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endParaRPr lang="en-US" altLang="zh-CN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21450" y="1277938"/>
            <a:ext cx="7508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3725" y="2308225"/>
            <a:ext cx="7508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21450" y="2355850"/>
            <a:ext cx="7508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9688" y="3278188"/>
            <a:ext cx="7508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63738" y="3278188"/>
            <a:ext cx="7508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4465638" y="1154113"/>
            <a:ext cx="46038" cy="3073400"/>
          </a:xfrm>
          <a:prstGeom prst="flowChartProcess">
            <a:avLst/>
          </a:prstGeom>
          <a:noFill/>
          <a:ln w="57150"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16" grpId="0"/>
      <p:bldP spid="18" grpId="0"/>
      <p:bldP spid="21" grpId="0"/>
      <p:bldP spid="23" grpId="0"/>
      <p:bldP spid="25" grpId="0"/>
      <p:bldP spid="27" grpId="0"/>
      <p:bldP spid="2" grpId="0"/>
      <p:bldP spid="3" grpId="0"/>
      <p:bldP spid="28" grpId="0"/>
      <p:bldP spid="29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684213" y="627063"/>
            <a:ext cx="72009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减一减：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2484438" y="1851025"/>
            <a:ext cx="863600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等号 3"/>
          <p:cNvSpPr/>
          <p:nvPr/>
        </p:nvSpPr>
        <p:spPr>
          <a:xfrm>
            <a:off x="4865688" y="1836738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3422650" y="2197100"/>
            <a:ext cx="538163" cy="10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号 5"/>
          <p:cNvSpPr/>
          <p:nvPr/>
        </p:nvSpPr>
        <p:spPr>
          <a:xfrm>
            <a:off x="4860925" y="2909888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3417888" y="3270250"/>
            <a:ext cx="538163" cy="10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4" name="矩形 3"/>
          <p:cNvSpPr/>
          <p:nvPr/>
        </p:nvSpPr>
        <p:spPr>
          <a:xfrm>
            <a:off x="5762625" y="1849438"/>
            <a:ext cx="863600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/>
          <p:nvPr/>
        </p:nvSpPr>
        <p:spPr>
          <a:xfrm>
            <a:off x="2484438" y="2949575"/>
            <a:ext cx="863600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矩形 3"/>
          <p:cNvSpPr/>
          <p:nvPr/>
        </p:nvSpPr>
        <p:spPr>
          <a:xfrm>
            <a:off x="5762625" y="2924175"/>
            <a:ext cx="863600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7163" y="2938463"/>
            <a:ext cx="7508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刂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29092" t="5937" r="24361" b="47610"/>
          <a:stretch>
            <a:fillRect/>
          </a:stretch>
        </p:blipFill>
        <p:spPr>
          <a:xfrm>
            <a:off x="4116388" y="1933575"/>
            <a:ext cx="576262" cy="54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3"/>
          <p:cNvGrpSpPr/>
          <p:nvPr/>
        </p:nvGrpSpPr>
        <p:grpSpPr>
          <a:xfrm>
            <a:off x="-9525" y="0"/>
            <a:ext cx="9144000" cy="5143500"/>
            <a:chOff x="-9054" y="0"/>
            <a:chExt cx="9144000" cy="5143500"/>
          </a:xfrm>
        </p:grpSpPr>
        <p:pic>
          <p:nvPicPr>
            <p:cNvPr id="20483" name="图片 1"/>
            <p:cNvPicPr>
              <a:picLocks noChangeAspect="1"/>
            </p:cNvPicPr>
            <p:nvPr/>
          </p:nvPicPr>
          <p:blipFill>
            <a:blip r:embed="rId1"/>
            <a:srcRect l="23769" r="32353" b="16245"/>
            <a:stretch>
              <a:fillRect/>
            </a:stretch>
          </p:blipFill>
          <p:spPr>
            <a:xfrm>
              <a:off x="-9054" y="2067694"/>
              <a:ext cx="2636838" cy="3075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4" name="图片 2"/>
            <p:cNvPicPr>
              <a:picLocks noChangeAspect="1"/>
            </p:cNvPicPr>
            <p:nvPr/>
          </p:nvPicPr>
          <p:blipFill>
            <a:blip r:embed="rId2"/>
            <a:srcRect l="5901"/>
            <a:stretch>
              <a:fillRect/>
            </a:stretch>
          </p:blipFill>
          <p:spPr>
            <a:xfrm>
              <a:off x="-9054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5" name="矩形 2"/>
            <p:cNvSpPr/>
            <p:nvPr/>
          </p:nvSpPr>
          <p:spPr>
            <a:xfrm>
              <a:off x="539552" y="1779662"/>
              <a:ext cx="4251796" cy="2663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571500" indent="-571500" eaLnBrk="1" hangingPunct="1">
                <a:lnSpc>
                  <a:spcPct val="120000"/>
                </a:lnSpc>
                <a:buFont typeface="Wingdings" panose="05000000000000000000" pitchFamily="2" charset="2"/>
                <a:buChar char="u"/>
              </a:pPr>
              <a:r>
                <a:rPr lang="zh-CN" altLang="en-US" sz="3600" b="1" dirty="0">
                  <a:latin typeface="宋体" panose="02010600030101010101" pitchFamily="2" charset="-122"/>
                </a:rPr>
                <a:t>插图识记：借助课文插图认读词语“绿荫、遮蔽、渡口”。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0" y="1347788"/>
            <a:ext cx="6858000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初读课文，了解大意。把字音读正确，把句子读通顺。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默读课文，想想“我”喜欢的是什么。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684213" y="1492250"/>
            <a:ext cx="7956550" cy="2151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我喜欢（    ），喜欢（    ），喜欢（      ），喜欢（        ），更喜欢（        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91"/>
          <p:cNvSpPr txBox="1"/>
          <p:nvPr/>
        </p:nvSpPr>
        <p:spPr>
          <a:xfrm>
            <a:off x="684213" y="293688"/>
            <a:ext cx="20875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指导书写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5" name="组合 4"/>
          <p:cNvGrpSpPr/>
          <p:nvPr/>
        </p:nvGrpSpPr>
        <p:grpSpPr>
          <a:xfrm>
            <a:off x="1476375" y="1323975"/>
            <a:ext cx="1141413" cy="1247775"/>
            <a:chOff x="1497050" y="1734605"/>
            <a:chExt cx="836613" cy="936577"/>
          </a:xfrm>
        </p:grpSpPr>
        <p:grpSp>
          <p:nvGrpSpPr>
            <p:cNvPr id="2357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357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7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7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6" name="组合 4"/>
          <p:cNvGrpSpPr/>
          <p:nvPr/>
        </p:nvGrpSpPr>
        <p:grpSpPr>
          <a:xfrm>
            <a:off x="3059113" y="1323975"/>
            <a:ext cx="1141412" cy="1247775"/>
            <a:chOff x="1497050" y="1734605"/>
            <a:chExt cx="836613" cy="936577"/>
          </a:xfrm>
        </p:grpSpPr>
        <p:grpSp>
          <p:nvGrpSpPr>
            <p:cNvPr id="2357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357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7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7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7" name="组合 4"/>
          <p:cNvGrpSpPr/>
          <p:nvPr/>
        </p:nvGrpSpPr>
        <p:grpSpPr>
          <a:xfrm>
            <a:off x="4672013" y="1319213"/>
            <a:ext cx="1141412" cy="1247775"/>
            <a:chOff x="1497050" y="1734605"/>
            <a:chExt cx="836613" cy="936577"/>
          </a:xfrm>
        </p:grpSpPr>
        <p:grpSp>
          <p:nvGrpSpPr>
            <p:cNvPr id="2356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356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6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6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6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8" name="组合 4"/>
          <p:cNvGrpSpPr/>
          <p:nvPr/>
        </p:nvGrpSpPr>
        <p:grpSpPr>
          <a:xfrm>
            <a:off x="6256338" y="1319213"/>
            <a:ext cx="1141412" cy="1247775"/>
            <a:chOff x="1497050" y="1734605"/>
            <a:chExt cx="836613" cy="936577"/>
          </a:xfrm>
        </p:grpSpPr>
        <p:grpSp>
          <p:nvGrpSpPr>
            <p:cNvPr id="2356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356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6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6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6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便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00075" y="3148013"/>
            <a:ext cx="8162925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观察这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个字的特点，说一说书写时应该注意些什么。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38388" y="2397125"/>
            <a:ext cx="6173788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左右结构，左边“女”的横变提，不出头，“弓”要写得宽一些，稍扁。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8538" y="974725"/>
            <a:ext cx="6243638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上下结构，上部撇捺舒展，竖写在竖中线上。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906463" y="974725"/>
            <a:ext cx="1141412" cy="1247775"/>
            <a:chOff x="1497050" y="1734605"/>
            <a:chExt cx="836613" cy="936577"/>
          </a:xfrm>
        </p:grpSpPr>
        <p:grpSp>
          <p:nvGrpSpPr>
            <p:cNvPr id="24587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458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88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4"/>
          <p:cNvGrpSpPr/>
          <p:nvPr/>
        </p:nvGrpSpPr>
        <p:grpSpPr>
          <a:xfrm>
            <a:off x="906463" y="2706688"/>
            <a:ext cx="1141412" cy="1247775"/>
            <a:chOff x="1497050" y="1734605"/>
            <a:chExt cx="836613" cy="936577"/>
          </a:xfrm>
        </p:grpSpPr>
        <p:grpSp>
          <p:nvGrpSpPr>
            <p:cNvPr id="2458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458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8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8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8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82863" y="771525"/>
            <a:ext cx="5976938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独体字，注意中间“横折、横、竖折折钩”这几个笔画的安排和书写。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14613" y="2857500"/>
            <a:ext cx="5900738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右边第一笔是短横，中部“曰”上展下收。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990600" y="1003300"/>
            <a:ext cx="1141413" cy="1247775"/>
            <a:chOff x="1497050" y="1734605"/>
            <a:chExt cx="836613" cy="936577"/>
          </a:xfrm>
        </p:grpSpPr>
        <p:grpSp>
          <p:nvGrpSpPr>
            <p:cNvPr id="2561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561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1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1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1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4"/>
          <p:cNvGrpSpPr/>
          <p:nvPr/>
        </p:nvGrpSpPr>
        <p:grpSpPr>
          <a:xfrm>
            <a:off x="969963" y="2932113"/>
            <a:ext cx="1141412" cy="1247775"/>
            <a:chOff x="1497050" y="1734605"/>
            <a:chExt cx="836613" cy="936577"/>
          </a:xfrm>
        </p:grpSpPr>
        <p:grpSp>
          <p:nvGrpSpPr>
            <p:cNvPr id="2560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56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0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便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9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328988" y="1851025"/>
            <a:ext cx="2486025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9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419475" y="1966913"/>
            <a:ext cx="2487613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91"/>
          <p:cNvSpPr txBox="1"/>
          <p:nvPr/>
        </p:nvSpPr>
        <p:spPr>
          <a:xfrm>
            <a:off x="971550" y="207963"/>
            <a:ext cx="5111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回顾课文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277813" y="1131888"/>
            <a:ext cx="72009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听写词语：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5288" y="1931988"/>
            <a:ext cx="5813425" cy="2389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好像  说话  童话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  对岸  弟弟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95288" y="406400"/>
            <a:ext cx="72009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读第</a:t>
            </a:r>
            <a:r>
              <a:rPr lang="en-US" altLang="zh-CN" sz="3600" b="1" dirty="0">
                <a:latin typeface="宋体" panose="02010600030101010101" pitchFamily="2" charset="-122"/>
              </a:rPr>
              <a:t>1—4</a:t>
            </a:r>
            <a:r>
              <a:rPr lang="zh-CN" altLang="en-US" sz="3600" b="1" dirty="0">
                <a:latin typeface="宋体" panose="02010600030101010101" pitchFamily="2" charset="-122"/>
              </a:rPr>
              <a:t>自然段：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750" y="1508125"/>
            <a:ext cx="7993063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我们村的渡口旁有一棵枫树，我很喜欢它。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3219450"/>
            <a:ext cx="57594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你看到了一棵怎样的枫树？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842963"/>
            <a:ext cx="8066088" cy="1998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它好像一把很大又很高的绿色太阳伞，一直打开着。它的绿荫遮蔽了村里的渡口。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238" y="2728913"/>
            <a:ext cx="8018463" cy="153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仔细观察“荫”和“蔽”</a:t>
            </a:r>
            <a:r>
              <a:rPr kumimoji="0" lang="en-US" altLang="zh-CN" sz="3600" b="1" kern="1200" cap="none" spc="0" normalizeH="0" baseline="0" noProof="0" dirty="0"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你发现了什么？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3538" y="1519238"/>
            <a:ext cx="719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5875" y="1524000"/>
            <a:ext cx="7191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04273">
            <a:off x="4579519" y="2455294"/>
            <a:ext cx="3101191" cy="2274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99814">
            <a:off x="2848091" y="702126"/>
            <a:ext cx="4183129" cy="2351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38301">
            <a:off x="989506" y="2229616"/>
            <a:ext cx="2460576" cy="2460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395288" y="568325"/>
            <a:ext cx="20605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绿荫遮蔽</a:t>
            </a:r>
            <a:endParaRPr kumimoji="0" lang="zh-CN" altLang="en-US" sz="36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987425"/>
            <a:ext cx="7848600" cy="2087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它好像一把很大又很高的绿色太阳伞，一直打开着。它的绿荫遮蔽了村里的渡口。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8175" y="1003300"/>
            <a:ext cx="1008063" cy="649288"/>
          </a:xfrm>
          <a:prstGeom prst="roundRect">
            <a:avLst/>
          </a:prstGeom>
          <a:noFill/>
          <a:ln w="19050">
            <a:solidFill>
              <a:srgbClr val="FF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516688" y="1706563"/>
            <a:ext cx="1008063" cy="647700"/>
          </a:xfrm>
          <a:prstGeom prst="roundRect">
            <a:avLst/>
          </a:prstGeom>
          <a:noFill/>
          <a:ln w="19050">
            <a:solidFill>
              <a:srgbClr val="FF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850" y="3090863"/>
            <a:ext cx="8424863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作者将树比作伞，并用“遮蔽”这个动词，写出了枫树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的特点。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439738" y="312738"/>
            <a:ext cx="72009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读第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自然段：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075" y="1081088"/>
            <a:ext cx="8569325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渡口旁有这样一棵枫树，作者喜欢它吗？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6000" y="1846263"/>
            <a:ext cx="7227888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我们村的渡口旁有一棵枫树，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很喜欢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6000" y="3371850"/>
            <a:ext cx="701992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枫树上有一个喜鹊的窝，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喜欢极了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8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3795" name="图片 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矩形 2"/>
            <p:cNvSpPr/>
            <p:nvPr/>
          </p:nvSpPr>
          <p:spPr>
            <a:xfrm>
              <a:off x="323850" y="1708150"/>
              <a:ext cx="4535488" cy="20859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课文中反复提到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“我喜欢”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，“我”喜欢的是什么？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7363" y="555625"/>
            <a:ext cx="8188325" cy="1422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我们村的渡口旁有一棵枫树，我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很喜欢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8313" y="1936750"/>
            <a:ext cx="8351838" cy="757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枫树上有一个喜鹊的窝，我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喜欢极了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2125" y="2655888"/>
            <a:ext cx="8348663" cy="1422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是的，我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站在枫树下，抬头看喜鹊的窝。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87363" y="4052888"/>
            <a:ext cx="787717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我真是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喜欢极了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850" y="700088"/>
            <a:ext cx="84963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5—13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自然段，了解大意。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850" y="1554163"/>
            <a:ext cx="84963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枫树上有一个喜鹊的窝，我喜欢极了。”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850" y="2541588"/>
            <a:ext cx="5040313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其实，“我”更喜欢站在枫树下抬头看喜鹊窝，你知道为什么吗？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355850"/>
            <a:ext cx="3168650" cy="2370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"/>
          <p:cNvPicPr>
            <a:picLocks noChangeAspect="1"/>
          </p:cNvPicPr>
          <p:nvPr/>
        </p:nvPicPr>
        <p:blipFill>
          <a:blip r:embed="rId1"/>
          <a:srcRect b="15710"/>
          <a:stretch>
            <a:fillRect/>
          </a:stretch>
        </p:blipFill>
        <p:spPr>
          <a:xfrm>
            <a:off x="34925" y="-63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7" name="组合 5"/>
          <p:cNvGrpSpPr/>
          <p:nvPr/>
        </p:nvGrpSpPr>
        <p:grpSpPr>
          <a:xfrm>
            <a:off x="0" y="1239838"/>
            <a:ext cx="9144000" cy="2771775"/>
            <a:chOff x="0" y="1240134"/>
            <a:chExt cx="9144000" cy="2771775"/>
          </a:xfrm>
        </p:grpSpPr>
        <p:sp>
          <p:nvSpPr>
            <p:cNvPr id="36868" name="文本框 4"/>
            <p:cNvSpPr txBox="1"/>
            <p:nvPr/>
          </p:nvSpPr>
          <p:spPr>
            <a:xfrm>
              <a:off x="0" y="1240134"/>
              <a:ext cx="9144000" cy="2771775"/>
            </a:xfrm>
            <a:prstGeom prst="rect">
              <a:avLst/>
            </a:prstGeom>
            <a:solidFill>
              <a:schemeClr val="bg1">
                <a:alpha val="72940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42950" y="1240134"/>
              <a:ext cx="7658100" cy="2751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六只喜鹊弟弟的到来，可把喜鹊阿姨忙坏了，她在忙什么呢？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默读课文第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5—13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自然段，读后交流：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喜鹊阿姨在忙什么？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 l="2174" t="4906" r="10371" b="2856"/>
          <a:stretch>
            <a:fillRect/>
          </a:stretch>
        </p:blipFill>
        <p:spPr bwMode="auto">
          <a:xfrm>
            <a:off x="723302" y="1333839"/>
            <a:ext cx="3807376" cy="26790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4068763"/>
            <a:ext cx="3571875" cy="912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6011863" y="2435225"/>
            <a:ext cx="1725612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076825" y="1347788"/>
            <a:ext cx="3402013" cy="646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这是什么动物？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8813" y="627063"/>
            <a:ext cx="7824788" cy="2751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我看见喜鹊阿姨站在窝边，一会儿教喜鹊弟弟唱歌，一会儿教他们做游戏，一会儿教他们学自己发明的拼音字母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5188" y="3587750"/>
            <a:ext cx="6480175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喜鹊阿姨教喜鹊弟弟干什么了？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0825" y="3289300"/>
            <a:ext cx="1727200" cy="1460500"/>
            <a:chOff x="1331640" y="5176299"/>
            <a:chExt cx="1728192" cy="1460698"/>
          </a:xfrm>
        </p:grpSpPr>
        <p:sp>
          <p:nvSpPr>
            <p:cNvPr id="5" name="云形 4"/>
            <p:cNvSpPr/>
            <p:nvPr/>
          </p:nvSpPr>
          <p:spPr>
            <a:xfrm>
              <a:off x="1331640" y="5176299"/>
              <a:ext cx="1728192" cy="1460698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9" name="矩形 3"/>
            <p:cNvSpPr/>
            <p:nvPr/>
          </p:nvSpPr>
          <p:spPr>
            <a:xfrm>
              <a:off x="1691680" y="5332035"/>
              <a:ext cx="1008112" cy="1149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6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教</a:t>
              </a:r>
              <a:endPara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09950" y="1285875"/>
            <a:ext cx="1187450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唱歌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39038" y="1287463"/>
            <a:ext cx="569913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做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86313" y="1944688"/>
            <a:ext cx="3541713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学自己发明的拼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8813" y="1943100"/>
            <a:ext cx="1160463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游戏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58813" y="2600325"/>
            <a:ext cx="1727200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音字母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对话气泡: 椭圆形 3"/>
          <p:cNvSpPr/>
          <p:nvPr/>
        </p:nvSpPr>
        <p:spPr>
          <a:xfrm>
            <a:off x="2062163" y="3987800"/>
            <a:ext cx="996950" cy="647700"/>
          </a:xfrm>
          <a:prstGeom prst="wedgeEllipseCallout">
            <a:avLst>
              <a:gd name="adj1" fmla="val 107857"/>
              <a:gd name="adj2" fmla="val 284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0" y="627063"/>
            <a:ext cx="7824788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想象补白：喜鹊阿姨仅仅只是教了这三件事吗？从哪里可以看出来？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1951038"/>
            <a:ext cx="7824788" cy="2751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我看见喜鹊阿姨站在窝边，一会儿教喜鹊弟弟唱歌，一会儿教他们做游戏，一会儿教他们学自己发明的拼音字母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71888" y="4181475"/>
            <a:ext cx="156051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省略号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8813" y="1779588"/>
            <a:ext cx="7826375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尝试用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“一会儿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一会儿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一会儿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说句子。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9939" name="文本框 91"/>
          <p:cNvSpPr txBox="1"/>
          <p:nvPr/>
        </p:nvSpPr>
        <p:spPr>
          <a:xfrm>
            <a:off x="900113" y="268288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练习说话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"/>
          <p:cNvPicPr>
            <a:picLocks noChangeAspect="1"/>
          </p:cNvPicPr>
          <p:nvPr/>
        </p:nvPicPr>
        <p:blipFill>
          <a:blip r:embed="rId1"/>
          <a:srcRect t="5118" b="1050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63" name="组合 6"/>
          <p:cNvGrpSpPr/>
          <p:nvPr/>
        </p:nvGrpSpPr>
        <p:grpSpPr>
          <a:xfrm>
            <a:off x="0" y="1549400"/>
            <a:ext cx="9144000" cy="2085975"/>
            <a:chOff x="0" y="1549088"/>
            <a:chExt cx="9144000" cy="2086484"/>
          </a:xfrm>
        </p:grpSpPr>
        <p:sp>
          <p:nvSpPr>
            <p:cNvPr id="40964" name="文本框 5"/>
            <p:cNvSpPr txBox="1"/>
            <p:nvPr/>
          </p:nvSpPr>
          <p:spPr>
            <a:xfrm>
              <a:off x="0" y="1549088"/>
              <a:ext cx="9144000" cy="1998432"/>
            </a:xfrm>
            <a:prstGeom prst="rect">
              <a:avLst/>
            </a:prstGeom>
            <a:solidFill>
              <a:schemeClr val="bg1">
                <a:alpha val="61176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58813" y="1549088"/>
              <a:ext cx="7826375" cy="20864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571500" marR="0" lvl="0" indent="-57150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思考：喜鹊阿姨为什么要教喜鹊弟弟这么多本领？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571500" marR="0" lvl="0" indent="-57150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如果你是喜鹊弟弟，你想说点什么？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check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91"/>
          <p:cNvSpPr txBox="1"/>
          <p:nvPr/>
        </p:nvSpPr>
        <p:spPr>
          <a:xfrm>
            <a:off x="611188" y="955675"/>
            <a:ext cx="215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指导书写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5088" y="2066925"/>
            <a:ext cx="1141412" cy="1247775"/>
            <a:chOff x="1497050" y="1734605"/>
            <a:chExt cx="836613" cy="936577"/>
          </a:xfrm>
        </p:grpSpPr>
        <p:grpSp>
          <p:nvGrpSpPr>
            <p:cNvPr id="4200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20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0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200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教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74988" y="2066925"/>
            <a:ext cx="1141412" cy="1247775"/>
            <a:chOff x="1497050" y="1734605"/>
            <a:chExt cx="836613" cy="936577"/>
          </a:xfrm>
        </p:grpSpPr>
        <p:grpSp>
          <p:nvGrpSpPr>
            <p:cNvPr id="4200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20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0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0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200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游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78375" y="2066925"/>
            <a:ext cx="1141413" cy="1247775"/>
            <a:chOff x="1497050" y="1734605"/>
            <a:chExt cx="836613" cy="936577"/>
          </a:xfrm>
        </p:grpSpPr>
        <p:grpSp>
          <p:nvGrpSpPr>
            <p:cNvPr id="4199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199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99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00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199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戏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16688" y="2066925"/>
            <a:ext cx="1141412" cy="1247775"/>
            <a:chOff x="1497050" y="1734605"/>
            <a:chExt cx="836613" cy="936577"/>
          </a:xfrm>
        </p:grpSpPr>
        <p:grpSp>
          <p:nvGrpSpPr>
            <p:cNvPr id="4199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199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99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199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199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5"/>
          <p:cNvPicPr>
            <a:picLocks noChangeAspect="1"/>
          </p:cNvPicPr>
          <p:nvPr/>
        </p:nvPicPr>
        <p:blipFill>
          <a:blip r:embed="rId1"/>
          <a:srcRect b="2025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900113" y="915988"/>
            <a:ext cx="7824788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喜鹊阿姨是怎样教喜鹊弟弟的？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355850"/>
            <a:ext cx="9144000" cy="2085975"/>
            <a:chOff x="-179388" y="2362489"/>
            <a:chExt cx="9144000" cy="2086484"/>
          </a:xfrm>
        </p:grpSpPr>
        <p:sp>
          <p:nvSpPr>
            <p:cNvPr id="43013" name="文本框 6"/>
            <p:cNvSpPr txBox="1"/>
            <p:nvPr/>
          </p:nvSpPr>
          <p:spPr>
            <a:xfrm>
              <a:off x="-179388" y="2362489"/>
              <a:ext cx="9144000" cy="1998432"/>
            </a:xfrm>
            <a:prstGeom prst="rect">
              <a:avLst/>
            </a:prstGeom>
            <a:solidFill>
              <a:srgbClr val="FFFFFF">
                <a:alpha val="60783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9942" name="矩形 3"/>
            <p:cNvSpPr>
              <a:spLocks noChangeArrowheads="1"/>
            </p:cNvSpPr>
            <p:nvPr/>
          </p:nvSpPr>
          <p:spPr bwMode="auto">
            <a:xfrm>
              <a:off x="306387" y="2362489"/>
              <a:ext cx="8388350" cy="20864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“鹊！鹊！鹊！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喜鹊阿姨教道。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我知道，这便是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ɑ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o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e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喜鹊弟弟也跟着学：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鹊，鹊，鹊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00113" y="1905000"/>
            <a:ext cx="7824788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9—13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自然段，说一说喜鹊阿姨还教给小喜鹊什么了？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6350" y="-7937"/>
            <a:ext cx="9150350" cy="5151437"/>
            <a:chOff x="-6493" y="-8496"/>
            <a:chExt cx="9150493" cy="5151996"/>
          </a:xfrm>
        </p:grpSpPr>
        <p:pic>
          <p:nvPicPr>
            <p:cNvPr id="44036" name="图片 12"/>
            <p:cNvPicPr>
              <a:picLocks noChangeAspect="1"/>
            </p:cNvPicPr>
            <p:nvPr/>
          </p:nvPicPr>
          <p:blipFill>
            <a:blip r:embed="rId1"/>
            <a:srcRect t="1518" b="14107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文本框 13"/>
            <p:cNvSpPr txBox="1"/>
            <p:nvPr/>
          </p:nvSpPr>
          <p:spPr>
            <a:xfrm>
              <a:off x="-6493" y="-8496"/>
              <a:ext cx="9144000" cy="5143500"/>
            </a:xfrm>
            <a:prstGeom prst="rect">
              <a:avLst/>
            </a:prstGeom>
            <a:solidFill>
              <a:srgbClr val="FFFFFF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966" name="矩形 14"/>
            <p:cNvSpPr>
              <a:spLocks noChangeArrowheads="1"/>
            </p:cNvSpPr>
            <p:nvPr/>
          </p:nvSpPr>
          <p:spPr bwMode="auto">
            <a:xfrm>
              <a:off x="311012" y="575768"/>
              <a:ext cx="8509133" cy="408031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我看见喜鹊阿姨站在窝边，指着上升的太阳，问喜鹊弟弟：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鹊！鹊鹊鹊？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我懂得，她问话的意思是：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看！那是什么？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喜鹊弟弟一齐快乐地回答：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鹊！鹊鹊！鹊鹊鹊！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91"/>
          <p:cNvSpPr txBox="1"/>
          <p:nvPr/>
        </p:nvSpPr>
        <p:spPr>
          <a:xfrm>
            <a:off x="468313" y="320675"/>
            <a:ext cx="63357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想象补白，创“喜欢”之境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矩形 1"/>
          <p:cNvSpPr/>
          <p:nvPr/>
        </p:nvSpPr>
        <p:spPr>
          <a:xfrm>
            <a:off x="790575" y="1203325"/>
            <a:ext cx="75596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找出喜鹊阿姨和喜鹊弟弟的对话，读一读。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2643188"/>
            <a:ext cx="8677275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鹊！鹊！鹊！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喜鹊阿姨教道。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喜鹊弟弟也跟着学：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鹊，鹊，鹊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1347788"/>
            <a:ext cx="8712200" cy="2751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我看见喜鹊阿姨站在窝边，指着上升的太阳，问喜鹊弟弟：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鹊！鹊鹊鹊？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喜鹊弟弟一齐快乐地回答：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鹊！鹊鹊！鹊鹊鹊！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91"/>
          <p:cNvSpPr txBox="1"/>
          <p:nvPr/>
        </p:nvSpPr>
        <p:spPr>
          <a:xfrm>
            <a:off x="827088" y="339725"/>
            <a:ext cx="215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想象写话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矩形 2"/>
          <p:cNvSpPr/>
          <p:nvPr/>
        </p:nvSpPr>
        <p:spPr>
          <a:xfrm>
            <a:off x="539750" y="1492250"/>
            <a:ext cx="7991475" cy="230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喜鹊阿姨和喜鹊弟弟的对话远远不止这些，想想他们还会说什么。仿照课文形式，合作创编。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16125" y="987425"/>
            <a:ext cx="5472113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谁来给我们介绍一下喜鹊？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4075" y="2066925"/>
            <a:ext cx="53276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牛郎织女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中的鹊桥。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988" y="3148013"/>
            <a:ext cx="7416800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喜鹊深受人们的喜爱，它们是幸福的象征，被人们认为是报喜鸟。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719388"/>
            <a:ext cx="1800225" cy="1233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3" y="631825"/>
            <a:ext cx="935037" cy="142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2"/>
          <p:cNvSpPr/>
          <p:nvPr/>
        </p:nvSpPr>
        <p:spPr>
          <a:xfrm>
            <a:off x="468313" y="908050"/>
            <a:ext cx="799147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我看见喜鹊阿姨找了一条虫子回来，站在窝边。喜鹊弟弟一齐叫道：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鹊！鹊！鹊鹊鹊！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我懂得，他们的意思是：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“______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2"/>
          <p:cNvSpPr/>
          <p:nvPr/>
        </p:nvSpPr>
        <p:spPr>
          <a:xfrm>
            <a:off x="738188" y="1239838"/>
            <a:ext cx="7667625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喜鹊阿姨把虫子送到喜鹊弟弟嘴里，叫起来：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鹊，鹊，鹊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我知道，她是在说：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“________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91"/>
          <p:cNvSpPr txBox="1"/>
          <p:nvPr/>
        </p:nvSpPr>
        <p:spPr>
          <a:xfrm>
            <a:off x="900113" y="123825"/>
            <a:ext cx="215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想象补白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矩形 2"/>
          <p:cNvSpPr/>
          <p:nvPr/>
        </p:nvSpPr>
        <p:spPr>
          <a:xfrm>
            <a:off x="250825" y="842963"/>
            <a:ext cx="8280400" cy="4081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第二天一早，我看见喜鹊阿姨站在窝边，一遍遍地从窝里展翅飞出去。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喜鹊弟弟一齐叫道：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鹊！鹊！鹊鹊鹊！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我懂得，他们的意思是：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“______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1"/>
          <p:cNvSpPr/>
          <p:nvPr/>
        </p:nvSpPr>
        <p:spPr>
          <a:xfrm>
            <a:off x="539750" y="1203325"/>
            <a:ext cx="817245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喜鹊阿姨轻轻地啄了啄喜鹊弟弟，叫起来：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鹊，鹊，鹊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我知道，她是在说：“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91"/>
          <p:cNvSpPr txBox="1"/>
          <p:nvPr/>
        </p:nvSpPr>
        <p:spPr>
          <a:xfrm>
            <a:off x="900113" y="123825"/>
            <a:ext cx="215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388" y="766763"/>
            <a:ext cx="79216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根据自己的爱好自主选择作业：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50" y="1435100"/>
            <a:ext cx="7921625" cy="3328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把童话故事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枫树上的喜鹊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讲给爸爸妈妈听。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续写故事，绘本创意制作：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枫树上的喜鹊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之二、之三等系列。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读一读作者郭风的其他童话故事。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91"/>
          <p:cNvSpPr txBox="1"/>
          <p:nvPr/>
        </p:nvSpPr>
        <p:spPr>
          <a:xfrm>
            <a:off x="884238" y="177800"/>
            <a:ext cx="215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4424363" y="1366838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喜欢极了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TextBox 2"/>
          <p:cNvSpPr txBox="1"/>
          <p:nvPr/>
        </p:nvSpPr>
        <p:spPr>
          <a:xfrm>
            <a:off x="461963" y="1349375"/>
            <a:ext cx="696912" cy="2606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枫树上的喜鹊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减号 4"/>
          <p:cNvSpPr/>
          <p:nvPr/>
        </p:nvSpPr>
        <p:spPr>
          <a:xfrm>
            <a:off x="3919538" y="1563688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1371600" y="1384300"/>
            <a:ext cx="2759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枫树、喜鹊窝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新月形 6"/>
          <p:cNvSpPr/>
          <p:nvPr/>
        </p:nvSpPr>
        <p:spPr>
          <a:xfrm>
            <a:off x="1158875" y="1574800"/>
            <a:ext cx="206375" cy="2227263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新月形 7"/>
          <p:cNvSpPr/>
          <p:nvPr/>
        </p:nvSpPr>
        <p:spPr>
          <a:xfrm flipH="1">
            <a:off x="7812088" y="1574800"/>
            <a:ext cx="204788" cy="2227263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7825" y="1793875"/>
            <a:ext cx="696913" cy="18780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喜爱喜鹊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1371600" y="2095500"/>
            <a:ext cx="43053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发现窝里有六只小喜鹊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094413" y="207803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喜欢极了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减号 11"/>
          <p:cNvSpPr/>
          <p:nvPr/>
        </p:nvSpPr>
        <p:spPr>
          <a:xfrm>
            <a:off x="5589588" y="2276475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1371600" y="2762250"/>
            <a:ext cx="34813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喜鹊弟弟长得真快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4163" y="2754313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好极了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减号 14"/>
          <p:cNvSpPr/>
          <p:nvPr/>
        </p:nvSpPr>
        <p:spPr>
          <a:xfrm>
            <a:off x="4816475" y="2960688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1371600" y="3411538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听喜鹊对话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211638" y="3411538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真高兴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减号 17"/>
          <p:cNvSpPr/>
          <p:nvPr/>
        </p:nvSpPr>
        <p:spPr>
          <a:xfrm>
            <a:off x="3706813" y="3609975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9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1308100" y="1973263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1331913" y="1924050"/>
            <a:ext cx="439261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枫树上的喜鹊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rcRect l="36089"/>
          <a:stretch>
            <a:fillRect/>
          </a:stretch>
        </p:blipFill>
        <p:spPr>
          <a:xfrm>
            <a:off x="6443663" y="4443413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0663" y="771525"/>
            <a:ext cx="73437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自读课文，了解大意。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自读提示：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000" y="1560513"/>
            <a:ext cx="8353425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借助拼音读准字音，遇到不认识的字查字典。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读通句子，不唱读，不回读，标出自然段序号。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想一想：读了课文，你知道了什么？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91"/>
          <p:cNvSpPr txBox="1"/>
          <p:nvPr/>
        </p:nvSpPr>
        <p:spPr>
          <a:xfrm>
            <a:off x="873125" y="165100"/>
            <a:ext cx="24479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152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认读词语</a:t>
            </a:r>
            <a:endParaRPr lang="zh-CN" altLang="en-US" sz="3600" b="1" dirty="0">
              <a:solidFill>
                <a:srgbClr val="3152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468313" y="1708150"/>
            <a:ext cx="8045450" cy="1965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渡口　绿荫　遮蔽　撑着  拼音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字母　山冈　懂得　答案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6100" y="1431925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dù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0500" y="1431925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513263" y="1431925"/>
            <a:ext cx="6762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bì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83200" y="1431925"/>
            <a:ext cx="122396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chēnɡ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61213" y="1431925"/>
            <a:ext cx="78581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pīn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14425" y="2541588"/>
            <a:ext cx="712788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mǔ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78113" y="2541588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ɡānɡ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729038" y="2541588"/>
            <a:ext cx="1049338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dǒnɡ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46800" y="2541588"/>
            <a:ext cx="57626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042988" y="987425"/>
            <a:ext cx="7272337" cy="328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拼、荫</a:t>
            </a:r>
            <a:r>
              <a:rPr lang="zh-CN" altLang="en-US" sz="3600" b="1" dirty="0">
                <a:latin typeface="宋体" panose="02010600030101010101" pitchFamily="2" charset="-122"/>
              </a:rPr>
              <a:t>”都是前鼻音。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r>
              <a:rPr lang="zh-CN" altLang="en-US" sz="3600" b="1" dirty="0">
                <a:latin typeface="宋体" panose="02010600030101010101" pitchFamily="2" charset="-122"/>
              </a:rPr>
              <a:t>”的声母是“</a:t>
            </a:r>
            <a:r>
              <a:rPr lang="en-US" altLang="zh-CN" sz="3600" b="1" dirty="0">
                <a:latin typeface="宋体" panose="02010600030101010101" pitchFamily="2" charset="-122"/>
              </a:rPr>
              <a:t>d</a:t>
            </a:r>
            <a:r>
              <a:rPr lang="zh-CN" altLang="en-US" sz="3600" b="1" dirty="0">
                <a:latin typeface="宋体" panose="02010600030101010101" pitchFamily="2" charset="-122"/>
              </a:rPr>
              <a:t>”。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r>
              <a:rPr lang="zh-CN" altLang="en-US" sz="3600" b="1" dirty="0">
                <a:latin typeface="宋体" panose="02010600030101010101" pitchFamily="2" charset="-122"/>
              </a:rPr>
              <a:t>”的声母是“</a:t>
            </a:r>
            <a:r>
              <a:rPr lang="en-US" altLang="zh-CN" sz="3600" b="1" dirty="0">
                <a:latin typeface="宋体" panose="02010600030101010101" pitchFamily="2" charset="-122"/>
              </a:rPr>
              <a:t>b</a:t>
            </a:r>
            <a:r>
              <a:rPr lang="zh-CN" altLang="en-US" sz="3600" b="1" dirty="0">
                <a:latin typeface="宋体" panose="02010600030101010101" pitchFamily="2" charset="-122"/>
              </a:rPr>
              <a:t>”。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r>
              <a:rPr lang="zh-CN" altLang="en-US" sz="3600" b="1" dirty="0">
                <a:latin typeface="宋体" panose="02010600030101010101" pitchFamily="2" charset="-122"/>
              </a:rPr>
              <a:t>”读一声，不要读成三声。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539750" y="1851025"/>
            <a:ext cx="8045450" cy="1965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渡口　绿荫　遮蔽　撑着  拼音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字母　山冈　懂得　答案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538" y="1574800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dù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1938" y="1574800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4700" y="1574800"/>
            <a:ext cx="6762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bì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4638" y="1574800"/>
            <a:ext cx="122396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chēnɡ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2650" y="1574800"/>
            <a:ext cx="78581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pīn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863" y="2684463"/>
            <a:ext cx="712788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mǔ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9550" y="2684463"/>
            <a:ext cx="95567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ɡānɡ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0475" y="2684463"/>
            <a:ext cx="1049338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dǒnɡ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8238" y="2684463"/>
            <a:ext cx="576263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àn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313" y="495300"/>
            <a:ext cx="29638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开火车读一读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>
        <a:spAutoFit/>
      </a:bodyPr>
      <a:lstStyle>
        <a:defPPr eaLnBrk="1" hangingPunct="1">
          <a:lnSpc>
            <a:spcPct val="120000"/>
          </a:lnSpc>
          <a:defRPr sz="3600" b="1" dirty="0">
            <a:latin typeface="+mn-ea"/>
            <a:ea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2361</Words>
  <Application>WPS 演示</Application>
  <PresentationFormat>全屏显示(16:9)</PresentationFormat>
  <Paragraphs>338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2016-03-25T01:23:00Z</dcterms:created>
  <dcterms:modified xsi:type="dcterms:W3CDTF">2023-11-13T15:26:10Z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E8B74E7C61BF4A59BC2275DCA5B49A45_13</vt:lpwstr>
  </property>
  <property fmtid="{D5CDD505-2E9C-101B-9397-08002B2CF9AE}" pid="3" name="KSOProductBuildVer">
    <vt:lpwstr>2052-12.1.0.15374</vt:lpwstr>
  </property>
</Properties>
</file>