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39"/>
  </p:notesMasterIdLst>
  <p:handoutMasterIdLst>
    <p:handoutMasterId r:id="rId40"/>
  </p:handoutMasterIdLst>
  <p:sldIdLst>
    <p:sldId id="416" r:id="rId5"/>
    <p:sldId id="417" r:id="rId6"/>
    <p:sldId id="437" r:id="rId7"/>
    <p:sldId id="256" r:id="rId8"/>
    <p:sldId id="458" r:id="rId9"/>
    <p:sldId id="459" r:id="rId10"/>
    <p:sldId id="462" r:id="rId11"/>
    <p:sldId id="463" r:id="rId12"/>
    <p:sldId id="460" r:id="rId13"/>
    <p:sldId id="488" r:id="rId14"/>
    <p:sldId id="465" r:id="rId15"/>
    <p:sldId id="466" r:id="rId16"/>
    <p:sldId id="467" r:id="rId17"/>
    <p:sldId id="468" r:id="rId18"/>
    <p:sldId id="469" r:id="rId19"/>
    <p:sldId id="470" r:id="rId20"/>
    <p:sldId id="414" r:id="rId21"/>
    <p:sldId id="471" r:id="rId22"/>
    <p:sldId id="472" r:id="rId23"/>
    <p:sldId id="475" r:id="rId24"/>
    <p:sldId id="476" r:id="rId25"/>
    <p:sldId id="477" r:id="rId26"/>
    <p:sldId id="473" r:id="rId27"/>
    <p:sldId id="478" r:id="rId28"/>
    <p:sldId id="479" r:id="rId29"/>
    <p:sldId id="480" r:id="rId30"/>
    <p:sldId id="481" r:id="rId31"/>
    <p:sldId id="474" r:id="rId32"/>
    <p:sldId id="482" r:id="rId33"/>
    <p:sldId id="483" r:id="rId34"/>
    <p:sldId id="484" r:id="rId35"/>
    <p:sldId id="485" r:id="rId36"/>
    <p:sldId id="435" r:id="rId37"/>
    <p:sldId id="512" r:id="rId38"/>
  </p:sldIdLst>
  <p:sldSz cx="9144000" cy="5143500"/>
  <p:notesSz cx="6858000" cy="9144000"/>
  <p:custDataLst>
    <p:tags r:id="rId4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10" autoAdjust="0"/>
    <p:restoredTop sz="96252" autoAdjust="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F158563-0E80-44E9-A2A3-5CC05CD5463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C78CAA7-1C77-4A28-8DB0-90BA9FA577BB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8682AFB-4E1E-4099-A135-7A2212DF6C2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863C622-C42A-4D4A-B5EF-9B825CE3A20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3"/>
          <p:cNvSpPr/>
          <p:nvPr/>
        </p:nvSpPr>
        <p:spPr bwMode="auto">
          <a:xfrm>
            <a:off x="119063" y="101600"/>
            <a:ext cx="8905875" cy="4930775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53" name="组合 5"/>
          <p:cNvGrpSpPr/>
          <p:nvPr/>
        </p:nvGrpSpPr>
        <p:grpSpPr>
          <a:xfrm>
            <a:off x="8288338" y="4314825"/>
            <a:ext cx="1038225" cy="1146175"/>
            <a:chOff x="2536766" y="3551469"/>
            <a:chExt cx="1038853" cy="1146696"/>
          </a:xfrm>
        </p:grpSpPr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9293" y="3551469"/>
              <a:ext cx="826326" cy="8125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5" name="文本框 6"/>
            <p:cNvSpPr txBox="1">
              <a:spLocks noChangeArrowheads="1"/>
            </p:cNvSpPr>
            <p:nvPr/>
          </p:nvSpPr>
          <p:spPr bwMode="auto">
            <a:xfrm>
              <a:off x="2536766" y="3670586"/>
              <a:ext cx="425707" cy="102757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 bwMode="auto">
          <a:xfrm>
            <a:off x="119063" y="101600"/>
            <a:ext cx="8905875" cy="4930775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7" name="组合 5"/>
          <p:cNvGrpSpPr/>
          <p:nvPr/>
        </p:nvGrpSpPr>
        <p:grpSpPr>
          <a:xfrm>
            <a:off x="8288338" y="4314825"/>
            <a:ext cx="1038225" cy="1146175"/>
            <a:chOff x="2536766" y="3551469"/>
            <a:chExt cx="1038853" cy="1146696"/>
          </a:xfrm>
        </p:grpSpPr>
        <p:pic>
          <p:nvPicPr>
            <p:cNvPr id="3079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9293" y="3551469"/>
              <a:ext cx="826326" cy="8125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80" name="文本框 6"/>
            <p:cNvSpPr txBox="1">
              <a:spLocks noChangeArrowheads="1"/>
            </p:cNvSpPr>
            <p:nvPr/>
          </p:nvSpPr>
          <p:spPr bwMode="auto">
            <a:xfrm>
              <a:off x="2536766" y="3670586"/>
              <a:ext cx="425707" cy="102757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  <p:sp>
        <p:nvSpPr>
          <p:cNvPr id="3078" name="五边形 9"/>
          <p:cNvSpPr/>
          <p:nvPr/>
        </p:nvSpPr>
        <p:spPr>
          <a:xfrm>
            <a:off x="0" y="188913"/>
            <a:ext cx="2174875" cy="520700"/>
          </a:xfrm>
          <a:prstGeom prst="homePlate">
            <a:avLst>
              <a:gd name="adj" fmla="val 50006"/>
            </a:avLst>
          </a:prstGeom>
          <a:solidFill>
            <a:srgbClr val="E46C0A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rcRect l="9046" t="12927" r="9471" b="45870"/>
          <a:stretch>
            <a:fillRect/>
          </a:stretch>
        </p:blipFill>
        <p:spPr>
          <a:xfrm>
            <a:off x="0" y="0"/>
            <a:ext cx="914241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5123" name="组合 2"/>
          <p:cNvGrpSpPr/>
          <p:nvPr/>
        </p:nvGrpSpPr>
        <p:grpSpPr>
          <a:xfrm>
            <a:off x="5822950" y="3130550"/>
            <a:ext cx="3321050" cy="2012950"/>
            <a:chOff x="8038531" y="4556291"/>
            <a:chExt cx="4150493" cy="2258704"/>
          </a:xfrm>
        </p:grpSpPr>
        <p:pic>
          <p:nvPicPr>
            <p:cNvPr id="5129" name="图片 3"/>
            <p:cNvPicPr>
              <a:picLocks noChangeAspect="1"/>
            </p:cNvPicPr>
            <p:nvPr/>
          </p:nvPicPr>
          <p:blipFill>
            <a:blip r:embed="rId3"/>
            <a:srcRect t="68305" r="61283"/>
            <a:stretch>
              <a:fillRect/>
            </a:stretch>
          </p:blipFill>
          <p:spPr>
            <a:xfrm flipH="1">
              <a:off x="8038532" y="4599296"/>
              <a:ext cx="4150492" cy="22156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30" name="矩形 4"/>
            <p:cNvSpPr/>
            <p:nvPr/>
          </p:nvSpPr>
          <p:spPr>
            <a:xfrm>
              <a:off x="8038531" y="4556291"/>
              <a:ext cx="805497" cy="739245"/>
            </a:xfrm>
            <a:prstGeom prst="rect">
              <a:avLst/>
            </a:prstGeom>
            <a:solidFill>
              <a:srgbClr val="FFF5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ea typeface="等线" pitchFamily="2" charset="-122"/>
                <a:sym typeface="+mn-lt"/>
              </a:endParaRPr>
            </a:p>
          </p:txBody>
        </p:sp>
      </p:grpSp>
      <p:grpSp>
        <p:nvGrpSpPr>
          <p:cNvPr id="5124" name="组合 5"/>
          <p:cNvGrpSpPr/>
          <p:nvPr/>
        </p:nvGrpSpPr>
        <p:grpSpPr>
          <a:xfrm>
            <a:off x="288925" y="261938"/>
            <a:ext cx="8566150" cy="4576762"/>
            <a:chOff x="289114" y="261144"/>
            <a:chExt cx="8565773" cy="4576763"/>
          </a:xfrm>
        </p:grpSpPr>
        <p:sp>
          <p:nvSpPr>
            <p:cNvPr id="5127" name="矩形 6"/>
            <p:cNvSpPr/>
            <p:nvPr/>
          </p:nvSpPr>
          <p:spPr>
            <a:xfrm>
              <a:off x="289114" y="261144"/>
              <a:ext cx="8565773" cy="4576763"/>
            </a:xfrm>
            <a:prstGeom prst="rect">
              <a:avLst/>
            </a:prstGeom>
            <a:solidFill>
              <a:schemeClr val="bg1">
                <a:alpha val="73000"/>
              </a:schemeClr>
            </a:solidFill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128" name="矩形 7"/>
            <p:cNvSpPr/>
            <p:nvPr/>
          </p:nvSpPr>
          <p:spPr>
            <a:xfrm>
              <a:off x="339912" y="329406"/>
              <a:ext cx="8464177" cy="4440239"/>
            </a:xfrm>
            <a:prstGeom prst="rect">
              <a:avLst/>
            </a:prstGeom>
            <a:noFill/>
            <a:ln w="25400" cap="rnd">
              <a:solidFill>
                <a:srgbClr val="ED7D31"/>
              </a:soli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125" name="图片 8"/>
          <p:cNvPicPr>
            <a:picLocks noChangeAspect="1"/>
          </p:cNvPicPr>
          <p:nvPr/>
        </p:nvPicPr>
        <p:blipFill>
          <a:blip r:embed="rId4"/>
          <a:srcRect l="64916" t="25145" r="19089" b="61672"/>
          <a:stretch>
            <a:fillRect/>
          </a:stretch>
        </p:blipFill>
        <p:spPr>
          <a:xfrm>
            <a:off x="-365125" y="-257175"/>
            <a:ext cx="1520825" cy="100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6" name="图片 9"/>
          <p:cNvPicPr>
            <a:picLocks noChangeAspect="1"/>
          </p:cNvPicPr>
          <p:nvPr/>
        </p:nvPicPr>
        <p:blipFill>
          <a:blip r:embed="rId5"/>
          <a:srcRect l="64916" t="25145" r="19089" b="61807"/>
          <a:stretch>
            <a:fillRect/>
          </a:stretch>
        </p:blipFill>
        <p:spPr>
          <a:xfrm rot="4680000">
            <a:off x="250032" y="864394"/>
            <a:ext cx="855662" cy="679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 l="9046" t="12927" r="53751" b="6826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/>
          <a:srcRect l="35274"/>
          <a:stretch>
            <a:fillRect/>
          </a:stretch>
        </p:blipFill>
        <p:spPr>
          <a:xfrm>
            <a:off x="6669088" y="2700338"/>
            <a:ext cx="2474912" cy="2443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4"/>
          <a:srcRect l="72299" t="68350" r="2829" b="16492"/>
          <a:stretch>
            <a:fillRect/>
          </a:stretch>
        </p:blipFill>
        <p:spPr>
          <a:xfrm>
            <a:off x="393700" y="4287838"/>
            <a:ext cx="1066800" cy="509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图片 4"/>
          <p:cNvPicPr>
            <a:picLocks noChangeAspect="1"/>
          </p:cNvPicPr>
          <p:nvPr/>
        </p:nvPicPr>
        <p:blipFill>
          <a:blip r:embed="rId4"/>
          <a:srcRect l="72299" t="68350" r="2829" b="16492"/>
          <a:stretch>
            <a:fillRect/>
          </a:stretch>
        </p:blipFill>
        <p:spPr>
          <a:xfrm rot="4020000">
            <a:off x="7759701" y="469900"/>
            <a:ext cx="1066800" cy="511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50" name="图片 5"/>
          <p:cNvPicPr>
            <a:picLocks noChangeAspect="1"/>
          </p:cNvPicPr>
          <p:nvPr/>
        </p:nvPicPr>
        <p:blipFill>
          <a:blip r:embed="rId5"/>
          <a:srcRect l="35903" t="56451"/>
          <a:stretch>
            <a:fillRect/>
          </a:stretch>
        </p:blipFill>
        <p:spPr>
          <a:xfrm>
            <a:off x="0" y="-14287"/>
            <a:ext cx="2516188" cy="1598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rcRect l="9046" t="41688" r="11173" b="1215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8438"/>
            <a:ext cx="2195513" cy="2195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rcRect l="9046" t="41688" r="11173" b="1215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/>
          <a:srcRect l="63880" t="24291" r="20601" b="61224"/>
          <a:stretch>
            <a:fillRect/>
          </a:stretch>
        </p:blipFill>
        <p:spPr>
          <a:xfrm rot="6060000">
            <a:off x="7505700" y="-236537"/>
            <a:ext cx="1860550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38438"/>
            <a:ext cx="2195513" cy="21955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.xml"/><Relationship Id="rId1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audio" Target="NULL" TargetMode="Externa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23.jpeg"/><Relationship Id="rId1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0.png"/><Relationship Id="rId1" Type="http://schemas.openxmlformats.org/officeDocument/2006/relationships/audio" Target="NUL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流程图: 终止 5">
            <a:hlinkClick r:id="rId1" action="ppaction://hlinksldjump"/>
          </p:cNvPr>
          <p:cNvSpPr/>
          <p:nvPr/>
        </p:nvSpPr>
        <p:spPr bwMode="auto">
          <a:xfrm>
            <a:off x="4797425" y="2117725"/>
            <a:ext cx="2667000" cy="738188"/>
          </a:xfrm>
          <a:prstGeom prst="flowChartTerminator">
            <a:avLst/>
          </a:prstGeom>
          <a:solidFill>
            <a:srgbClr val="FFFFFF"/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流程图: 终止 2">
            <a:hlinkClick r:id="rId2" action="ppaction://hlinksldjump"/>
          </p:cNvPr>
          <p:cNvSpPr/>
          <p:nvPr/>
        </p:nvSpPr>
        <p:spPr bwMode="auto">
          <a:xfrm>
            <a:off x="1485900" y="2163763"/>
            <a:ext cx="2667000" cy="738187"/>
          </a:xfrm>
          <a:prstGeom prst="flowChartTerminator">
            <a:avLst/>
          </a:prstGeom>
          <a:solidFill>
            <a:srgbClr val="FFFFFF"/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文本框 1">
            <a:hlinkClick r:id="rId2" action="ppaction://hlinksldjump"/>
          </p:cNvPr>
          <p:cNvSpPr txBox="1"/>
          <p:nvPr/>
        </p:nvSpPr>
        <p:spPr>
          <a:xfrm>
            <a:off x="1724025" y="2163763"/>
            <a:ext cx="2295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文本框 2">
            <a:hlinkClick r:id="rId1" action="ppaction://hlinksldjump"/>
          </p:cNvPr>
          <p:cNvSpPr txBox="1"/>
          <p:nvPr/>
        </p:nvSpPr>
        <p:spPr>
          <a:xfrm>
            <a:off x="5065713" y="2163763"/>
            <a:ext cx="2295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152400"/>
            <a:ext cx="3644900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139700"/>
            <a:ext cx="3479800" cy="2530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4681538" y="2798763"/>
            <a:ext cx="4133850" cy="177323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-150">
                <a:latin typeface="宋体" panose="02010600030101010101" pitchFamily="2" charset="-122"/>
              </a:rPr>
              <a:t>    默读课文，思考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在上学路上观察了哪些景物，边读边圈出词语。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5" name="椭圆 11"/>
          <p:cNvSpPr/>
          <p:nvPr/>
        </p:nvSpPr>
        <p:spPr>
          <a:xfrm>
            <a:off x="1924050" y="1465263"/>
            <a:ext cx="736600" cy="21907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486" name="椭圆 12"/>
          <p:cNvSpPr/>
          <p:nvPr/>
        </p:nvSpPr>
        <p:spPr>
          <a:xfrm>
            <a:off x="3886200" y="1684338"/>
            <a:ext cx="539750" cy="18891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487" name="椭圆 13"/>
          <p:cNvSpPr/>
          <p:nvPr/>
        </p:nvSpPr>
        <p:spPr>
          <a:xfrm>
            <a:off x="1116013" y="1878013"/>
            <a:ext cx="409575" cy="23336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488" name="椭圆 14"/>
          <p:cNvSpPr/>
          <p:nvPr/>
        </p:nvSpPr>
        <p:spPr>
          <a:xfrm>
            <a:off x="1866900" y="3371850"/>
            <a:ext cx="1222375" cy="21907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0489" name="椭圆 15"/>
          <p:cNvSpPr/>
          <p:nvPr/>
        </p:nvSpPr>
        <p:spPr>
          <a:xfrm>
            <a:off x="1376363" y="4210050"/>
            <a:ext cx="1163637" cy="23177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  <p:bldP spid="204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606425" y="1103313"/>
            <a:ext cx="81438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</a:rPr>
              <a:t>    课文中有哪些词语你不懂？找一找不理解的词语，把词语所在的句子读一读。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507" name="TextBox 1"/>
          <p:cNvSpPr txBox="1"/>
          <p:nvPr/>
        </p:nvSpPr>
        <p:spPr>
          <a:xfrm>
            <a:off x="1239838" y="2540000"/>
            <a:ext cx="38036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啊！多么明朗的天空。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Box 1"/>
          <p:cNvSpPr txBox="1"/>
          <p:nvPr/>
        </p:nvSpPr>
        <p:spPr>
          <a:xfrm>
            <a:off x="2686050" y="2827338"/>
            <a:ext cx="909638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标注: 线形 5"/>
          <p:cNvSpPr/>
          <p:nvPr/>
        </p:nvSpPr>
        <p:spPr>
          <a:xfrm>
            <a:off x="1557338" y="3746500"/>
            <a:ext cx="3014662" cy="587375"/>
          </a:xfrm>
          <a:prstGeom prst="borderCallout1">
            <a:avLst>
              <a:gd name="adj1" fmla="val 546"/>
              <a:gd name="adj2" fmla="val 50190"/>
              <a:gd name="adj3" fmla="val -98458"/>
              <a:gd name="adj4" fmla="val 52310"/>
            </a:avLst>
          </a:prstGeom>
          <a:solidFill>
            <a:srgbClr val="C6E9F0"/>
          </a:soli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latin typeface="宋体" panose="02010600030101010101" pitchFamily="2" charset="-122"/>
              </a:rPr>
              <a:t>近义词：晴朗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pic>
        <p:nvPicPr>
          <p:cNvPr id="21510" name="图片 8"/>
          <p:cNvPicPr>
            <a:picLocks noChangeAspect="1"/>
          </p:cNvPicPr>
          <p:nvPr/>
        </p:nvPicPr>
        <p:blipFill>
          <a:blip r:embed="rId1"/>
          <a:srcRect l="14455"/>
          <a:stretch>
            <a:fillRect/>
          </a:stretch>
        </p:blipFill>
        <p:spPr>
          <a:xfrm>
            <a:off x="5043488" y="2571750"/>
            <a:ext cx="3014662" cy="1982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2151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12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理解词语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889000" y="782638"/>
            <a:ext cx="759936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每一片法国梧桐树的落叶，都像一个金色的小巴掌，熨帖地、平展地粘在水泥道上。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TextBox 1"/>
          <p:cNvSpPr txBox="1"/>
          <p:nvPr/>
        </p:nvSpPr>
        <p:spPr>
          <a:xfrm>
            <a:off x="2705100" y="1630363"/>
            <a:ext cx="90963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TextBox 1"/>
          <p:cNvSpPr txBox="1"/>
          <p:nvPr/>
        </p:nvSpPr>
        <p:spPr>
          <a:xfrm>
            <a:off x="1981200" y="2312988"/>
            <a:ext cx="65071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联系上文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紧紧地粘在湿漉漉的水泥道上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及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平展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来理解。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3" name="标注: 线形 5"/>
          <p:cNvSpPr/>
          <p:nvPr/>
        </p:nvSpPr>
        <p:spPr>
          <a:xfrm>
            <a:off x="4706938" y="3922713"/>
            <a:ext cx="3781425" cy="587375"/>
          </a:xfrm>
          <a:prstGeom prst="borderCallout1">
            <a:avLst>
              <a:gd name="adj1" fmla="val 546"/>
              <a:gd name="adj2" fmla="val 50190"/>
              <a:gd name="adj3" fmla="val -88241"/>
              <a:gd name="adj4" fmla="val 43602"/>
            </a:avLst>
          </a:prstGeom>
          <a:solidFill>
            <a:srgbClr val="C6E9F0"/>
          </a:soli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latin typeface="宋体" panose="02010600030101010101" pitchFamily="2" charset="-122"/>
              </a:rPr>
              <a:t>与水泥道贴合得很紧密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919163" y="561975"/>
            <a:ext cx="66976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它们排列得并不规则，甚至有些凌乱。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TextBox 1"/>
          <p:cNvSpPr txBox="1"/>
          <p:nvPr/>
        </p:nvSpPr>
        <p:spPr>
          <a:xfrm>
            <a:off x="5930900" y="825500"/>
            <a:ext cx="9096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Box 1"/>
          <p:cNvSpPr txBox="1"/>
          <p:nvPr/>
        </p:nvSpPr>
        <p:spPr>
          <a:xfrm>
            <a:off x="919163" y="1477963"/>
            <a:ext cx="41941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联系上文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排列得并不规则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来理解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凌乱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557" name="标注: 线形 4"/>
          <p:cNvSpPr/>
          <p:nvPr/>
        </p:nvSpPr>
        <p:spPr>
          <a:xfrm>
            <a:off x="5332413" y="1838325"/>
            <a:ext cx="3016250" cy="468313"/>
          </a:xfrm>
          <a:prstGeom prst="borderCallout1">
            <a:avLst>
              <a:gd name="adj1" fmla="val 546"/>
              <a:gd name="adj2" fmla="val 61704"/>
              <a:gd name="adj3" fmla="val -116713"/>
              <a:gd name="adj4" fmla="val 37199"/>
            </a:avLst>
          </a:prstGeom>
          <a:solidFill>
            <a:srgbClr val="C6E9F0"/>
          </a:soli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latin typeface="宋体" panose="02010600030101010101" pitchFamily="2" charset="-122"/>
              </a:rPr>
              <a:t>反义词：整齐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grpSp>
        <p:nvGrpSpPr>
          <p:cNvPr id="23558" name="组合 7"/>
          <p:cNvGrpSpPr/>
          <p:nvPr/>
        </p:nvGrpSpPr>
        <p:grpSpPr>
          <a:xfrm>
            <a:off x="3971925" y="3130550"/>
            <a:ext cx="3486150" cy="1412875"/>
            <a:chOff x="3043547" y="3456069"/>
            <a:chExt cx="3486272" cy="1412787"/>
          </a:xfrm>
        </p:grpSpPr>
        <p:sp>
          <p:nvSpPr>
            <p:cNvPr id="23560" name="思想气泡: 云 5"/>
            <p:cNvSpPr/>
            <p:nvPr/>
          </p:nvSpPr>
          <p:spPr bwMode="auto">
            <a:xfrm rot="180000">
              <a:off x="3043547" y="3456069"/>
              <a:ext cx="3486272" cy="1412787"/>
            </a:xfrm>
            <a:prstGeom prst="cloudCallout">
              <a:avLst>
                <a:gd name="adj1" fmla="val -28356"/>
                <a:gd name="adj2" fmla="val -70969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1" name="TextBox 1"/>
            <p:cNvSpPr txBox="1"/>
            <p:nvPr/>
          </p:nvSpPr>
          <p:spPr>
            <a:xfrm>
              <a:off x="3339269" y="3702061"/>
              <a:ext cx="3057001" cy="8309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400" b="1">
                  <a:latin typeface="宋体" panose="02010600030101010101" pitchFamily="2" charset="-122"/>
                </a:rPr>
                <a:t>    比较一下哪种方法好，好在哪儿。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pic>
        <p:nvPicPr>
          <p:cNvPr id="23559" name="图片 6"/>
          <p:cNvPicPr>
            <a:picLocks noChangeAspect="1"/>
          </p:cNvPicPr>
          <p:nvPr/>
        </p:nvPicPr>
        <p:blipFill>
          <a:blip r:embed="rId1"/>
          <a:srcRect l="7314" t="55453" r="4747" b="5241"/>
          <a:stretch>
            <a:fillRect/>
          </a:stretch>
        </p:blipFill>
        <p:spPr>
          <a:xfrm>
            <a:off x="965200" y="2757488"/>
            <a:ext cx="2808288" cy="1774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1"/>
          <p:cNvSpPr txBox="1"/>
          <p:nvPr/>
        </p:nvSpPr>
        <p:spPr>
          <a:xfrm>
            <a:off x="2346325" y="1039813"/>
            <a:ext cx="6099175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我们可以用联系上下文、观察课文插图、联系生活实际、找近义词等方法来理解词语。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55638" y="1622425"/>
            <a:ext cx="7832725" cy="949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铺   泥   晶   院   墙   印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11"/>
          <p:cNvSpPr txBox="1"/>
          <p:nvPr/>
        </p:nvSpPr>
        <p:spPr>
          <a:xfrm>
            <a:off x="768350" y="1319213"/>
            <a:ext cx="6477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pū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4" name="文本框 11"/>
          <p:cNvSpPr txBox="1"/>
          <p:nvPr/>
        </p:nvSpPr>
        <p:spPr>
          <a:xfrm>
            <a:off x="2173288" y="1403350"/>
            <a:ext cx="6477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í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5" name="文本框 11"/>
          <p:cNvSpPr txBox="1"/>
          <p:nvPr/>
        </p:nvSpPr>
        <p:spPr>
          <a:xfrm>
            <a:off x="3352800" y="1403350"/>
            <a:ext cx="10636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jīnɡ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6" name="文本框 11"/>
          <p:cNvSpPr txBox="1"/>
          <p:nvPr/>
        </p:nvSpPr>
        <p:spPr>
          <a:xfrm>
            <a:off x="4757738" y="1403350"/>
            <a:ext cx="10636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7" name="文本框 11"/>
          <p:cNvSpPr txBox="1"/>
          <p:nvPr/>
        </p:nvSpPr>
        <p:spPr>
          <a:xfrm>
            <a:off x="6091238" y="1403350"/>
            <a:ext cx="10636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8" name="文本框 11"/>
          <p:cNvSpPr txBox="1"/>
          <p:nvPr/>
        </p:nvSpPr>
        <p:spPr>
          <a:xfrm>
            <a:off x="7691438" y="1403350"/>
            <a:ext cx="10636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ì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609" name="椭圆 9"/>
          <p:cNvSpPr/>
          <p:nvPr/>
        </p:nvSpPr>
        <p:spPr bwMode="auto">
          <a:xfrm>
            <a:off x="715963" y="1944688"/>
            <a:ext cx="647700" cy="60483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文本框 11"/>
          <p:cNvSpPr txBox="1"/>
          <p:nvPr/>
        </p:nvSpPr>
        <p:spPr>
          <a:xfrm>
            <a:off x="268288" y="2767013"/>
            <a:ext cx="308451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左窄右宽，注意右边的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甫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不要少写一点。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椭圆 11"/>
          <p:cNvSpPr/>
          <p:nvPr/>
        </p:nvSpPr>
        <p:spPr bwMode="auto">
          <a:xfrm>
            <a:off x="7743825" y="1930400"/>
            <a:ext cx="647700" cy="6048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2" name="文本框 11"/>
          <p:cNvSpPr txBox="1"/>
          <p:nvPr/>
        </p:nvSpPr>
        <p:spPr>
          <a:xfrm>
            <a:off x="5311775" y="2754313"/>
            <a:ext cx="3411538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不要忘了左边的横；右边是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卩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，不是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1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5614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指导写字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/>
      <p:bldP spid="25609" grpId="0" animBg="1"/>
      <p:bldP spid="25610" grpId="0"/>
      <p:bldP spid="25611" grpId="0" animBg="1"/>
      <p:bldP spid="256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1"/>
          <p:cNvSpPr txBox="1"/>
          <p:nvPr/>
        </p:nvSpPr>
        <p:spPr>
          <a:xfrm>
            <a:off x="515938" y="1196975"/>
            <a:ext cx="81121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在田字格中练习书写，读下列词语。把自己喜欢的句子抄下来。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1214438" y="2571750"/>
            <a:ext cx="4729162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铺满　 水泥　 亮晶晶　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院墙　 脚印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"/>
          <p:cNvSpPr txBox="1"/>
          <p:nvPr/>
        </p:nvSpPr>
        <p:spPr>
          <a:xfrm>
            <a:off x="2490788" y="498475"/>
            <a:ext cx="22955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525588" y="1455738"/>
            <a:ext cx="1362075" cy="7318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8"/>
          <p:cNvSpPr txBox="1"/>
          <p:nvPr/>
        </p:nvSpPr>
        <p:spPr>
          <a:xfrm>
            <a:off x="3881438" y="1455738"/>
            <a:ext cx="1362075" cy="64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脚印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文本框 10"/>
          <p:cNvSpPr txBox="1"/>
          <p:nvPr/>
        </p:nvSpPr>
        <p:spPr>
          <a:xfrm>
            <a:off x="6235700" y="1455738"/>
            <a:ext cx="1362075" cy="64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文本框 11"/>
          <p:cNvSpPr txBox="1"/>
          <p:nvPr/>
        </p:nvSpPr>
        <p:spPr>
          <a:xfrm>
            <a:off x="6235700" y="2425700"/>
            <a:ext cx="1362075" cy="64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雨靴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文本框 14"/>
          <p:cNvSpPr txBox="1"/>
          <p:nvPr/>
        </p:nvSpPr>
        <p:spPr>
          <a:xfrm>
            <a:off x="1527175" y="2425700"/>
            <a:ext cx="1362075" cy="64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文本框 15"/>
          <p:cNvSpPr txBox="1"/>
          <p:nvPr/>
        </p:nvSpPr>
        <p:spPr>
          <a:xfrm>
            <a:off x="3881438" y="2425700"/>
            <a:ext cx="1362075" cy="64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棕色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TextBox 1"/>
          <p:cNvSpPr txBox="1"/>
          <p:nvPr/>
        </p:nvSpPr>
        <p:spPr>
          <a:xfrm>
            <a:off x="623888" y="3502025"/>
            <a:ext cx="81121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说一说那条水泥道给你留下了怎样的印象。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765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7659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3" grpId="0" animBg="1"/>
      <p:bldP spid="27654" grpId="0" animBg="1"/>
      <p:bldP spid="27655" grpId="0" animBg="1"/>
      <p:bldP spid="27656" grpId="0" animBg="1"/>
      <p:bldP spid="276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Box 1"/>
          <p:cNvSpPr txBox="1"/>
          <p:nvPr/>
        </p:nvSpPr>
        <p:spPr>
          <a:xfrm>
            <a:off x="515938" y="1144588"/>
            <a:ext cx="8112125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画出描写水泥道的相关句子，仔细读一读，看看从哪些词句中体会到了美。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5" name="TextBox 1"/>
          <p:cNvSpPr txBox="1"/>
          <p:nvPr/>
        </p:nvSpPr>
        <p:spPr>
          <a:xfrm>
            <a:off x="611188" y="2346325"/>
            <a:ext cx="77565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可是，地面还是潮湿的，不时还能看见一个亮晶晶的水洼，映着一角小小的蓝天。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椭圆 4"/>
          <p:cNvSpPr/>
          <p:nvPr/>
        </p:nvSpPr>
        <p:spPr bwMode="auto">
          <a:xfrm>
            <a:off x="3913188" y="2403475"/>
            <a:ext cx="750887" cy="5445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椭圆 5"/>
          <p:cNvSpPr/>
          <p:nvPr/>
        </p:nvSpPr>
        <p:spPr bwMode="auto">
          <a:xfrm>
            <a:off x="657225" y="2981325"/>
            <a:ext cx="1125538" cy="5445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椭圆 6"/>
          <p:cNvSpPr/>
          <p:nvPr/>
        </p:nvSpPr>
        <p:spPr bwMode="auto">
          <a:xfrm>
            <a:off x="3902075" y="2970213"/>
            <a:ext cx="2649538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9" name="组合 7"/>
          <p:cNvGrpSpPr/>
          <p:nvPr/>
        </p:nvGrpSpPr>
        <p:grpSpPr>
          <a:xfrm>
            <a:off x="3122613" y="3597275"/>
            <a:ext cx="5805487" cy="1330325"/>
            <a:chOff x="3042050" y="3510843"/>
            <a:chExt cx="5491777" cy="1412787"/>
          </a:xfrm>
        </p:grpSpPr>
        <p:sp>
          <p:nvSpPr>
            <p:cNvPr id="28682" name="思想气泡: 云 8"/>
            <p:cNvSpPr/>
            <p:nvPr/>
          </p:nvSpPr>
          <p:spPr bwMode="auto">
            <a:xfrm>
              <a:off x="3042050" y="3510843"/>
              <a:ext cx="5491777" cy="1412787"/>
            </a:xfrm>
            <a:prstGeom prst="cloudCallout">
              <a:avLst>
                <a:gd name="adj1" fmla="val -38738"/>
                <a:gd name="adj2" fmla="val -61119"/>
              </a:avLst>
            </a:prstGeom>
            <a:ln>
              <a:solidFill>
                <a:schemeClr val="accent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683" name="TextBox 1"/>
            <p:cNvSpPr txBox="1"/>
            <p:nvPr/>
          </p:nvSpPr>
          <p:spPr>
            <a:xfrm>
              <a:off x="3409894" y="3710737"/>
              <a:ext cx="4840110" cy="101299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800" b="1">
                  <a:latin typeface="宋体" panose="02010600030101010101" pitchFamily="2" charset="-122"/>
                </a:rPr>
                <a:t>    你眼前仿佛出现了怎样的画面？能为大家描述一下吗？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pic>
        <p:nvPicPr>
          <p:cNvPr id="2868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8681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品析语言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 animBg="1"/>
      <p:bldP spid="2867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1"/>
          <p:cNvSpPr txBox="1"/>
          <p:nvPr/>
        </p:nvSpPr>
        <p:spPr>
          <a:xfrm>
            <a:off x="693738" y="877888"/>
            <a:ext cx="71072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读下面这段话，说说运用了什么修辞手法。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9699" name="TextBox 1"/>
          <p:cNvSpPr txBox="1"/>
          <p:nvPr/>
        </p:nvSpPr>
        <p:spPr>
          <a:xfrm>
            <a:off x="693738" y="1608138"/>
            <a:ext cx="7756525" cy="169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水泥道像铺上了一块彩色的地毯。这是一块印着落叶图案的、闪闪发光的地毯，从脚下一直铺到很远很远的地方，一直到路的尽头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椭圆 3"/>
          <p:cNvSpPr/>
          <p:nvPr/>
        </p:nvSpPr>
        <p:spPr bwMode="auto">
          <a:xfrm>
            <a:off x="4684713" y="1671638"/>
            <a:ext cx="801687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椭圆 4"/>
          <p:cNvSpPr/>
          <p:nvPr/>
        </p:nvSpPr>
        <p:spPr bwMode="auto">
          <a:xfrm>
            <a:off x="704850" y="2216150"/>
            <a:ext cx="2292350" cy="5445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椭圆 5"/>
          <p:cNvSpPr/>
          <p:nvPr/>
        </p:nvSpPr>
        <p:spPr bwMode="auto">
          <a:xfrm>
            <a:off x="3633788" y="2251075"/>
            <a:ext cx="1493837" cy="5445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文本框 6"/>
          <p:cNvSpPr txBox="1"/>
          <p:nvPr/>
        </p:nvSpPr>
        <p:spPr>
          <a:xfrm>
            <a:off x="2279650" y="3589338"/>
            <a:ext cx="1130300" cy="64135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文本框 11"/>
          <p:cNvSpPr txBox="1"/>
          <p:nvPr/>
        </p:nvSpPr>
        <p:spPr>
          <a:xfrm>
            <a:off x="3784600" y="3638550"/>
            <a:ext cx="308451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水泥道比作地毯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 animBg="1"/>
      <p:bldP spid="29703" grpId="0" animBg="1"/>
      <p:bldP spid="297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3424237" y="242888"/>
            <a:ext cx="229552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chemeClr val="accent6">
                      <a:lumMod val="75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chemeClr val="accent6">
                      <a:lumMod val="75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pattFill prst="dkUpDiag">
                  <a:fgClr>
                    <a:schemeClr val="accent6">
                      <a:lumMod val="75000"/>
                    </a:schemeClr>
                  </a:fgClr>
                  <a:bgClr>
                    <a:schemeClr val="accent6">
                      <a:lumMod val="60000"/>
                      <a:lumOff val="40000"/>
                    </a:schemeClr>
                  </a:bgClr>
                </a:patt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pattFill prst="dkUpDiag">
                <a:fgClr>
                  <a:schemeClr val="accent6">
                    <a:lumMod val="75000"/>
                  </a:schemeClr>
                </a:fgClr>
                <a:bgClr>
                  <a:schemeClr val="accent6">
                    <a:lumMod val="60000"/>
                    <a:lumOff val="40000"/>
                  </a:schemeClr>
                </a:bgClr>
              </a:patt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546100" y="338138"/>
            <a:ext cx="27130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E601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3600" b="1">
              <a:solidFill>
                <a:srgbClr val="E601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矩形 1"/>
          <p:cNvSpPr/>
          <p:nvPr/>
        </p:nvSpPr>
        <p:spPr>
          <a:xfrm>
            <a:off x="976313" y="1933575"/>
            <a:ext cx="7234237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同学们，你们每天上学、放学的路是什么样的？请你描述一下。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3" name="图片 2"/>
          <p:cNvPicPr>
            <a:picLocks noChangeAspect="1"/>
          </p:cNvPicPr>
          <p:nvPr/>
        </p:nvPicPr>
        <p:blipFill>
          <a:blip r:embed="rId1"/>
          <a:srcRect t="5000" b="50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1"/>
          <p:cNvSpPr txBox="1"/>
          <p:nvPr/>
        </p:nvSpPr>
        <p:spPr>
          <a:xfrm>
            <a:off x="660400" y="1130300"/>
            <a:ext cx="798671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找出恰当的词语来形容一下这块地毯，并试着读出这块地毯的特点。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3" name="TextBox 1"/>
          <p:cNvSpPr txBox="1"/>
          <p:nvPr/>
        </p:nvSpPr>
        <p:spPr>
          <a:xfrm>
            <a:off x="1362075" y="498475"/>
            <a:ext cx="60896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水泥道像（            ）的地毯。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文本框 11"/>
          <p:cNvSpPr txBox="1"/>
          <p:nvPr/>
        </p:nvSpPr>
        <p:spPr>
          <a:xfrm>
            <a:off x="1362075" y="2322513"/>
            <a:ext cx="7019925" cy="232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这是一块彩色的地毯；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这是一块印着落叶图案的地毯；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这是一块闪闪发光的地毯；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这是一块能铺到很远很远的地方的地毯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1"/>
          <p:cNvSpPr txBox="1"/>
          <p:nvPr/>
        </p:nvSpPr>
        <p:spPr>
          <a:xfrm>
            <a:off x="693738" y="600075"/>
            <a:ext cx="7883525" cy="225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每一片法国梧桐树的落叶，都像一个金色的小巴掌，熨帖地、平展地粘在水泥道上。它们排列得并不规则，甚至有些凌乱，然而，这更增添了水泥道的美。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TextBox 1"/>
          <p:cNvSpPr txBox="1"/>
          <p:nvPr/>
        </p:nvSpPr>
        <p:spPr>
          <a:xfrm>
            <a:off x="693738" y="2830513"/>
            <a:ext cx="6557962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说一说：你看到了哪些优美的画面？从哪些词语感受到的？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48" name="椭圆 3"/>
          <p:cNvSpPr/>
          <p:nvPr/>
        </p:nvSpPr>
        <p:spPr bwMode="auto">
          <a:xfrm>
            <a:off x="2127250" y="1204913"/>
            <a:ext cx="1287463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椭圆 4"/>
          <p:cNvSpPr/>
          <p:nvPr/>
        </p:nvSpPr>
        <p:spPr bwMode="auto">
          <a:xfrm>
            <a:off x="3562350" y="1204913"/>
            <a:ext cx="1195388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0" name="椭圆 5"/>
          <p:cNvSpPr/>
          <p:nvPr/>
        </p:nvSpPr>
        <p:spPr bwMode="auto">
          <a:xfrm>
            <a:off x="7916863" y="1204913"/>
            <a:ext cx="417512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椭圆 6"/>
          <p:cNvSpPr/>
          <p:nvPr/>
        </p:nvSpPr>
        <p:spPr bwMode="auto">
          <a:xfrm>
            <a:off x="785813" y="1749425"/>
            <a:ext cx="2270125" cy="5445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椭圆 9"/>
          <p:cNvSpPr/>
          <p:nvPr/>
        </p:nvSpPr>
        <p:spPr bwMode="auto">
          <a:xfrm>
            <a:off x="3201988" y="1760538"/>
            <a:ext cx="2400300" cy="5445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3" name="文本框 11"/>
          <p:cNvSpPr txBox="1"/>
          <p:nvPr/>
        </p:nvSpPr>
        <p:spPr>
          <a:xfrm>
            <a:off x="3562350" y="4043363"/>
            <a:ext cx="208121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体会自然美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"/>
          <p:cNvPicPr>
            <a:picLocks noChangeAspect="1"/>
          </p:cNvPicPr>
          <p:nvPr/>
        </p:nvPicPr>
        <p:blipFill>
          <a:blip r:embed="rId1"/>
          <a:srcRect t="5000" b="5000"/>
          <a:stretch>
            <a:fillRect/>
          </a:stretch>
        </p:blipFill>
        <p:spPr>
          <a:xfrm>
            <a:off x="0" y="635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1" name="图片 3"/>
          <p:cNvPicPr>
            <a:picLocks noChangeAspect="1"/>
          </p:cNvPicPr>
          <p:nvPr/>
        </p:nvPicPr>
        <p:blipFill>
          <a:blip r:embed="rId2"/>
          <a:srcRect t="8559" b="144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2" name="图片 5"/>
          <p:cNvPicPr>
            <a:picLocks noChangeAspect="1"/>
          </p:cNvPicPr>
          <p:nvPr/>
        </p:nvPicPr>
        <p:blipFill>
          <a:blip r:embed="rId3"/>
          <a:srcRect t="5000" b="5000"/>
          <a:stretch>
            <a:fillRect/>
          </a:stretch>
        </p:blipFill>
        <p:spPr>
          <a:xfrm>
            <a:off x="0" y="-635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3" name="图片 13"/>
          <p:cNvPicPr>
            <a:picLocks noChangeAspect="1"/>
          </p:cNvPicPr>
          <p:nvPr/>
        </p:nvPicPr>
        <p:blipFill>
          <a:blip r:embed="rId4"/>
          <a:srcRect t="1138" b="1138"/>
          <a:stretch>
            <a:fillRect/>
          </a:stretch>
        </p:blipFill>
        <p:spPr>
          <a:xfrm>
            <a:off x="0" y="-1270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2774" name="组合 7"/>
          <p:cNvGrpSpPr/>
          <p:nvPr/>
        </p:nvGrpSpPr>
        <p:grpSpPr>
          <a:xfrm>
            <a:off x="865188" y="1477963"/>
            <a:ext cx="7685087" cy="2114550"/>
            <a:chOff x="864919" y="1789107"/>
            <a:chExt cx="7685590" cy="2114398"/>
          </a:xfrm>
        </p:grpSpPr>
        <p:sp>
          <p:nvSpPr>
            <p:cNvPr id="32776" name="矩形: 圆角 6"/>
            <p:cNvSpPr/>
            <p:nvPr/>
          </p:nvSpPr>
          <p:spPr bwMode="auto">
            <a:xfrm>
              <a:off x="864919" y="1839903"/>
              <a:ext cx="7685590" cy="2063602"/>
            </a:xfrm>
            <a:prstGeom prst="roundRect">
              <a:avLst/>
            </a:prstGeom>
            <a:solidFill>
              <a:schemeClr val="lt1">
                <a:alpha val="70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77" name="TextBox 1"/>
            <p:cNvSpPr txBox="1"/>
            <p:nvPr/>
          </p:nvSpPr>
          <p:spPr>
            <a:xfrm>
              <a:off x="1006997" y="1789107"/>
              <a:ext cx="7470885" cy="19300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2800" b="1">
                  <a:latin typeface="宋体" panose="02010600030101010101" pitchFamily="2" charset="-122"/>
                </a:rPr>
                <a:t>看了这些图片，你有怎样的感受？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pPr marL="457200" lvl="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2800" b="1">
                  <a:latin typeface="宋体" panose="02010600030101010101" pitchFamily="2" charset="-122"/>
                </a:rPr>
                <a:t>听音乐朗读，朗读时语速可以稍慢些，感受落叶排列的自然之美。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pic>
        <p:nvPicPr>
          <p:cNvPr id="32775" name="Bandari - 雪的梦幻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6"/>
          <a:stretch>
            <a:fillRect/>
          </a:stretch>
        </p:blipFill>
        <p:spPr>
          <a:xfrm>
            <a:off x="5240338" y="28495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327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Bandari - 雪的梦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407275" y="9017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TextBox 1"/>
          <p:cNvSpPr txBox="1"/>
          <p:nvPr/>
        </p:nvSpPr>
        <p:spPr>
          <a:xfrm>
            <a:off x="1169988" y="854075"/>
            <a:ext cx="65420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读描写水泥道的句子，升华美的感受。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3796" name="TextBox 1"/>
          <p:cNvSpPr txBox="1"/>
          <p:nvPr/>
        </p:nvSpPr>
        <p:spPr>
          <a:xfrm>
            <a:off x="479425" y="1679575"/>
            <a:ext cx="792321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一夜秋风，一夜秋雨。第二天，天开始放晴了，你看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文本框 11"/>
          <p:cNvSpPr txBox="1"/>
          <p:nvPr/>
        </p:nvSpPr>
        <p:spPr>
          <a:xfrm>
            <a:off x="479425" y="3067050"/>
            <a:ext cx="69278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地面还是潮湿的，不时还能看见一个亮晶晶的水洼，映着一角小小的蓝天。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4"/>
                </p:tgtEl>
              </p:cMediaNode>
            </p:audio>
          </p:childTnLst>
        </p:cTn>
      </p:par>
    </p:tnLst>
    <p:bldLst>
      <p:bldP spid="337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1"/>
          <p:cNvSpPr txBox="1"/>
          <p:nvPr/>
        </p:nvSpPr>
        <p:spPr>
          <a:xfrm>
            <a:off x="609600" y="925513"/>
            <a:ext cx="7924800" cy="1135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是呀，那闪着雨珠的叶子，一掉下来，便紧紧地粘在湿漉漉的水泥道上了。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11"/>
          <p:cNvSpPr txBox="1"/>
          <p:nvPr/>
        </p:nvSpPr>
        <p:spPr>
          <a:xfrm>
            <a:off x="609600" y="2295525"/>
            <a:ext cx="792480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水泥道像铺上了一块彩色的地毯。这是一块印着落叶图案的、闪闪发光的地毯，从脚下一直铺到很远很远的地方，一直到路的尽头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Box 1"/>
          <p:cNvSpPr txBox="1"/>
          <p:nvPr/>
        </p:nvSpPr>
        <p:spPr>
          <a:xfrm>
            <a:off x="609600" y="793750"/>
            <a:ext cx="64277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多么美的一块地毯哪！仔细一瞧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11"/>
          <p:cNvSpPr txBox="1"/>
          <p:nvPr/>
        </p:nvSpPr>
        <p:spPr>
          <a:xfrm>
            <a:off x="2146300" y="1811338"/>
            <a:ext cx="6819900" cy="216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每一片法国梧桐树的落叶，都像一个金色的小巴掌，熨帖地、平展地粘在水泥道上。它们排列得并不规则，甚至有些凌乱，然而，这更增添了水泥道的美。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152400"/>
            <a:ext cx="3638550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6867" name="TextBox 1"/>
          <p:cNvSpPr txBox="1"/>
          <p:nvPr/>
        </p:nvSpPr>
        <p:spPr>
          <a:xfrm>
            <a:off x="3640138" y="817563"/>
            <a:ext cx="5233987" cy="169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看到这条水泥道，作者的心情怎样呢？你从哪些语句中体会到的呢？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868" name="直接连接符 5"/>
          <p:cNvCxnSpPr/>
          <p:nvPr/>
        </p:nvCxnSpPr>
        <p:spPr>
          <a:xfrm>
            <a:off x="560388" y="4187825"/>
            <a:ext cx="1265237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6869" name="文本框 11"/>
          <p:cNvSpPr txBox="1"/>
          <p:nvPr/>
        </p:nvSpPr>
        <p:spPr>
          <a:xfrm>
            <a:off x="3606800" y="2516188"/>
            <a:ext cx="5267325" cy="1057275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喜爱眼前的美景，不忍心破坏眼前的美。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870" name="直接连接符 7"/>
          <p:cNvCxnSpPr/>
          <p:nvPr/>
        </p:nvCxnSpPr>
        <p:spPr>
          <a:xfrm>
            <a:off x="1905000" y="4187825"/>
            <a:ext cx="1265238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6871" name="文本框 11"/>
          <p:cNvSpPr txBox="1"/>
          <p:nvPr/>
        </p:nvSpPr>
        <p:spPr>
          <a:xfrm>
            <a:off x="3606800" y="3563938"/>
            <a:ext cx="5267325" cy="541337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喜爱那铺在路上的梧桐树叶。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872" name="直接连接符 9"/>
          <p:cNvCxnSpPr/>
          <p:nvPr/>
        </p:nvCxnSpPr>
        <p:spPr>
          <a:xfrm>
            <a:off x="1455738" y="4591050"/>
            <a:ext cx="13763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36873" name="文本框 11"/>
          <p:cNvSpPr txBox="1"/>
          <p:nvPr/>
        </p:nvSpPr>
        <p:spPr>
          <a:xfrm>
            <a:off x="3606800" y="4110038"/>
            <a:ext cx="5267325" cy="53975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作者内心的快乐。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Box 1"/>
          <p:cNvSpPr txBox="1"/>
          <p:nvPr/>
        </p:nvSpPr>
        <p:spPr>
          <a:xfrm>
            <a:off x="669925" y="731838"/>
            <a:ext cx="780415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作者把自己穿的那双棕红色的小雨靴比作了什么？这样写有什么好处呢？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11"/>
          <p:cNvSpPr txBox="1"/>
          <p:nvPr/>
        </p:nvSpPr>
        <p:spPr>
          <a:xfrm>
            <a:off x="2817813" y="3133725"/>
            <a:ext cx="48656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更能表现自己对美景的喜爱。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文本框 4"/>
          <p:cNvSpPr txBox="1"/>
          <p:nvPr/>
        </p:nvSpPr>
        <p:spPr>
          <a:xfrm>
            <a:off x="2076450" y="2181225"/>
            <a:ext cx="28543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棕红色的小雨靴</a:t>
            </a:r>
            <a:endParaRPr lang="zh-CN" altLang="en-US" sz="2800"/>
          </a:p>
        </p:txBody>
      </p:sp>
      <p:sp>
        <p:nvSpPr>
          <p:cNvPr id="37893" name="箭头: 右 5"/>
          <p:cNvSpPr/>
          <p:nvPr/>
        </p:nvSpPr>
        <p:spPr>
          <a:xfrm>
            <a:off x="4846638" y="2355850"/>
            <a:ext cx="461962" cy="174625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文本框 6"/>
          <p:cNvSpPr txBox="1"/>
          <p:nvPr/>
        </p:nvSpPr>
        <p:spPr>
          <a:xfrm>
            <a:off x="5387975" y="2166938"/>
            <a:ext cx="31702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两只棕红色的小鸟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 animBg="1"/>
      <p:bldP spid="378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1"/>
          <p:cNvSpPr txBox="1"/>
          <p:nvPr/>
        </p:nvSpPr>
        <p:spPr>
          <a:xfrm>
            <a:off x="568325" y="306388"/>
            <a:ext cx="8156575" cy="2813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开头：一夜秋风，一夜秋雨。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我背着书包去上学时，天开始放晴了。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结尾：一夜秋风，一夜秋雨。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当我背着书包去上学时，第一回觉得，门前的水泥道真美啊！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5" name="组合 2"/>
          <p:cNvGrpSpPr/>
          <p:nvPr/>
        </p:nvGrpSpPr>
        <p:grpSpPr>
          <a:xfrm>
            <a:off x="3484563" y="2651125"/>
            <a:ext cx="4549775" cy="733425"/>
            <a:chOff x="3042050" y="3510844"/>
            <a:chExt cx="4549967" cy="734270"/>
          </a:xfrm>
        </p:grpSpPr>
        <p:sp>
          <p:nvSpPr>
            <p:cNvPr id="38917" name="思想气泡: 云 3"/>
            <p:cNvSpPr/>
            <p:nvPr/>
          </p:nvSpPr>
          <p:spPr bwMode="auto">
            <a:xfrm>
              <a:off x="3042050" y="3510844"/>
              <a:ext cx="4549967" cy="734270"/>
            </a:xfrm>
            <a:prstGeom prst="cloudCallout">
              <a:avLst>
                <a:gd name="adj1" fmla="val -37057"/>
                <a:gd name="adj2" fmla="val -126833"/>
              </a:avLst>
            </a:prstGeom>
            <a:ln>
              <a:solidFill>
                <a:schemeClr val="accent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20000"/>
                </a:lnSpc>
              </a:pP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18" name="TextBox 1"/>
            <p:cNvSpPr txBox="1"/>
            <p:nvPr/>
          </p:nvSpPr>
          <p:spPr>
            <a:xfrm>
              <a:off x="3545499" y="3564711"/>
              <a:ext cx="3543068" cy="5731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读一读，你有什么发现？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38916" name="文本框 11"/>
          <p:cNvSpPr txBox="1"/>
          <p:nvPr/>
        </p:nvSpPr>
        <p:spPr>
          <a:xfrm>
            <a:off x="504825" y="3438525"/>
            <a:ext cx="828357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首尾照应，这种写法使文章充满诗意，结构严谨，突出了作者对门前水泥道的喜爱之情。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330200" y="298450"/>
            <a:ext cx="8483600" cy="45466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TextBox 1"/>
          <p:cNvSpPr txBox="1"/>
          <p:nvPr/>
        </p:nvSpPr>
        <p:spPr>
          <a:xfrm>
            <a:off x="671513" y="508000"/>
            <a:ext cx="8156575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就像罗丹所说：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对于我们的眼睛而言，世界不是缺少美，而是缺少发现。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一条普通的水泥道，在这些落叶的装扮下变得更美。更重要的是，作者善于发现这些美，并且用优美的语言展现出来，让我们也身临其境般感受到这种美。这体现了观察的重要性，这就是文字的魅力呀！请你再读一读自己找到的描写水泥道的句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92100"/>
            <a:ext cx="2732088" cy="30241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1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95263"/>
            <a:ext cx="2871788" cy="24622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1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23813"/>
            <a:ext cx="2616200" cy="34083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7" name="矩形 4"/>
          <p:cNvSpPr/>
          <p:nvPr/>
        </p:nvSpPr>
        <p:spPr>
          <a:xfrm>
            <a:off x="2105025" y="2343150"/>
            <a:ext cx="6616700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同学们，你们知道这是什么叶子吗？你能用自己的话来说一说这一片叶子像什么吗？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1"/>
          <p:cNvSpPr/>
          <p:nvPr/>
        </p:nvSpPr>
        <p:spPr>
          <a:xfrm>
            <a:off x="3484563" y="3429000"/>
            <a:ext cx="51006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梧桐树叶就像是金色的小巴掌。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矩形 1"/>
          <p:cNvSpPr/>
          <p:nvPr/>
        </p:nvSpPr>
        <p:spPr>
          <a:xfrm>
            <a:off x="5981700" y="3429000"/>
            <a:ext cx="27527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    巴掌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3"/>
          <p:cNvPicPr>
            <a:picLocks noChangeAspect="1"/>
          </p:cNvPicPr>
          <p:nvPr/>
        </p:nvPicPr>
        <p:blipFill>
          <a:blip r:embed="rId1"/>
          <a:srcRect l="11295" r="1167" b="2049"/>
          <a:stretch>
            <a:fillRect/>
          </a:stretch>
        </p:blipFill>
        <p:spPr>
          <a:xfrm>
            <a:off x="4806950" y="1182688"/>
            <a:ext cx="3775075" cy="316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3" name="TextBox 1"/>
          <p:cNvSpPr txBox="1"/>
          <p:nvPr/>
        </p:nvSpPr>
        <p:spPr>
          <a:xfrm>
            <a:off x="574675" y="1458913"/>
            <a:ext cx="4432300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自由读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阅读链接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中汪曾祺的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自报家门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的片段，想一想：作者在路上都看到了什么？你觉得哪些地方写得很有趣？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0965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赏析名篇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1"/>
          <p:cNvSpPr txBox="1"/>
          <p:nvPr/>
        </p:nvSpPr>
        <p:spPr>
          <a:xfrm>
            <a:off x="2192338" y="430213"/>
            <a:ext cx="6735762" cy="345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把自己在路上观察到的景物写下来也是一件有趣的事。你在上学或放学的路上看到了什么样的景色？用几句话写下来吧。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展示作品，评价。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把自己喜欢的句子抄下来，多读几遍。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1"/>
          <p:cNvSpPr txBox="1"/>
          <p:nvPr/>
        </p:nvSpPr>
        <p:spPr>
          <a:xfrm>
            <a:off x="522288" y="1431925"/>
            <a:ext cx="8099425" cy="2813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找一找：走进大自然去观察，你从哪里找到了秋天的美？可以选取相关的事物留作纪念。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画一画：可以动笔画一画自己眼中美丽的秋天。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</a:rPr>
              <a:t>写一写：为自己的画配上几句话，描写画面的内容。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301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3012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拓展积累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5"/>
          <p:cNvSpPr txBox="1"/>
          <p:nvPr/>
        </p:nvSpPr>
        <p:spPr>
          <a:xfrm>
            <a:off x="1263650" y="2849563"/>
            <a:ext cx="1119188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5"/>
          <p:cNvSpPr txBox="1"/>
          <p:nvPr/>
        </p:nvSpPr>
        <p:spPr>
          <a:xfrm>
            <a:off x="3059113" y="2181225"/>
            <a:ext cx="3109912" cy="191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水泥道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水泥道真美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的小雨靴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文本框 5"/>
          <p:cNvSpPr txBox="1"/>
          <p:nvPr/>
        </p:nvSpPr>
        <p:spPr>
          <a:xfrm>
            <a:off x="6781800" y="2849563"/>
            <a:ext cx="1120775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落叶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文本框 5"/>
          <p:cNvSpPr txBox="1"/>
          <p:nvPr/>
        </p:nvSpPr>
        <p:spPr>
          <a:xfrm>
            <a:off x="2447925" y="1273175"/>
            <a:ext cx="4333875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铺满金色巴掌的水泥道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4403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4039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1487488" y="1628775"/>
            <a:ext cx="6316662" cy="1446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铺满金色巴掌的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水泥道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椭圆 3"/>
          <p:cNvSpPr/>
          <p:nvPr/>
        </p:nvSpPr>
        <p:spPr bwMode="auto">
          <a:xfrm>
            <a:off x="779463" y="1738313"/>
            <a:ext cx="720725" cy="7207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340" name="文本框 1"/>
          <p:cNvSpPr txBox="1"/>
          <p:nvPr/>
        </p:nvSpPr>
        <p:spPr>
          <a:xfrm>
            <a:off x="903288" y="1628775"/>
            <a:ext cx="1382712" cy="84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2"/>
          <a:srcRect l="32717"/>
          <a:stretch>
            <a:fillRect/>
          </a:stretch>
        </p:blipFill>
        <p:spPr>
          <a:xfrm>
            <a:off x="379413" y="176213"/>
            <a:ext cx="263048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1"/>
          <p:cNvSpPr txBox="1"/>
          <p:nvPr/>
        </p:nvSpPr>
        <p:spPr>
          <a:xfrm>
            <a:off x="1276350" y="1174750"/>
            <a:ext cx="76104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自由朗读课文，读准字音，读通句子。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909638" y="2138363"/>
            <a:ext cx="7731125" cy="1624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水洼   脚印   凌乱   增添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棕色   雨靴   排列   规则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杂乱   迟到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文本框 11"/>
          <p:cNvSpPr txBox="1"/>
          <p:nvPr/>
        </p:nvSpPr>
        <p:spPr>
          <a:xfrm>
            <a:off x="1382713" y="1847850"/>
            <a:ext cx="6477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wā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文本框 11"/>
          <p:cNvSpPr txBox="1"/>
          <p:nvPr/>
        </p:nvSpPr>
        <p:spPr>
          <a:xfrm>
            <a:off x="2913063" y="1825625"/>
            <a:ext cx="890587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ì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文本框 11"/>
          <p:cNvSpPr txBox="1"/>
          <p:nvPr/>
        </p:nvSpPr>
        <p:spPr>
          <a:xfrm>
            <a:off x="4000500" y="1847850"/>
            <a:ext cx="11223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nɡ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文本框 11"/>
          <p:cNvSpPr txBox="1"/>
          <p:nvPr/>
        </p:nvSpPr>
        <p:spPr>
          <a:xfrm>
            <a:off x="5621338" y="1847850"/>
            <a:ext cx="11207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zēnɡ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8" name="文本框 11"/>
          <p:cNvSpPr txBox="1"/>
          <p:nvPr/>
        </p:nvSpPr>
        <p:spPr>
          <a:xfrm>
            <a:off x="7253288" y="1865313"/>
            <a:ext cx="1122362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zōnɡ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9" name="文本框 11"/>
          <p:cNvSpPr txBox="1"/>
          <p:nvPr/>
        </p:nvSpPr>
        <p:spPr>
          <a:xfrm>
            <a:off x="1276350" y="2725738"/>
            <a:ext cx="884238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xuē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0" name="椭圆 1"/>
          <p:cNvSpPr/>
          <p:nvPr/>
        </p:nvSpPr>
        <p:spPr bwMode="auto">
          <a:xfrm>
            <a:off x="3040063" y="2371725"/>
            <a:ext cx="554037" cy="5127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文本框 11"/>
          <p:cNvSpPr txBox="1">
            <a:spLocks noChangeArrowheads="1"/>
          </p:cNvSpPr>
          <p:nvPr/>
        </p:nvSpPr>
        <p:spPr bwMode="auto">
          <a:xfrm>
            <a:off x="2420938" y="4035425"/>
            <a:ext cx="1430337" cy="6048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</a:rPr>
              <a:t>前鼻音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2" name="椭圆 12"/>
          <p:cNvSpPr/>
          <p:nvPr/>
        </p:nvSpPr>
        <p:spPr bwMode="auto">
          <a:xfrm>
            <a:off x="4208463" y="2413000"/>
            <a:ext cx="555625" cy="511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椭圆 13"/>
          <p:cNvSpPr/>
          <p:nvPr/>
        </p:nvSpPr>
        <p:spPr bwMode="auto">
          <a:xfrm>
            <a:off x="5807075" y="2397125"/>
            <a:ext cx="554038" cy="5127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文本框 14"/>
          <p:cNvSpPr txBox="1">
            <a:spLocks noChangeArrowheads="1"/>
          </p:cNvSpPr>
          <p:nvPr/>
        </p:nvSpPr>
        <p:spPr bwMode="auto">
          <a:xfrm>
            <a:off x="5033963" y="4035425"/>
            <a:ext cx="1430337" cy="6048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</a:rPr>
              <a:t>后鼻音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5" name="文本框 11"/>
          <p:cNvSpPr txBox="1"/>
          <p:nvPr/>
        </p:nvSpPr>
        <p:spPr>
          <a:xfrm>
            <a:off x="2333625" y="2725738"/>
            <a:ext cx="16668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i li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è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6" name="文本框 11"/>
          <p:cNvSpPr txBox="1"/>
          <p:nvPr/>
        </p:nvSpPr>
        <p:spPr>
          <a:xfrm>
            <a:off x="3957638" y="2725738"/>
            <a:ext cx="1666875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ɡuī z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é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7" name="文本框 11"/>
          <p:cNvSpPr txBox="1"/>
          <p:nvPr/>
        </p:nvSpPr>
        <p:spPr>
          <a:xfrm>
            <a:off x="6084888" y="2725738"/>
            <a:ext cx="1049337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lu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78" name="文本框 11"/>
          <p:cNvSpPr txBox="1"/>
          <p:nvPr/>
        </p:nvSpPr>
        <p:spPr>
          <a:xfrm>
            <a:off x="7289800" y="2725738"/>
            <a:ext cx="104933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í</a:t>
            </a:r>
            <a:endParaRPr lang="en-US" altLang="zh-CN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pic>
        <p:nvPicPr>
          <p:cNvPr id="15379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413" y="384175"/>
            <a:ext cx="2286000" cy="7254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5380" name="文本框 1"/>
          <p:cNvSpPr txBox="1"/>
          <p:nvPr/>
        </p:nvSpPr>
        <p:spPr>
          <a:xfrm>
            <a:off x="808038" y="485775"/>
            <a:ext cx="16827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69" grpId="0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/>
      <p:bldP spid="15376" grpId="0"/>
      <p:bldP spid="15377" grpId="0"/>
      <p:bldP spid="153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8513" y="152400"/>
            <a:ext cx="3640137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6387" name="TextBox 1"/>
          <p:cNvSpPr txBox="1"/>
          <p:nvPr/>
        </p:nvSpPr>
        <p:spPr>
          <a:xfrm>
            <a:off x="519113" y="906463"/>
            <a:ext cx="4165600" cy="1695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自然段，齐读短语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明朗的天空、亮晶晶的水洼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4889500" y="981075"/>
            <a:ext cx="287338" cy="409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11"/>
          <p:cNvSpPr txBox="1"/>
          <p:nvPr/>
        </p:nvSpPr>
        <p:spPr>
          <a:xfrm>
            <a:off x="4889500" y="1184275"/>
            <a:ext cx="287338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文本框 12"/>
          <p:cNvSpPr txBox="1"/>
          <p:nvPr/>
        </p:nvSpPr>
        <p:spPr>
          <a:xfrm>
            <a:off x="4889500" y="1377950"/>
            <a:ext cx="287338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文本框 13"/>
          <p:cNvSpPr txBox="1"/>
          <p:nvPr/>
        </p:nvSpPr>
        <p:spPr>
          <a:xfrm>
            <a:off x="4889500" y="1571625"/>
            <a:ext cx="287338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椭圆 8"/>
          <p:cNvSpPr/>
          <p:nvPr/>
        </p:nvSpPr>
        <p:spPr>
          <a:xfrm>
            <a:off x="5557838" y="1492250"/>
            <a:ext cx="674687" cy="176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6393" name="椭圆 9"/>
          <p:cNvSpPr/>
          <p:nvPr/>
        </p:nvSpPr>
        <p:spPr>
          <a:xfrm>
            <a:off x="7477125" y="1685925"/>
            <a:ext cx="574675" cy="174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6394" name="椭圆 10"/>
          <p:cNvSpPr/>
          <p:nvPr/>
        </p:nvSpPr>
        <p:spPr>
          <a:xfrm>
            <a:off x="4830763" y="1870075"/>
            <a:ext cx="323850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163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876550"/>
            <a:ext cx="2219325" cy="16652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6396" name="矩形 1"/>
          <p:cNvSpPr/>
          <p:nvPr/>
        </p:nvSpPr>
        <p:spPr>
          <a:xfrm>
            <a:off x="1120775" y="3106738"/>
            <a:ext cx="890588" cy="105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洼</a:t>
            </a:r>
            <a:endParaRPr lang="zh-CN" altLang="en-US" sz="4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椭圆 16"/>
          <p:cNvSpPr/>
          <p:nvPr/>
        </p:nvSpPr>
        <p:spPr>
          <a:xfrm>
            <a:off x="1158875" y="3289300"/>
            <a:ext cx="701675" cy="73977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32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4" grpId="0" animBg="1"/>
      <p:bldP spid="16396" grpId="0"/>
      <p:bldP spid="163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8513" y="152400"/>
            <a:ext cx="3640137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1" name="文本框 13"/>
          <p:cNvSpPr txBox="1"/>
          <p:nvPr/>
        </p:nvSpPr>
        <p:spPr>
          <a:xfrm>
            <a:off x="4886325" y="2619375"/>
            <a:ext cx="287338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椭圆 8"/>
          <p:cNvSpPr/>
          <p:nvPr/>
        </p:nvSpPr>
        <p:spPr>
          <a:xfrm>
            <a:off x="5834063" y="2895600"/>
            <a:ext cx="1982787" cy="28892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TextBox 1"/>
          <p:cNvSpPr txBox="1"/>
          <p:nvPr/>
        </p:nvSpPr>
        <p:spPr>
          <a:xfrm>
            <a:off x="685800" y="1444625"/>
            <a:ext cx="3886200" cy="225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读第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</a:rPr>
              <a:t>自然段，读短语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湿漉漉的水泥道</a:t>
            </a:r>
            <a:r>
              <a:rPr lang="zh-CN" altLang="en-US" sz="2800" b="1">
                <a:latin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</a:rPr>
              <a:t>印着落叶图案的、闪闪发光的地毯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4" name="椭圆 10"/>
          <p:cNvSpPr/>
          <p:nvPr/>
        </p:nvSpPr>
        <p:spPr>
          <a:xfrm>
            <a:off x="7747000" y="2316163"/>
            <a:ext cx="347663" cy="21431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椭圆 11"/>
          <p:cNvSpPr/>
          <p:nvPr/>
        </p:nvSpPr>
        <p:spPr>
          <a:xfrm>
            <a:off x="4799013" y="2530475"/>
            <a:ext cx="1111250" cy="21272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4" grpId="0" animBg="1"/>
      <p:bldP spid="174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8513" y="152400"/>
            <a:ext cx="3640137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35" name="文本框 14"/>
          <p:cNvSpPr txBox="1"/>
          <p:nvPr/>
        </p:nvSpPr>
        <p:spPr>
          <a:xfrm>
            <a:off x="4916488" y="3268663"/>
            <a:ext cx="288925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TextBox 1"/>
          <p:cNvSpPr txBox="1"/>
          <p:nvPr/>
        </p:nvSpPr>
        <p:spPr>
          <a:xfrm>
            <a:off x="625475" y="1576388"/>
            <a:ext cx="38862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读第</a:t>
            </a:r>
            <a:r>
              <a:rPr lang="en-US" altLang="zh-CN" sz="2800" b="1"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</a:rPr>
              <a:t>自然段，齐读短语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熨帖地、平展地粘在水泥道上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7" name="椭圆 4"/>
          <p:cNvSpPr/>
          <p:nvPr/>
        </p:nvSpPr>
        <p:spPr>
          <a:xfrm>
            <a:off x="4787900" y="3571875"/>
            <a:ext cx="1803400" cy="231775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52400"/>
            <a:ext cx="3644900" cy="48768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325" y="139700"/>
            <a:ext cx="3479800" cy="2530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9460" name="文本框 3"/>
          <p:cNvSpPr txBox="1"/>
          <p:nvPr/>
        </p:nvSpPr>
        <p:spPr>
          <a:xfrm>
            <a:off x="1365250" y="3892550"/>
            <a:ext cx="288925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4894263" y="333375"/>
            <a:ext cx="287337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5"/>
          <p:cNvSpPr txBox="1"/>
          <p:nvPr/>
        </p:nvSpPr>
        <p:spPr>
          <a:xfrm>
            <a:off x="4864100" y="504825"/>
            <a:ext cx="431800" cy="41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文本框 6"/>
          <p:cNvSpPr txBox="1"/>
          <p:nvPr/>
        </p:nvSpPr>
        <p:spPr>
          <a:xfrm>
            <a:off x="4864100" y="687388"/>
            <a:ext cx="431800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TextBox 1"/>
          <p:cNvSpPr txBox="1">
            <a:spLocks noChangeArrowheads="1"/>
          </p:cNvSpPr>
          <p:nvPr/>
        </p:nvSpPr>
        <p:spPr bwMode="auto">
          <a:xfrm>
            <a:off x="4656138" y="2903538"/>
            <a:ext cx="3213100" cy="1693862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-150">
                <a:latin typeface="宋体" panose="02010600030101010101" pitchFamily="2" charset="-122"/>
              </a:rPr>
              <a:t>    读第</a:t>
            </a:r>
            <a:r>
              <a:rPr lang="en-US" altLang="zh-CN" sz="2800" b="1" spc="-150">
                <a:latin typeface="宋体" panose="02010600030101010101" pitchFamily="2" charset="-122"/>
              </a:rPr>
              <a:t>8</a:t>
            </a:r>
            <a:r>
              <a:rPr lang="zh-CN" altLang="en-US" sz="2800" b="1" spc="-150">
                <a:latin typeface="宋体" panose="02010600030101010101" pitchFamily="2" charset="-122"/>
              </a:rPr>
              <a:t>～</a:t>
            </a:r>
            <a:r>
              <a:rPr lang="en-US" altLang="zh-CN" sz="2800" b="1" spc="-150">
                <a:latin typeface="宋体" panose="02010600030101010101" pitchFamily="2" charset="-122"/>
              </a:rPr>
              <a:t>11</a:t>
            </a:r>
            <a:r>
              <a:rPr lang="zh-CN" altLang="en-US" sz="2800" b="1" spc="-150">
                <a:latin typeface="宋体" panose="02010600030101010101" pitchFamily="2" charset="-122"/>
              </a:rPr>
              <a:t>自然段，齐读短语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棕红色的小雨靴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5" name="椭圆 9"/>
          <p:cNvSpPr/>
          <p:nvPr/>
        </p:nvSpPr>
        <p:spPr>
          <a:xfrm>
            <a:off x="1409700" y="4203700"/>
            <a:ext cx="1211263" cy="24923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spcBef>
            <a:spcPts val="600"/>
          </a:spcBef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2328</Words>
  <Application>WPS 演示</Application>
  <PresentationFormat>全屏显示(16:9)</PresentationFormat>
  <Paragraphs>261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Arial</vt:lpstr>
      <vt:lpstr>宋体</vt:lpstr>
      <vt:lpstr>Wingdings</vt:lpstr>
      <vt:lpstr>楷体</vt:lpstr>
      <vt:lpstr>Times New Roman</vt:lpstr>
      <vt:lpstr>黑体</vt:lpstr>
      <vt:lpstr>等线 Light</vt:lpstr>
      <vt:lpstr>等线</vt:lpstr>
      <vt:lpstr>Calibri</vt:lpstr>
      <vt:lpstr>微软雅黑</vt:lpstr>
      <vt:lpstr>Arial Unicode MS</vt:lpstr>
      <vt:lpstr>Cambria</vt:lpstr>
      <vt:lpstr>Arial</vt:lpstr>
      <vt:lpstr>1_自定义设计方案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2016-01-14T07:05:00Z</dcterms:created>
  <dcterms:modified xsi:type="dcterms:W3CDTF">2023-09-25T16:51:06Z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16282DE509E94E37BAB428EDBA8AC469_12</vt:lpwstr>
  </property>
  <property fmtid="{D5CDD505-2E9C-101B-9397-08002B2CF9AE}" pid="4" name="KSOProductBuildVer">
    <vt:lpwstr>2052-12.1.0.15374</vt:lpwstr>
  </property>
</Properties>
</file>