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57" r:id="rId5"/>
    <p:sldId id="273" r:id="rId6"/>
    <p:sldId id="266" r:id="rId7"/>
    <p:sldId id="274" r:id="rId8"/>
    <p:sldId id="275" r:id="rId9"/>
    <p:sldId id="276" r:id="rId10"/>
    <p:sldId id="277" r:id="rId11"/>
    <p:sldId id="295" r:id="rId12"/>
    <p:sldId id="278" r:id="rId13"/>
    <p:sldId id="279" r:id="rId14"/>
    <p:sldId id="280" r:id="rId15"/>
    <p:sldId id="281" r:id="rId16"/>
    <p:sldId id="263" r:id="rId17"/>
    <p:sldId id="303"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7" userDrawn="1">
          <p15:clr>
            <a:srgbClr val="A4A3A4"/>
          </p15:clr>
        </p15:guide>
        <p15:guide id="2"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EF650"/>
    <a:srgbClr val="D6D96D"/>
    <a:srgbClr val="00FF00"/>
    <a:srgbClr val="77CC5A"/>
    <a:srgbClr val="00B4FF"/>
    <a:srgbClr val="ECECEC"/>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77"/>
        <p:guide pos="381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tags" Target="../tags/tag1.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jpe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222547" y="2169041"/>
            <a:ext cx="3611880" cy="922020"/>
          </a:xfrm>
          <a:prstGeom prst="rect">
            <a:avLst/>
          </a:prstGeom>
          <a:noFill/>
        </p:spPr>
        <p:txBody>
          <a:bodyPr wrap="none" rtlCol="0">
            <a:spAutoFit/>
          </a:bodyPr>
          <a:lstStyle/>
          <a:p>
            <a:r>
              <a:rPr kumimoji="1" lang="zh-CN" sz="5400" b="1" dirty="0">
                <a:solidFill>
                  <a:srgbClr val="00B4FF"/>
                </a:solidFill>
              </a:rPr>
              <a:t>圆环的面积</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Rectangle 4"/>
          <p:cNvSpPr>
            <a:spLocks noChangeArrowheads="1"/>
          </p:cNvSpPr>
          <p:nvPr/>
        </p:nvSpPr>
        <p:spPr bwMode="auto">
          <a:xfrm>
            <a:off x="1468120" y="1285875"/>
            <a:ext cx="925576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一个圆环，外圆半径是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厘米，环宽</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厘米。这个圆环的面积是多少？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Oval 5"/>
          <p:cNvSpPr>
            <a:spLocks noChangeArrowheads="1"/>
          </p:cNvSpPr>
          <p:nvPr/>
        </p:nvSpPr>
        <p:spPr bwMode="auto">
          <a:xfrm>
            <a:off x="6500485" y="2646712"/>
            <a:ext cx="2916000" cy="2916000"/>
          </a:xfrm>
          <a:prstGeom prst="ellipse">
            <a:avLst/>
          </a:prstGeom>
          <a:solidFill>
            <a:schemeClr val="accent1"/>
          </a:soli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 name="Oval 9"/>
          <p:cNvSpPr>
            <a:spLocks noChangeArrowheads="1"/>
          </p:cNvSpPr>
          <p:nvPr/>
        </p:nvSpPr>
        <p:spPr bwMode="auto">
          <a:xfrm>
            <a:off x="7041028" y="3177493"/>
            <a:ext cx="1872000" cy="1872000"/>
          </a:xfrm>
          <a:prstGeom prst="ellipse">
            <a:avLst/>
          </a:prstGeom>
          <a:solidFill>
            <a:schemeClr val="bg1"/>
          </a:solidFill>
          <a:ln w="2857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 name="Line 12"/>
          <p:cNvSpPr>
            <a:spLocks noChangeShapeType="1"/>
          </p:cNvSpPr>
          <p:nvPr/>
        </p:nvSpPr>
        <p:spPr bwMode="auto">
          <a:xfrm flipH="1">
            <a:off x="7951856" y="4106419"/>
            <a:ext cx="1484709" cy="0"/>
          </a:xfrm>
          <a:prstGeom prst="line">
            <a:avLst/>
          </a:prstGeom>
          <a:noFill/>
          <a:ln w="381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a:solidFill>
                <a:srgbClr val="000000"/>
              </a:solidFill>
            </a:endParaRPr>
          </a:p>
        </p:txBody>
      </p:sp>
      <p:sp>
        <p:nvSpPr>
          <p:cNvPr id="7" name="Text Box 14"/>
          <p:cNvSpPr txBox="1">
            <a:spLocks noChangeArrowheads="1"/>
          </p:cNvSpPr>
          <p:nvPr/>
        </p:nvSpPr>
        <p:spPr bwMode="auto">
          <a:xfrm>
            <a:off x="8255466" y="3538967"/>
            <a:ext cx="114236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en-US" altLang="zh-CN" sz="2400">
                <a:solidFill>
                  <a:schemeClr val="tx1"/>
                </a:solidFill>
                <a:latin typeface="微软雅黑" panose="020B0503020204020204" pitchFamily="34" charset="-122"/>
                <a:ea typeface="微软雅黑" panose="020B0503020204020204" pitchFamily="34" charset="-122"/>
              </a:rPr>
              <a:t>r=6cm</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8" name="Line 15"/>
          <p:cNvSpPr>
            <a:spLocks noChangeShapeType="1"/>
          </p:cNvSpPr>
          <p:nvPr/>
        </p:nvSpPr>
        <p:spPr bwMode="auto">
          <a:xfrm flipV="1">
            <a:off x="8735049" y="3314891"/>
            <a:ext cx="432000" cy="236935"/>
          </a:xfrm>
          <a:prstGeom prst="line">
            <a:avLst/>
          </a:prstGeom>
          <a:noFill/>
          <a:ln w="412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a:solidFill>
                <a:srgbClr val="000000"/>
              </a:solidFill>
            </a:endParaRPr>
          </a:p>
        </p:txBody>
      </p:sp>
      <p:sp>
        <p:nvSpPr>
          <p:cNvPr id="9" name="Oval 17"/>
          <p:cNvSpPr>
            <a:spLocks noChangeArrowheads="1"/>
          </p:cNvSpPr>
          <p:nvPr/>
        </p:nvSpPr>
        <p:spPr bwMode="auto">
          <a:xfrm>
            <a:off x="6188075" y="1255395"/>
            <a:ext cx="1044000" cy="504000"/>
          </a:xfrm>
          <a:prstGeom prst="ellipse">
            <a:avLst/>
          </a:prstGeom>
          <a:noFill/>
          <a:ln w="44450">
            <a:solidFill>
              <a:srgbClr val="FF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 name="Line 18"/>
          <p:cNvSpPr>
            <a:spLocks noChangeShapeType="1"/>
          </p:cNvSpPr>
          <p:nvPr/>
        </p:nvSpPr>
        <p:spPr bwMode="auto">
          <a:xfrm>
            <a:off x="6871335" y="1807845"/>
            <a:ext cx="1925320" cy="1506220"/>
          </a:xfrm>
          <a:prstGeom prst="line">
            <a:avLst/>
          </a:prstGeom>
          <a:noFill/>
          <a:ln w="2857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a:solidFill>
                <a:srgbClr val="000000"/>
              </a:solidFill>
            </a:endParaRPr>
          </a:p>
        </p:txBody>
      </p:sp>
      <p:sp>
        <p:nvSpPr>
          <p:cNvPr id="11" name="Text Box 10"/>
          <p:cNvSpPr txBox="1">
            <a:spLocks noChangeArrowheads="1"/>
          </p:cNvSpPr>
          <p:nvPr/>
        </p:nvSpPr>
        <p:spPr bwMode="auto">
          <a:xfrm>
            <a:off x="2348283" y="3091381"/>
            <a:ext cx="3367476"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6² - 5²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 Box 10"/>
          <p:cNvSpPr txBox="1">
            <a:spLocks noChangeArrowheads="1"/>
          </p:cNvSpPr>
          <p:nvPr/>
        </p:nvSpPr>
        <p:spPr bwMode="auto">
          <a:xfrm>
            <a:off x="2359713" y="2434246"/>
            <a:ext cx="24574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6 - 1 = 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 Box 10"/>
          <p:cNvSpPr txBox="1">
            <a:spLocks noChangeArrowheads="1"/>
          </p:cNvSpPr>
          <p:nvPr/>
        </p:nvSpPr>
        <p:spPr bwMode="auto">
          <a:xfrm>
            <a:off x="2023202" y="3701526"/>
            <a:ext cx="2378899"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3.14 × 11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 Box 10"/>
          <p:cNvSpPr txBox="1">
            <a:spLocks noChangeArrowheads="1"/>
          </p:cNvSpPr>
          <p:nvPr/>
        </p:nvSpPr>
        <p:spPr bwMode="auto">
          <a:xfrm>
            <a:off x="2052412" y="4311564"/>
            <a:ext cx="3133907"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34.54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Text Box 10"/>
          <p:cNvSpPr txBox="1">
            <a:spLocks noChangeArrowheads="1"/>
          </p:cNvSpPr>
          <p:nvPr/>
        </p:nvSpPr>
        <p:spPr bwMode="auto">
          <a:xfrm>
            <a:off x="1319046" y="5266247"/>
            <a:ext cx="653589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答：这个圆环的面积是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34.54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椭圆 15"/>
          <p:cNvSpPr/>
          <p:nvPr/>
        </p:nvSpPr>
        <p:spPr>
          <a:xfrm>
            <a:off x="7922895" y="4059555"/>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down)">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checkerboard(across)">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heckerboard(across)">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checkerboard(across)">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checkerboard(across)">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checkerboard(across)">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8" grpId="0" bldLvl="0" animBg="1"/>
      <p:bldP spid="9" grpId="0" bldLvl="0" animBg="1"/>
      <p:bldP spid="10" grpId="0" bldLvl="0" animBg="1"/>
      <p:bldP spid="11" grpId="0" bldLvl="0" animBg="1" autoUpdateAnimBg="0"/>
      <p:bldP spid="12" grpId="0" bldLvl="0" animBg="1" autoUpdateAnimBg="0"/>
      <p:bldP spid="13" grpId="0" bldLvl="0" animBg="1" autoUpdateAnimBg="0"/>
      <p:bldP spid="14" grpId="0" bldLvl="0" animBg="1" autoUpdateAnimBg="0"/>
      <p:bldP spid="15"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4579" name="TextBox 6"/>
          <p:cNvSpPr txBox="1"/>
          <p:nvPr/>
        </p:nvSpPr>
        <p:spPr>
          <a:xfrm>
            <a:off x="1592580" y="1048385"/>
            <a:ext cx="8458200"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一个圆形环岛的直径是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，中间是一个直径为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的圆形花坛，其他地方是草坪。草坪的占地面积是多少？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4580" name="Picture 5" descr="E:\2015春（伍倩倩）\六年级上册课件\A46.tif"/>
          <p:cNvPicPr>
            <a:picLocks noChangeAspect="1"/>
          </p:cNvPicPr>
          <p:nvPr/>
        </p:nvPicPr>
        <p:blipFill>
          <a:blip r:embed="rId2"/>
          <a:stretch>
            <a:fillRect/>
          </a:stretch>
        </p:blipFill>
        <p:spPr>
          <a:xfrm>
            <a:off x="2489200" y="2792095"/>
            <a:ext cx="2517140" cy="2270760"/>
          </a:xfrm>
          <a:prstGeom prst="rect">
            <a:avLst/>
          </a:prstGeom>
          <a:noFill/>
          <a:ln w="9525">
            <a:noFill/>
          </a:ln>
        </p:spPr>
      </p:pic>
      <p:sp>
        <p:nvSpPr>
          <p:cNvPr id="37897" name="文本框 37896"/>
          <p:cNvSpPr txBox="1"/>
          <p:nvPr/>
        </p:nvSpPr>
        <p:spPr>
          <a:xfrm>
            <a:off x="6514465" y="3772218"/>
            <a:ext cx="265684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25</a:t>
            </a:r>
            <a:r>
              <a:rPr lang="zh-CN" altLang="en-US"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5</a:t>
            </a:r>
            <a:r>
              <a:rPr lang="zh-CN" altLang="en-US"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4442460" y="5757863"/>
            <a:ext cx="485902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答：草坪的占地面积是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1884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348220" y="2545715"/>
            <a:ext cx="242252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50÷2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6514465" y="2484120"/>
            <a:ext cx="420370" cy="521970"/>
          </a:xfrm>
          <a:prstGeom prst="rect">
            <a:avLst/>
          </a:prstGeom>
          <a:noFill/>
        </p:spPr>
        <p:txBody>
          <a:bodyPr wrap="none" rtlCol="0" anchor="t">
            <a:spAutoFit/>
          </a:bodyPr>
          <a:p>
            <a:r>
              <a:rPr lang="en-US" altLang="zh-CN" sz="2800" b="1" i="1" dirty="0">
                <a:latin typeface="Times New Roman" panose="02020603050405020304" pitchFamily="18" charset="0"/>
                <a:ea typeface="黑体" panose="02010609060101010101" charset="-122"/>
                <a:sym typeface="+mn-ea"/>
              </a:rPr>
              <a:t>R</a:t>
            </a:r>
            <a:endParaRPr lang="en-US" altLang="zh-CN" sz="2800" b="1" i="1" dirty="0">
              <a:latin typeface="Times New Roman" panose="02020603050405020304" pitchFamily="18" charset="0"/>
              <a:ea typeface="黑体" panose="02010609060101010101" charset="-122"/>
              <a:sym typeface="+mn-ea"/>
            </a:endParaRPr>
          </a:p>
        </p:txBody>
      </p:sp>
      <p:sp>
        <p:nvSpPr>
          <p:cNvPr id="6" name="文本框 5"/>
          <p:cNvSpPr txBox="1"/>
          <p:nvPr/>
        </p:nvSpPr>
        <p:spPr>
          <a:xfrm>
            <a:off x="6554470" y="3006090"/>
            <a:ext cx="340995" cy="583565"/>
          </a:xfrm>
          <a:prstGeom prst="rect">
            <a:avLst/>
          </a:prstGeom>
          <a:noFill/>
        </p:spPr>
        <p:txBody>
          <a:bodyPr wrap="none" rtlCol="0" anchor="t">
            <a:spAutoFit/>
          </a:bodyPr>
          <a:p>
            <a:r>
              <a:rPr lang="en-US" altLang="zh-CN" sz="3200" b="1" i="1" dirty="0">
                <a:latin typeface="Times New Roman" panose="02020603050405020304" pitchFamily="18" charset="0"/>
                <a:ea typeface="黑体" panose="02010609060101010101" charset="-122"/>
                <a:sym typeface="+mn-ea"/>
              </a:rPr>
              <a:t>r</a:t>
            </a:r>
            <a:endParaRPr lang="en-US" altLang="zh-CN" sz="3200" b="1" i="1" dirty="0">
              <a:latin typeface="Times New Roman" panose="02020603050405020304" pitchFamily="18" charset="0"/>
              <a:ea typeface="黑体" panose="02010609060101010101" charset="-122"/>
              <a:sym typeface="+mn-ea"/>
            </a:endParaRPr>
          </a:p>
        </p:txBody>
      </p:sp>
      <p:sp>
        <p:nvSpPr>
          <p:cNvPr id="7" name="文本框 6"/>
          <p:cNvSpPr txBox="1"/>
          <p:nvPr/>
        </p:nvSpPr>
        <p:spPr>
          <a:xfrm>
            <a:off x="7338695" y="3067685"/>
            <a:ext cx="224409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0÷2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6206490" y="4928235"/>
            <a:ext cx="2224405" cy="460375"/>
          </a:xfrm>
          <a:prstGeom prst="rect">
            <a:avLst/>
          </a:prstGeom>
          <a:noFill/>
        </p:spPr>
        <p:txBody>
          <a:bodyPr wrap="none" rtlCol="0">
            <a:spAutoFit/>
          </a:bodyPr>
          <a:p>
            <a:pPr marL="0" lvl="0" indent="0" algn="l"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1884（m</a:t>
            </a:r>
            <a:r>
              <a:rPr lang="zh-CN" altLang="en-US" sz="2400"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6206490" y="4297045"/>
            <a:ext cx="20497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3.14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600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789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p:tgtEl>
                                          <p:spTgt spid="9"/>
                                        </p:tgtEl>
                                        <p:attrNameLst>
                                          <p:attrName>ppt_y</p:attrName>
                                        </p:attrNameLst>
                                      </p:cBhvr>
                                      <p:tavLst>
                                        <p:tav tm="0">
                                          <p:val>
                                            <p:strVal val="#ppt_y+#ppt_h*1.125000"/>
                                          </p:val>
                                        </p:tav>
                                        <p:tav tm="100000">
                                          <p:val>
                                            <p:strVal val="#ppt_y"/>
                                          </p:val>
                                        </p:tav>
                                      </p:tavLst>
                                    </p:anim>
                                    <p:animEffect transition="in" filter="wipe(up)">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ppt_y</p:attrName>
                                        </p:attrNameLst>
                                      </p:cBhvr>
                                      <p:tavLst>
                                        <p:tav tm="0">
                                          <p:val>
                                            <p:strVal val="#ppt_y+#ppt_h*1.125000"/>
                                          </p:val>
                                        </p:tav>
                                        <p:tav tm="100000">
                                          <p:val>
                                            <p:strVal val="#ppt_y"/>
                                          </p:val>
                                        </p:tav>
                                      </p:tavLst>
                                    </p:anim>
                                    <p:animEffect transition="in" filter="wipe(up)">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p:bldP spid="3" grpId="0" bldLvl="0"/>
      <p:bldP spid="5" grpId="0"/>
      <p:bldP spid="4" grpId="0"/>
      <p:bldP spid="6" grpId="0"/>
      <p:bldP spid="7" grpId="0"/>
      <p:bldP spid="9"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9459" name="矩形 5"/>
          <p:cNvSpPr/>
          <p:nvPr/>
        </p:nvSpPr>
        <p:spPr>
          <a:xfrm>
            <a:off x="1556385" y="1151255"/>
            <a:ext cx="9317990" cy="460375"/>
          </a:xfrm>
          <a:prstGeom prst="rect">
            <a:avLst/>
          </a:prstGeom>
          <a:noFill/>
          <a:ln w="9525">
            <a:noFill/>
          </a:ln>
        </p:spPr>
        <p:txBody>
          <a:bodyPr wrap="square">
            <a:spAutoFit/>
          </a:bodyPr>
          <a:p>
            <a:pPr>
              <a:lnSpc>
                <a:spcPct val="100000"/>
              </a:lnSpc>
            </a:pPr>
            <a:r>
              <a:rPr lang="en-US" altLang="en-US" sz="2400" dirty="0">
                <a:solidFill>
                  <a:schemeClr val="tx1"/>
                </a:solidFill>
                <a:latin typeface="微软雅黑" panose="020B0503020204020204" pitchFamily="34" charset="-122"/>
                <a:ea typeface="微软雅黑" panose="020B0503020204020204" pitchFamily="34" charset="-122"/>
                <a:cs typeface="黑体" panose="02010609060101010101" charset="-122"/>
                <a:sym typeface="Times New Roman" panose="02020603050405020304" pitchFamily="18" charset="0"/>
              </a:rPr>
              <a:t>下图中的大圆半径等于小圆的直径，请你求出阴影部分的面积。</a:t>
            </a:r>
            <a:endParaRPr lang="en-US" altLang="en-US" sz="2400" dirty="0">
              <a:solidFill>
                <a:schemeClr val="tx1"/>
              </a:solidFill>
              <a:latin typeface="微软雅黑" panose="020B0503020204020204" pitchFamily="34" charset="-122"/>
              <a:ea typeface="微软雅黑" panose="020B0503020204020204" pitchFamily="34" charset="-122"/>
              <a:cs typeface="黑体" panose="02010609060101010101" charset="-122"/>
              <a:sym typeface="Times New Roman" panose="02020603050405020304" pitchFamily="18" charset="0"/>
            </a:endParaRPr>
          </a:p>
        </p:txBody>
      </p:sp>
      <p:sp>
        <p:nvSpPr>
          <p:cNvPr id="4" name="文本框 3"/>
          <p:cNvSpPr txBox="1"/>
          <p:nvPr/>
        </p:nvSpPr>
        <p:spPr>
          <a:xfrm>
            <a:off x="4822507" y="5704578"/>
            <a:ext cx="6696075"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答：阴影部分面积为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84.78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1734185" y="2337435"/>
            <a:ext cx="2879090" cy="2879090"/>
            <a:chOff x="2731" y="3681"/>
            <a:chExt cx="4534" cy="4534"/>
          </a:xfrm>
        </p:grpSpPr>
        <p:sp>
          <p:nvSpPr>
            <p:cNvPr id="5" name="椭圆 4"/>
            <p:cNvSpPr/>
            <p:nvPr/>
          </p:nvSpPr>
          <p:spPr>
            <a:xfrm>
              <a:off x="2731" y="3681"/>
              <a:ext cx="4535" cy="4535"/>
            </a:xfrm>
            <a:prstGeom prst="ellipse">
              <a:avLst/>
            </a:prstGeom>
            <a:solidFill>
              <a:srgbClr val="AEF65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2755" y="4814"/>
              <a:ext cx="2268" cy="2268"/>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 name="直接连接符 6"/>
            <p:cNvCxnSpPr>
              <a:stCxn id="6" idx="2"/>
              <a:endCxn id="6" idx="6"/>
            </p:cNvCxnSpPr>
            <p:nvPr/>
          </p:nvCxnSpPr>
          <p:spPr>
            <a:xfrm>
              <a:off x="2755" y="5948"/>
              <a:ext cx="226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59" y="5037"/>
              <a:ext cx="126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6cm</a:t>
              </a:r>
              <a:endParaRPr lang="en-US" altLang="zh-CN" sz="2400">
                <a:latin typeface="微软雅黑" panose="020B0503020204020204" pitchFamily="34" charset="-122"/>
                <a:ea typeface="微软雅黑" panose="020B0503020204020204" pitchFamily="34" charset="-122"/>
              </a:endParaRPr>
            </a:p>
          </p:txBody>
        </p:sp>
        <p:sp>
          <p:nvSpPr>
            <p:cNvPr id="9" name="椭圆 8"/>
            <p:cNvSpPr/>
            <p:nvPr/>
          </p:nvSpPr>
          <p:spPr>
            <a:xfrm>
              <a:off x="3804" y="5863"/>
              <a:ext cx="170" cy="1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897" name="文本框 37896"/>
          <p:cNvSpPr txBox="1"/>
          <p:nvPr/>
        </p:nvSpPr>
        <p:spPr>
          <a:xfrm>
            <a:off x="6514465" y="3713798"/>
            <a:ext cx="2478405"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l"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6</a:t>
            </a:r>
            <a:r>
              <a:rPr lang="zh-CN" altLang="en-US"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a:t>
            </a:r>
            <a:r>
              <a:rPr lang="zh-CN" altLang="en-US"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7348220" y="2545715"/>
            <a:ext cx="890270" cy="460375"/>
          </a:xfrm>
          <a:prstGeom prst="rect">
            <a:avLst/>
          </a:prstGeom>
          <a:noFill/>
        </p:spPr>
        <p:txBody>
          <a:bodyPr wrap="none" rtlCol="0" anchor="t">
            <a:spAutoFit/>
          </a:bodyPr>
          <a:p>
            <a:r>
              <a:rPr 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6 c</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6514465" y="2484120"/>
            <a:ext cx="420370" cy="521970"/>
          </a:xfrm>
          <a:prstGeom prst="rect">
            <a:avLst/>
          </a:prstGeom>
          <a:noFill/>
        </p:spPr>
        <p:txBody>
          <a:bodyPr wrap="none" rtlCol="0" anchor="t">
            <a:spAutoFit/>
          </a:bodyPr>
          <a:p>
            <a:r>
              <a:rPr lang="en-US" altLang="zh-CN" sz="2800" b="1" i="1" dirty="0">
                <a:latin typeface="Times New Roman" panose="02020603050405020304" pitchFamily="18" charset="0"/>
                <a:ea typeface="黑体" panose="02010609060101010101" charset="-122"/>
                <a:sym typeface="+mn-ea"/>
              </a:rPr>
              <a:t>R</a:t>
            </a:r>
            <a:endParaRPr lang="en-US" altLang="zh-CN" sz="2800" b="1" i="1" dirty="0">
              <a:latin typeface="Times New Roman" panose="02020603050405020304" pitchFamily="18" charset="0"/>
              <a:ea typeface="黑体" panose="02010609060101010101" charset="-122"/>
              <a:sym typeface="+mn-ea"/>
            </a:endParaRPr>
          </a:p>
        </p:txBody>
      </p:sp>
      <p:sp>
        <p:nvSpPr>
          <p:cNvPr id="13" name="文本框 12"/>
          <p:cNvSpPr txBox="1"/>
          <p:nvPr/>
        </p:nvSpPr>
        <p:spPr>
          <a:xfrm>
            <a:off x="6554470" y="3006090"/>
            <a:ext cx="340995" cy="583565"/>
          </a:xfrm>
          <a:prstGeom prst="rect">
            <a:avLst/>
          </a:prstGeom>
          <a:noFill/>
        </p:spPr>
        <p:txBody>
          <a:bodyPr wrap="none" rtlCol="0" anchor="t">
            <a:spAutoFit/>
          </a:bodyPr>
          <a:p>
            <a:r>
              <a:rPr lang="en-US" altLang="zh-CN" sz="3200" b="1" i="1" dirty="0">
                <a:latin typeface="Times New Roman" panose="02020603050405020304" pitchFamily="18" charset="0"/>
                <a:ea typeface="黑体" panose="02010609060101010101" charset="-122"/>
                <a:sym typeface="+mn-ea"/>
              </a:rPr>
              <a:t>r</a:t>
            </a:r>
            <a:endParaRPr lang="en-US" altLang="zh-CN" sz="3200" b="1" i="1" dirty="0">
              <a:latin typeface="Times New Roman" panose="02020603050405020304" pitchFamily="18" charset="0"/>
              <a:ea typeface="黑体" panose="02010609060101010101" charset="-122"/>
              <a:sym typeface="+mn-ea"/>
            </a:endParaRPr>
          </a:p>
        </p:txBody>
      </p:sp>
      <p:sp>
        <p:nvSpPr>
          <p:cNvPr id="14" name="文本框 13"/>
          <p:cNvSpPr txBox="1"/>
          <p:nvPr/>
        </p:nvSpPr>
        <p:spPr>
          <a:xfrm>
            <a:off x="7348220" y="3111500"/>
            <a:ext cx="2218690" cy="460375"/>
          </a:xfrm>
          <a:prstGeom prst="rect">
            <a:avLst/>
          </a:prstGeom>
          <a:noFill/>
        </p:spPr>
        <p:txBody>
          <a:bodyPr wrap="none" rtlCol="0" anchor="t">
            <a:spAutoFit/>
          </a:bodyPr>
          <a:p>
            <a:pPr algn="l"/>
            <a:r>
              <a:rPr 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5" name="文本框 14"/>
          <p:cNvSpPr txBox="1"/>
          <p:nvPr/>
        </p:nvSpPr>
        <p:spPr>
          <a:xfrm>
            <a:off x="6206490" y="4928235"/>
            <a:ext cx="2451100" cy="460375"/>
          </a:xfrm>
          <a:prstGeom prst="rect">
            <a:avLst/>
          </a:prstGeom>
          <a:noFill/>
        </p:spPr>
        <p:txBody>
          <a:bodyPr wrap="none" rtlCol="0">
            <a:spAutoFit/>
          </a:bodyPr>
          <a:p>
            <a:pPr marL="0" lvl="0" indent="0" algn="l" eaLnBrk="1" hangingPunct="1">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84.78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2400"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6206490" y="4297045"/>
            <a:ext cx="187134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3.14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27</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ppt_y</p:attrName>
                                        </p:attrNameLst>
                                      </p:cBhvr>
                                      <p:tavLst>
                                        <p:tav tm="0">
                                          <p:val>
                                            <p:strVal val="#ppt_y+#ppt_h*1.125000"/>
                                          </p:val>
                                        </p:tav>
                                        <p:tav tm="100000">
                                          <p:val>
                                            <p:strVal val="#ppt_y"/>
                                          </p:val>
                                        </p:tav>
                                      </p:tavLst>
                                    </p:anim>
                                    <p:animEffect transition="in" filter="wipe(up)">
                                      <p:cBhvr>
                                        <p:cTn id="19" dur="500"/>
                                        <p:tgtEl>
                                          <p:spTgt spid="13"/>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789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up)">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897" grpId="0" bldLvl="0"/>
      <p:bldP spid="12" grpId="0"/>
      <p:bldP spid="11" grpId="0"/>
      <p:bldP spid="13" grpId="0"/>
      <p:bldP spid="14" grpId="0"/>
      <p:bldP spid="16"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468945892650385476"/>
          <p:cNvPicPr>
            <a:picLocks noChangeAspect="1"/>
          </p:cNvPicPr>
          <p:nvPr/>
        </p:nvPicPr>
        <p:blipFill>
          <a:blip r:embed="rId2"/>
          <a:stretch>
            <a:fillRect/>
          </a:stretch>
        </p:blipFill>
        <p:spPr>
          <a:xfrm>
            <a:off x="4108450" y="1181735"/>
            <a:ext cx="5611495" cy="4997450"/>
          </a:xfrm>
          <a:prstGeom prst="rect">
            <a:avLst/>
          </a:prstGeom>
        </p:spPr>
      </p:pic>
      <p:sp>
        <p:nvSpPr>
          <p:cNvPr id="10" name="矩形 9"/>
          <p:cNvSpPr>
            <a:spLocks noChangeArrowheads="1"/>
          </p:cNvSpPr>
          <p:nvPr/>
        </p:nvSpPr>
        <p:spPr bwMode="auto">
          <a:xfrm>
            <a:off x="5546715" y="1912628"/>
            <a:ext cx="251587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3200" b="1" i="1" dirty="0">
                <a:solidFill>
                  <a:schemeClr val="bg1"/>
                </a:solidFill>
                <a:latin typeface="Times New Roman" panose="02020603050405020304" pitchFamily="18" charset="0"/>
                <a:ea typeface="黑体" panose="02010609060101010101" charset="-122"/>
              </a:rPr>
              <a:t>S</a:t>
            </a:r>
            <a:r>
              <a:rPr lang="zh-CN" altLang="zh-CN" sz="3200" b="1" baseline="-25000" dirty="0">
                <a:solidFill>
                  <a:schemeClr val="bg1"/>
                </a:solidFill>
                <a:latin typeface="Times New Roman" panose="02020603050405020304" pitchFamily="18" charset="0"/>
                <a:ea typeface="黑体" panose="02010609060101010101" charset="-122"/>
              </a:rPr>
              <a:t>环</a:t>
            </a:r>
            <a:r>
              <a:rPr lang="en-US" altLang="zh-CN" sz="3200" b="1" baseline="-25000" dirty="0">
                <a:solidFill>
                  <a:schemeClr val="bg1"/>
                </a:solidFill>
                <a:latin typeface="Times New Roman" panose="02020603050405020304" pitchFamily="18" charset="0"/>
                <a:ea typeface="黑体" panose="02010609060101010101" charset="-122"/>
              </a:rPr>
              <a:t> </a:t>
            </a:r>
            <a:r>
              <a:rPr lang="en-US" altLang="zh-CN" sz="3200" b="1" dirty="0">
                <a:solidFill>
                  <a:schemeClr val="bg1"/>
                </a:solidFill>
                <a:latin typeface="Times New Roman" panose="02020603050405020304" pitchFamily="18" charset="0"/>
                <a:ea typeface="黑体" panose="02010609060101010101" charset="-122"/>
              </a:rPr>
              <a:t>= </a:t>
            </a:r>
            <a:r>
              <a:rPr lang="zh-CN" altLang="zh-CN" sz="3200" b="1" dirty="0">
                <a:solidFill>
                  <a:schemeClr val="bg1"/>
                </a:solidFill>
                <a:latin typeface="Times New Roman" panose="02020603050405020304" pitchFamily="18" charset="0"/>
                <a:ea typeface="黑体" panose="02010609060101010101" charset="-122"/>
              </a:rPr>
              <a:t>π</a:t>
            </a:r>
            <a:r>
              <a:rPr lang="en-US" altLang="zh-CN" sz="3200" b="1" i="1" dirty="0">
                <a:solidFill>
                  <a:schemeClr val="bg1"/>
                </a:solidFill>
                <a:latin typeface="Times New Roman" panose="02020603050405020304" pitchFamily="18" charset="0"/>
                <a:ea typeface="黑体" panose="02010609060101010101" charset="-122"/>
              </a:rPr>
              <a:t>R</a:t>
            </a:r>
            <a:r>
              <a:rPr lang="en-US" altLang="zh-CN" sz="3200" b="1" baseline="30000" dirty="0">
                <a:solidFill>
                  <a:schemeClr val="bg1"/>
                </a:solidFill>
                <a:latin typeface="Times New Roman" panose="02020603050405020304" pitchFamily="18" charset="0"/>
                <a:ea typeface="黑体" panose="02010609060101010101" charset="-122"/>
              </a:rPr>
              <a:t>2 </a:t>
            </a:r>
            <a:r>
              <a:rPr lang="en-US" altLang="zh-CN" sz="3200" b="1" dirty="0">
                <a:solidFill>
                  <a:schemeClr val="bg1"/>
                </a:solidFill>
                <a:latin typeface="Times New Roman" panose="02020603050405020304" pitchFamily="18" charset="0"/>
                <a:ea typeface="黑体" panose="02010609060101010101" charset="-122"/>
              </a:rPr>
              <a:t>- </a:t>
            </a:r>
            <a:r>
              <a:rPr lang="zh-CN" altLang="zh-CN" sz="3200" b="1" dirty="0">
                <a:solidFill>
                  <a:schemeClr val="bg1"/>
                </a:solidFill>
                <a:latin typeface="Times New Roman" panose="02020603050405020304" pitchFamily="18" charset="0"/>
                <a:ea typeface="黑体" panose="02010609060101010101" charset="-122"/>
              </a:rPr>
              <a:t>π</a:t>
            </a:r>
            <a:r>
              <a:rPr lang="en-US" altLang="zh-CN" sz="3200" b="1" i="1" dirty="0">
                <a:solidFill>
                  <a:schemeClr val="bg1"/>
                </a:solidFill>
                <a:latin typeface="Times New Roman" panose="02020603050405020304" pitchFamily="18" charset="0"/>
                <a:ea typeface="黑体" panose="02010609060101010101" charset="-122"/>
              </a:rPr>
              <a:t>r</a:t>
            </a:r>
            <a:r>
              <a:rPr lang="en-US" altLang="zh-CN" sz="3200" b="1" baseline="30000" dirty="0">
                <a:solidFill>
                  <a:schemeClr val="bg1"/>
                </a:solidFill>
                <a:latin typeface="Times New Roman" panose="02020603050405020304" pitchFamily="18" charset="0"/>
                <a:ea typeface="黑体" panose="02010609060101010101" charset="-122"/>
              </a:rPr>
              <a:t>2</a:t>
            </a:r>
            <a:endParaRPr lang="en-US" altLang="zh-CN" sz="3200" b="1" baseline="30000" dirty="0">
              <a:solidFill>
                <a:schemeClr val="bg1"/>
              </a:solidFill>
              <a:latin typeface="Times New Roman" panose="02020603050405020304" pitchFamily="18" charset="0"/>
              <a:ea typeface="黑体" panose="02010609060101010101" charset="-122"/>
            </a:endParaRPr>
          </a:p>
        </p:txBody>
      </p:sp>
      <p:sp>
        <p:nvSpPr>
          <p:cNvPr id="11" name="矩形 10"/>
          <p:cNvSpPr>
            <a:spLocks noChangeArrowheads="1"/>
          </p:cNvSpPr>
          <p:nvPr/>
        </p:nvSpPr>
        <p:spPr bwMode="auto">
          <a:xfrm>
            <a:off x="5546715" y="2762780"/>
            <a:ext cx="28327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3200" b="1" i="1" dirty="0">
                <a:solidFill>
                  <a:schemeClr val="bg1"/>
                </a:solidFill>
                <a:latin typeface="Times New Roman" panose="02020603050405020304" pitchFamily="18" charset="0"/>
                <a:ea typeface="黑体" panose="02010609060101010101" charset="-122"/>
              </a:rPr>
              <a:t>S</a:t>
            </a:r>
            <a:r>
              <a:rPr lang="zh-CN" altLang="zh-CN" sz="3200" b="1" baseline="-25000" dirty="0">
                <a:solidFill>
                  <a:schemeClr val="bg1"/>
                </a:solidFill>
                <a:latin typeface="Times New Roman" panose="02020603050405020304" pitchFamily="18" charset="0"/>
                <a:ea typeface="黑体" panose="02010609060101010101" charset="-122"/>
              </a:rPr>
              <a:t>环</a:t>
            </a:r>
            <a:r>
              <a:rPr lang="en-US" altLang="zh-CN" sz="3200" b="1" baseline="-25000" dirty="0">
                <a:solidFill>
                  <a:schemeClr val="bg1"/>
                </a:solidFill>
                <a:latin typeface="Times New Roman" panose="02020603050405020304" pitchFamily="18" charset="0"/>
                <a:ea typeface="黑体" panose="02010609060101010101" charset="-122"/>
              </a:rPr>
              <a:t> </a:t>
            </a:r>
            <a:r>
              <a:rPr lang="en-US" altLang="zh-CN" sz="3200" b="1" dirty="0">
                <a:solidFill>
                  <a:schemeClr val="bg1"/>
                </a:solidFill>
                <a:latin typeface="Times New Roman" panose="02020603050405020304" pitchFamily="18" charset="0"/>
                <a:ea typeface="黑体" panose="02010609060101010101" charset="-122"/>
              </a:rPr>
              <a:t>= </a:t>
            </a:r>
            <a:r>
              <a:rPr lang="zh-CN" altLang="zh-CN" sz="3200" b="1" dirty="0">
                <a:solidFill>
                  <a:schemeClr val="bg1"/>
                </a:solidFill>
                <a:latin typeface="Times New Roman" panose="02020603050405020304" pitchFamily="18" charset="0"/>
                <a:ea typeface="黑体" panose="02010609060101010101" charset="-122"/>
              </a:rPr>
              <a:t>π</a:t>
            </a:r>
            <a:r>
              <a:rPr lang="en-US" altLang="zh-CN" sz="3200" b="1" dirty="0">
                <a:solidFill>
                  <a:schemeClr val="bg1"/>
                </a:solidFill>
                <a:latin typeface="Times New Roman" panose="02020603050405020304" pitchFamily="18" charset="0"/>
                <a:ea typeface="黑体" panose="02010609060101010101" charset="-122"/>
              </a:rPr>
              <a:t> ( </a:t>
            </a:r>
            <a:r>
              <a:rPr lang="en-US" altLang="zh-CN" sz="3200" b="1" i="1" dirty="0">
                <a:solidFill>
                  <a:schemeClr val="bg1"/>
                </a:solidFill>
                <a:latin typeface="Times New Roman" panose="02020603050405020304" pitchFamily="18" charset="0"/>
                <a:ea typeface="黑体" panose="02010609060101010101" charset="-122"/>
              </a:rPr>
              <a:t>R</a:t>
            </a:r>
            <a:r>
              <a:rPr lang="en-US" altLang="zh-CN" sz="3200" b="1" baseline="30000" dirty="0">
                <a:solidFill>
                  <a:schemeClr val="bg1"/>
                </a:solidFill>
                <a:latin typeface="Times New Roman" panose="02020603050405020304" pitchFamily="18" charset="0"/>
                <a:ea typeface="黑体" panose="02010609060101010101" charset="-122"/>
              </a:rPr>
              <a:t>2 </a:t>
            </a:r>
            <a:r>
              <a:rPr lang="en-US" altLang="zh-CN" sz="3200" b="1" dirty="0">
                <a:solidFill>
                  <a:schemeClr val="bg1"/>
                </a:solidFill>
                <a:latin typeface="Times New Roman" panose="02020603050405020304" pitchFamily="18" charset="0"/>
                <a:ea typeface="黑体" panose="02010609060101010101" charset="-122"/>
              </a:rPr>
              <a:t>- </a:t>
            </a:r>
            <a:r>
              <a:rPr lang="en-US" altLang="zh-CN" sz="3200" b="1" i="1" dirty="0">
                <a:solidFill>
                  <a:schemeClr val="bg1"/>
                </a:solidFill>
                <a:latin typeface="Times New Roman" panose="02020603050405020304" pitchFamily="18" charset="0"/>
                <a:ea typeface="黑体" panose="02010609060101010101" charset="-122"/>
              </a:rPr>
              <a:t>r</a:t>
            </a:r>
            <a:r>
              <a:rPr lang="en-US" altLang="zh-CN" sz="3200" b="1" baseline="30000" dirty="0">
                <a:solidFill>
                  <a:schemeClr val="bg1"/>
                </a:solidFill>
                <a:latin typeface="Times New Roman" panose="02020603050405020304" pitchFamily="18" charset="0"/>
                <a:ea typeface="黑体" panose="02010609060101010101" charset="-122"/>
              </a:rPr>
              <a:t>2 </a:t>
            </a:r>
            <a:r>
              <a:rPr lang="en-US" altLang="zh-CN" sz="3200" b="1" dirty="0">
                <a:solidFill>
                  <a:schemeClr val="bg1"/>
                </a:solidFill>
                <a:latin typeface="Times New Roman" panose="02020603050405020304" pitchFamily="18" charset="0"/>
                <a:ea typeface="黑体" panose="02010609060101010101" charset="-122"/>
              </a:rPr>
              <a:t>)</a:t>
            </a:r>
            <a:endParaRPr lang="en-US" altLang="zh-CN" sz="3200" b="1" dirty="0">
              <a:solidFill>
                <a:schemeClr val="bg1"/>
              </a:solidFill>
              <a:latin typeface="Times New Roman" panose="02020603050405020304" pitchFamily="18" charset="0"/>
              <a:ea typeface="黑体" panose="02010609060101010101" charset="-122"/>
            </a:endParaRPr>
          </a:p>
        </p:txBody>
      </p:sp>
      <p:pic>
        <p:nvPicPr>
          <p:cNvPr id="5" name="图片 4" descr="图片69"/>
          <p:cNvPicPr>
            <a:picLocks noChangeAspect="1"/>
          </p:cNvPicPr>
          <p:nvPr/>
        </p:nvPicPr>
        <p:blipFill>
          <a:blip r:embed="rId3"/>
          <a:stretch>
            <a:fillRect/>
          </a:stretch>
        </p:blipFill>
        <p:spPr>
          <a:xfrm>
            <a:off x="1464310" y="1987550"/>
            <a:ext cx="2962275" cy="4191635"/>
          </a:xfrm>
          <a:prstGeom prst="rect">
            <a:avLst/>
          </a:prstGeom>
        </p:spPr>
      </p:pic>
      <p:sp>
        <p:nvSpPr>
          <p:cNvPr id="6" name="文本框 5"/>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5" name="组合 34"/>
          <p:cNvGrpSpPr/>
          <p:nvPr/>
        </p:nvGrpSpPr>
        <p:grpSpPr>
          <a:xfrm rot="0">
            <a:off x="2157095" y="3645535"/>
            <a:ext cx="8411845" cy="781685"/>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1"/>
              <a:ext cx="11901" cy="2632"/>
            </a:xfrm>
            <a:prstGeom prst="roundRect">
              <a:avLst/>
            </a:prstGeom>
            <a:solidFill>
              <a:srgbClr val="77CC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solidFill>
                  <a:schemeClr val="tx1"/>
                </a:solidFill>
                <a:latin typeface="微软雅黑" panose="020B0503020204020204" pitchFamily="34" charset="-122"/>
                <a:ea typeface="微软雅黑" panose="020B0503020204020204" pitchFamily="34" charset="-122"/>
              </a:rPr>
              <a:t>新课导入</a:t>
            </a:r>
            <a:endParaRPr kumimoji="1"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348865" y="3786505"/>
            <a:ext cx="8247380" cy="460375"/>
          </a:xfrm>
          <a:prstGeom prst="rect">
            <a:avLst/>
          </a:prstGeom>
          <a:noFill/>
        </p:spPr>
        <p:txBody>
          <a:bodyPr wrap="none" rtlCol="0">
            <a:spAutoFit/>
          </a:bodyPr>
          <a:p>
            <a:pPr marL="342900" lvl="0" indent="-342900" algn="l">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一个圆形茶几面的半径是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3dm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，它的面积是多少平方分米？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3609975" y="2478405"/>
            <a:ext cx="3773805" cy="460375"/>
          </a:xfrm>
          <a:prstGeom prst="rect">
            <a:avLst/>
          </a:prstGeom>
          <a:noFill/>
        </p:spPr>
        <p:txBody>
          <a:bodyPr wrap="none" rtlCol="0" anchor="t">
            <a:spAutoFit/>
          </a:bodyPr>
          <a:p>
            <a:pPr marL="0" lvl="0" indent="0" eaLnBrk="1" hangingPunct="1">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12.56÷3.14÷2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cm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3673475" y="4890770"/>
            <a:ext cx="3519805" cy="460375"/>
          </a:xfrm>
          <a:prstGeom prst="rect">
            <a:avLst/>
          </a:prstGeom>
          <a:noFill/>
        </p:spPr>
        <p:txBody>
          <a:bodyPr wrap="none" rtlCol="0" anchor="t">
            <a:spAutoFit/>
          </a:bodyPr>
          <a:p>
            <a:pPr marL="0" lvl="0" indent="0" eaLnBrk="1" hangingPunct="1">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3.14×3²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28.26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dm²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5" name="图片 14" descr="图片1"/>
          <p:cNvPicPr>
            <a:picLocks noChangeAspect="1"/>
          </p:cNvPicPr>
          <p:nvPr/>
        </p:nvPicPr>
        <p:blipFill>
          <a:blip r:embed="rId2"/>
          <a:stretch>
            <a:fillRect/>
          </a:stretch>
        </p:blipFill>
        <p:spPr>
          <a:xfrm rot="2700000">
            <a:off x="1167765" y="3409950"/>
            <a:ext cx="1008380" cy="975360"/>
          </a:xfrm>
          <a:prstGeom prst="rect">
            <a:avLst/>
          </a:prstGeom>
        </p:spPr>
      </p:pic>
      <p:grpSp>
        <p:nvGrpSpPr>
          <p:cNvPr id="8" name="组合 7"/>
          <p:cNvGrpSpPr/>
          <p:nvPr/>
        </p:nvGrpSpPr>
        <p:grpSpPr>
          <a:xfrm>
            <a:off x="1178560" y="1097915"/>
            <a:ext cx="7476490" cy="986790"/>
            <a:chOff x="2799" y="1729"/>
            <a:chExt cx="11774" cy="1554"/>
          </a:xfrm>
        </p:grpSpPr>
        <p:grpSp>
          <p:nvGrpSpPr>
            <p:cNvPr id="17" name="组合 16"/>
            <p:cNvGrpSpPr/>
            <p:nvPr/>
          </p:nvGrpSpPr>
          <p:grpSpPr>
            <a:xfrm rot="0">
              <a:off x="4425" y="2119"/>
              <a:ext cx="10149"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4874" y="2297"/>
              <a:ext cx="8928" cy="725"/>
            </a:xfrm>
            <a:prstGeom prst="rect">
              <a:avLst/>
            </a:prstGeom>
            <a:noFill/>
          </p:spPr>
          <p:txBody>
            <a:bodyPr wrap="none" rtlCol="0">
              <a:spAutoFit/>
            </a:bodyPr>
            <a:p>
              <a:pPr marL="342900" lvl="0" indent="-342900" algn="l">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一个圆的周长是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12.56cm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，求它的半径？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6" name="图片 15" descr="图片2"/>
            <p:cNvPicPr>
              <a:picLocks noChangeAspect="1"/>
            </p:cNvPicPr>
            <p:nvPr>
              <p:custDataLst>
                <p:tags r:id="rId3"/>
              </p:custDataLst>
            </p:nvPr>
          </p:nvPicPr>
          <p:blipFill>
            <a:blip r:embed="rId4"/>
            <a:stretch>
              <a:fillRect/>
            </a:stretch>
          </p:blipFill>
          <p:spPr>
            <a:xfrm rot="2700000">
              <a:off x="2779" y="1749"/>
              <a:ext cx="1555" cy="15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144270" y="1538605"/>
            <a:ext cx="6591300" cy="1198880"/>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光盘的银色部分是一个圆环，内圆半径是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外圆半径是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。圆环的面积是多少？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圆角矩形 11"/>
          <p:cNvSpPr/>
          <p:nvPr/>
        </p:nvSpPr>
        <p:spPr>
          <a:xfrm>
            <a:off x="3573145" y="2216150"/>
            <a:ext cx="784860" cy="52832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3296285" y="3249295"/>
            <a:ext cx="5079365" cy="2880995"/>
            <a:chOff x="5191" y="5117"/>
            <a:chExt cx="7999" cy="4537"/>
          </a:xfrm>
        </p:grpSpPr>
        <p:grpSp>
          <p:nvGrpSpPr>
            <p:cNvPr id="15" name="组合 14"/>
            <p:cNvGrpSpPr/>
            <p:nvPr/>
          </p:nvGrpSpPr>
          <p:grpSpPr>
            <a:xfrm>
              <a:off x="5191" y="5117"/>
              <a:ext cx="5440" cy="2400"/>
              <a:chOff x="5930" y="6274"/>
              <a:chExt cx="5440" cy="2400"/>
            </a:xfrm>
          </p:grpSpPr>
          <p:pic>
            <p:nvPicPr>
              <p:cNvPr id="13" name="图片 12" descr="778689f2-5e4c-4f9f-b4ea-d5cd88084406"/>
              <p:cNvPicPr>
                <a:picLocks noChangeAspect="1"/>
              </p:cNvPicPr>
              <p:nvPr/>
            </p:nvPicPr>
            <p:blipFill>
              <a:blip r:embed="rId2"/>
              <a:stretch>
                <a:fillRect/>
              </a:stretch>
            </p:blipFill>
            <p:spPr>
              <a:xfrm>
                <a:off x="5930" y="6274"/>
                <a:ext cx="5440" cy="2400"/>
              </a:xfrm>
              <a:prstGeom prst="rect">
                <a:avLst/>
              </a:prstGeom>
            </p:spPr>
          </p:pic>
          <p:sp>
            <p:nvSpPr>
              <p:cNvPr id="14" name="文本框 13"/>
              <p:cNvSpPr txBox="1"/>
              <p:nvPr/>
            </p:nvSpPr>
            <p:spPr>
              <a:xfrm>
                <a:off x="6826" y="7039"/>
                <a:ext cx="3648" cy="725"/>
              </a:xfrm>
              <a:prstGeom prst="rect">
                <a:avLst/>
              </a:prstGeom>
              <a:noFill/>
            </p:spPr>
            <p:txBody>
              <a:bodyPr wrap="none" rtlCol="0">
                <a:spAutoFit/>
              </a:bodyPr>
              <a:p>
                <a:r>
                  <a:rPr lang="zh-CN" altLang="en-US" sz="2400"/>
                  <a:t>什么是圆环呢？</a:t>
                </a:r>
                <a:endParaRPr lang="zh-CN" altLang="en-US" sz="2400"/>
              </a:p>
            </p:txBody>
          </p:sp>
        </p:grpSp>
        <p:pic>
          <p:nvPicPr>
            <p:cNvPr id="16" name="图片 15" descr="图片174"/>
            <p:cNvPicPr>
              <a:picLocks noChangeAspect="1"/>
            </p:cNvPicPr>
            <p:nvPr/>
          </p:nvPicPr>
          <p:blipFill>
            <a:blip r:embed="rId3"/>
            <a:stretch>
              <a:fillRect/>
            </a:stretch>
          </p:blipFill>
          <p:spPr>
            <a:xfrm flipH="1">
              <a:off x="9946" y="6956"/>
              <a:ext cx="3245" cy="2698"/>
            </a:xfrm>
            <a:prstGeom prst="rect">
              <a:avLst/>
            </a:prstGeom>
          </p:spPr>
        </p:pic>
      </p:grpSp>
      <p:grpSp>
        <p:nvGrpSpPr>
          <p:cNvPr id="20491" name="组合 14"/>
          <p:cNvGrpSpPr/>
          <p:nvPr/>
        </p:nvGrpSpPr>
        <p:grpSpPr>
          <a:xfrm>
            <a:off x="8756009" y="1147445"/>
            <a:ext cx="2011686" cy="1981200"/>
            <a:chOff x="-35176" y="0"/>
            <a:chExt cx="2321176" cy="2285999"/>
          </a:xfrm>
        </p:grpSpPr>
        <p:pic>
          <p:nvPicPr>
            <p:cNvPr id="20503" name="Picture 12" descr="C:\Documents and Settings\Administrator\桌面\1009220617031556.jpg"/>
            <p:cNvPicPr>
              <a:picLocks noChangeAspect="1"/>
            </p:cNvPicPr>
            <p:nvPr/>
          </p:nvPicPr>
          <p:blipFill>
            <a:blip r:embed="rId4"/>
            <a:stretch>
              <a:fillRect/>
            </a:stretch>
          </p:blipFill>
          <p:spPr>
            <a:xfrm>
              <a:off x="0" y="0"/>
              <a:ext cx="2286000" cy="2281535"/>
            </a:xfrm>
            <a:prstGeom prst="rect">
              <a:avLst/>
            </a:prstGeom>
            <a:noFill/>
            <a:ln w="9525">
              <a:noFill/>
            </a:ln>
          </p:spPr>
        </p:pic>
        <p:sp>
          <p:nvSpPr>
            <p:cNvPr id="20504" name="Line 3"/>
            <p:cNvSpPr/>
            <p:nvPr/>
          </p:nvSpPr>
          <p:spPr>
            <a:xfrm flipH="1" flipV="1">
              <a:off x="1146190" y="1127431"/>
              <a:ext cx="0" cy="1158568"/>
            </a:xfrm>
            <a:prstGeom prst="line">
              <a:avLst/>
            </a:prstGeom>
            <a:ln w="25400" cap="flat" cmpd="sng">
              <a:solidFill>
                <a:schemeClr val="tx1"/>
              </a:solidFill>
              <a:prstDash val="solid"/>
              <a:headEnd type="none" w="med" len="med"/>
              <a:tailEnd type="none" w="med" len="med"/>
            </a:ln>
          </p:spPr>
        </p:sp>
        <p:sp>
          <p:nvSpPr>
            <p:cNvPr id="20505" name="Line 4"/>
            <p:cNvSpPr/>
            <p:nvPr/>
          </p:nvSpPr>
          <p:spPr>
            <a:xfrm flipH="1">
              <a:off x="1146190" y="838199"/>
              <a:ext cx="301610" cy="296852"/>
            </a:xfrm>
            <a:prstGeom prst="line">
              <a:avLst/>
            </a:prstGeom>
            <a:ln w="28575" cap="flat" cmpd="sng">
              <a:solidFill>
                <a:schemeClr val="tx1"/>
              </a:solidFill>
              <a:prstDash val="solid"/>
              <a:headEnd type="none" w="med" len="med"/>
              <a:tailEnd type="none" w="med" len="med"/>
            </a:ln>
          </p:spPr>
        </p:sp>
        <p:sp>
          <p:nvSpPr>
            <p:cNvPr id="20506" name="Text Box 5"/>
            <p:cNvSpPr txBox="1"/>
            <p:nvPr/>
          </p:nvSpPr>
          <p:spPr>
            <a:xfrm rot="-2628560">
              <a:off x="640508" y="313026"/>
              <a:ext cx="1041888" cy="60227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800" dirty="0">
                  <a:latin typeface="微软雅黑" panose="020B0503020204020204" pitchFamily="34" charset="-122"/>
                  <a:ea typeface="微软雅黑" panose="020B0503020204020204" pitchFamily="34" charset="-122"/>
                </a:rPr>
                <a:t>2cm</a:t>
              </a:r>
              <a:endParaRPr lang="en-US" altLang="zh-CN" sz="2800" dirty="0">
                <a:latin typeface="微软雅黑" panose="020B0503020204020204" pitchFamily="34" charset="-122"/>
                <a:ea typeface="微软雅黑" panose="020B0503020204020204" pitchFamily="34" charset="-122"/>
              </a:endParaRPr>
            </a:p>
          </p:txBody>
        </p:sp>
        <p:sp>
          <p:nvSpPr>
            <p:cNvPr id="20507" name="Rectangle 6"/>
            <p:cNvSpPr/>
            <p:nvPr/>
          </p:nvSpPr>
          <p:spPr>
            <a:xfrm>
              <a:off x="-35176" y="1494691"/>
              <a:ext cx="1041888" cy="60227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800" dirty="0">
                  <a:latin typeface="微软雅黑" panose="020B0503020204020204" pitchFamily="34" charset="-122"/>
                  <a:ea typeface="微软雅黑" panose="020B0503020204020204" pitchFamily="34" charset="-122"/>
                </a:rPr>
                <a:t>6cm</a:t>
              </a:r>
              <a:endParaRPr lang="en-US" altLang="zh-CN" sz="2800" dirty="0">
                <a:latin typeface="微软雅黑" panose="020B0503020204020204" pitchFamily="34" charset="-122"/>
                <a:ea typeface="微软雅黑" panose="020B0503020204020204" pitchFamily="34" charset="-122"/>
              </a:endParaRPr>
            </a:p>
          </p:txBody>
        </p:sp>
      </p:gr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 name="AutoShape 2"/>
          <p:cNvSpPr>
            <a:spLocks noChangeArrowheads="1"/>
          </p:cNvSpPr>
          <p:nvPr/>
        </p:nvSpPr>
        <p:spPr bwMode="auto">
          <a:xfrm>
            <a:off x="2224807" y="2860655"/>
            <a:ext cx="2343150" cy="22860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FF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914390" y="2398395"/>
            <a:ext cx="4690110" cy="3823970"/>
            <a:chOff x="7093" y="2961"/>
            <a:chExt cx="7386" cy="6022"/>
          </a:xfrm>
        </p:grpSpPr>
        <p:pic>
          <p:nvPicPr>
            <p:cNvPr id="7" name="图片 6" descr="view"/>
            <p:cNvPicPr>
              <a:picLocks noChangeAspect="1"/>
            </p:cNvPicPr>
            <p:nvPr/>
          </p:nvPicPr>
          <p:blipFill>
            <a:blip r:embed="rId2"/>
            <a:stretch>
              <a:fillRect/>
            </a:stretch>
          </p:blipFill>
          <p:spPr>
            <a:xfrm>
              <a:off x="7093" y="2961"/>
              <a:ext cx="7387" cy="6023"/>
            </a:xfrm>
            <a:prstGeom prst="rect">
              <a:avLst/>
            </a:prstGeom>
          </p:spPr>
        </p:pic>
        <p:sp>
          <p:nvSpPr>
            <p:cNvPr id="11" name="Rectangle 4"/>
            <p:cNvSpPr>
              <a:spLocks noChangeArrowheads="1"/>
            </p:cNvSpPr>
            <p:nvPr/>
          </p:nvSpPr>
          <p:spPr bwMode="auto">
            <a:xfrm>
              <a:off x="8232" y="3604"/>
              <a:ext cx="5216" cy="3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eaLnBrk="0" hangingPunct="0">
                <a:defRPr sz="4400">
                  <a:solidFill>
                    <a:schemeClr val="tx2"/>
                  </a:solidFill>
                  <a:latin typeface="Times New Roman" panose="02020603050405020304" pitchFamily="18" charset="0"/>
                  <a:ea typeface="宋体" panose="02010600030101010101" pitchFamily="2" charset="-122"/>
                </a:defRPr>
              </a:lvl1pPr>
              <a:lvl2pPr algn="ctr" eaLnBrk="0" hangingPunct="0">
                <a:defRPr sz="4400">
                  <a:solidFill>
                    <a:schemeClr val="tx2"/>
                  </a:solidFill>
                  <a:latin typeface="Times New Roman" panose="02020603050405020304" pitchFamily="18" charset="0"/>
                  <a:ea typeface="宋体" panose="02010600030101010101" pitchFamily="2" charset="-122"/>
                </a:defRPr>
              </a:lvl2pPr>
              <a:lvl3pPr algn="ctr" eaLnBrk="0" hangingPunct="0">
                <a:defRPr sz="4400">
                  <a:solidFill>
                    <a:schemeClr val="tx2"/>
                  </a:solidFill>
                  <a:latin typeface="Times New Roman" panose="02020603050405020304" pitchFamily="18" charset="0"/>
                  <a:ea typeface="宋体" panose="02010600030101010101" pitchFamily="2" charset="-122"/>
                </a:defRPr>
              </a:lvl3pPr>
              <a:lvl4pPr algn="ctr" eaLnBrk="0" hangingPunct="0">
                <a:defRPr sz="4400">
                  <a:solidFill>
                    <a:schemeClr val="tx2"/>
                  </a:solidFill>
                  <a:latin typeface="Times New Roman" panose="02020603050405020304" pitchFamily="18" charset="0"/>
                  <a:ea typeface="宋体" panose="02010600030101010101" pitchFamily="2" charset="-122"/>
                </a:defRPr>
              </a:lvl4pPr>
              <a:lvl5pPr algn="ctr" eaLnBrk="0" hangingPunct="0">
                <a:defRPr sz="4400">
                  <a:solidFill>
                    <a:schemeClr val="tx2"/>
                  </a:solidFill>
                  <a:latin typeface="Times New Roman" panose="02020603050405020304" pitchFamily="18" charset="0"/>
                  <a:ea typeface="宋体" panose="02010600030101010101" pitchFamily="2" charset="-122"/>
                </a:defRPr>
              </a:lvl5pPr>
              <a:lvl6pPr marL="4572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algn="l" fontAlgn="base">
                <a:lnSpc>
                  <a:spcPct val="140000"/>
                </a:lnSpc>
                <a:spcBef>
                  <a:spcPct val="0"/>
                </a:spcBef>
                <a:spcAft>
                  <a:spcPct val="0"/>
                </a:spcAft>
              </a:pPr>
              <a:r>
                <a:rPr lang="zh-CN" altLang="en-US" sz="2400" dirty="0">
                  <a:solidFill>
                    <a:schemeClr val="bg1"/>
                  </a:solidFill>
                  <a:latin typeface="微软雅黑" panose="020B0503020204020204" pitchFamily="34" charset="-122"/>
                  <a:ea typeface="微软雅黑" panose="020B0503020204020204" pitchFamily="34" charset="-122"/>
                </a:rPr>
                <a:t>在大圆中间挖去一个小圆，剩下的部分就形成了一个圆环，组成圆环的是两个</a:t>
              </a:r>
              <a:r>
                <a:rPr lang="zh-CN" altLang="en-US" sz="2400" dirty="0">
                  <a:solidFill>
                    <a:schemeClr val="bg1"/>
                  </a:solidFill>
                  <a:latin typeface="微软雅黑" panose="020B0503020204020204" pitchFamily="34" charset="-122"/>
                  <a:ea typeface="微软雅黑" panose="020B0503020204020204" pitchFamily="34" charset="-122"/>
                </a:rPr>
                <a:t>同心圆。</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2" name="Oval 5"/>
          <p:cNvSpPr>
            <a:spLocks noChangeArrowheads="1"/>
          </p:cNvSpPr>
          <p:nvPr/>
        </p:nvSpPr>
        <p:spPr bwMode="auto">
          <a:xfrm>
            <a:off x="2227347" y="2860655"/>
            <a:ext cx="2343150" cy="2286000"/>
          </a:xfrm>
          <a:prstGeom prst="ellipse">
            <a:avLst/>
          </a:prstGeom>
          <a:solidFill>
            <a:srgbClr val="00FF00"/>
          </a:solidFill>
          <a:ln w="254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13" name="Oval 6"/>
          <p:cNvSpPr>
            <a:spLocks noChangeArrowheads="1"/>
          </p:cNvSpPr>
          <p:nvPr/>
        </p:nvSpPr>
        <p:spPr bwMode="auto">
          <a:xfrm>
            <a:off x="2808014" y="3422631"/>
            <a:ext cx="1182489" cy="1156097"/>
          </a:xfrm>
          <a:prstGeom prst="ellipse">
            <a:avLst/>
          </a:prstGeom>
          <a:noFill/>
          <a:ln w="9525">
            <a:solidFill>
              <a:schemeClr val="tx1"/>
            </a:solidFill>
            <a:round/>
          </a:ln>
          <a:effectLst/>
          <a:extLst>
            <a:ext uri="{909E8E84-426E-40DD-AFC4-6F175D3DCCD1}">
              <a14:hiddenFill xmlns:a14="http://schemas.microsoft.com/office/drawing/2010/main">
                <a:gradFill rotWithShape="1">
                  <a:gsLst>
                    <a:gs pos="0">
                      <a:srgbClr val="66CCFF"/>
                    </a:gs>
                    <a:gs pos="50000">
                      <a:schemeClr val="accent1"/>
                    </a:gs>
                    <a:gs pos="100000">
                      <a:srgbClr val="66CCFF"/>
                    </a:gs>
                  </a:gsLst>
                  <a:lin ang="189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15" name="椭圆 14"/>
          <p:cNvSpPr/>
          <p:nvPr/>
        </p:nvSpPr>
        <p:spPr>
          <a:xfrm>
            <a:off x="3358065" y="3955745"/>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6" name="组合 5"/>
          <p:cNvGrpSpPr/>
          <p:nvPr/>
        </p:nvGrpSpPr>
        <p:grpSpPr>
          <a:xfrm>
            <a:off x="895985" y="1109345"/>
            <a:ext cx="3897630" cy="923290"/>
            <a:chOff x="9485" y="1329"/>
            <a:chExt cx="6138" cy="1454"/>
          </a:xfrm>
        </p:grpSpPr>
        <p:pic>
          <p:nvPicPr>
            <p:cNvPr id="4" name="图片 3" descr="385973858996584450"/>
            <p:cNvPicPr>
              <a:picLocks noChangeAspect="1"/>
            </p:cNvPicPr>
            <p:nvPr/>
          </p:nvPicPr>
          <p:blipFill>
            <a:blip r:embed="rId3">
              <a:clrChange>
                <a:clrFrom>
                  <a:srgbClr val="FFFFFF">
                    <a:alpha val="100000"/>
                  </a:srgbClr>
                </a:clrFrom>
                <a:clrTo>
                  <a:srgbClr val="FFFFFF">
                    <a:alpha val="100000"/>
                    <a:alpha val="0"/>
                  </a:srgbClr>
                </a:clrTo>
              </a:clrChange>
            </a:blip>
            <a:srcRect t="50806" b="25500"/>
            <a:stretch>
              <a:fillRect/>
            </a:stretch>
          </p:blipFill>
          <p:spPr>
            <a:xfrm flipV="1">
              <a:off x="9485" y="1329"/>
              <a:ext cx="6138" cy="1454"/>
            </a:xfrm>
            <a:prstGeom prst="rect">
              <a:avLst/>
            </a:prstGeom>
          </p:spPr>
        </p:pic>
        <p:sp>
          <p:nvSpPr>
            <p:cNvPr id="10" name="Rectangle 3"/>
            <p:cNvSpPr>
              <a:spLocks noChangeArrowheads="1"/>
            </p:cNvSpPr>
            <p:nvPr/>
          </p:nvSpPr>
          <p:spPr bwMode="auto">
            <a:xfrm>
              <a:off x="12156" y="1641"/>
              <a:ext cx="2883" cy="829"/>
            </a:xfrm>
            <a:prstGeom prst="rect">
              <a:avLst/>
            </a:prstGeom>
            <a:noFill/>
            <a:ln>
              <a:noFill/>
            </a:ln>
            <a:effectLst>
              <a:outerShdw blurRad="50800" dist="508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eaLnBrk="0" hangingPunct="0">
                <a:defRPr sz="4400">
                  <a:solidFill>
                    <a:schemeClr val="tx2"/>
                  </a:solidFill>
                  <a:latin typeface="Times New Roman" panose="02020603050405020304" pitchFamily="18" charset="0"/>
                  <a:ea typeface="宋体" panose="02010600030101010101" pitchFamily="2" charset="-122"/>
                </a:defRPr>
              </a:lvl1pPr>
              <a:lvl2pPr algn="ctr" eaLnBrk="0" hangingPunct="0">
                <a:defRPr sz="4400">
                  <a:solidFill>
                    <a:schemeClr val="tx2"/>
                  </a:solidFill>
                  <a:latin typeface="Times New Roman" panose="02020603050405020304" pitchFamily="18" charset="0"/>
                  <a:ea typeface="宋体" panose="02010600030101010101" pitchFamily="2" charset="-122"/>
                </a:defRPr>
              </a:lvl2pPr>
              <a:lvl3pPr algn="ctr" eaLnBrk="0" hangingPunct="0">
                <a:defRPr sz="4400">
                  <a:solidFill>
                    <a:schemeClr val="tx2"/>
                  </a:solidFill>
                  <a:latin typeface="Times New Roman" panose="02020603050405020304" pitchFamily="18" charset="0"/>
                  <a:ea typeface="宋体" panose="02010600030101010101" pitchFamily="2" charset="-122"/>
                </a:defRPr>
              </a:lvl3pPr>
              <a:lvl4pPr algn="ctr" eaLnBrk="0" hangingPunct="0">
                <a:defRPr sz="4400">
                  <a:solidFill>
                    <a:schemeClr val="tx2"/>
                  </a:solidFill>
                  <a:latin typeface="Times New Roman" panose="02020603050405020304" pitchFamily="18" charset="0"/>
                  <a:ea typeface="宋体" panose="02010600030101010101" pitchFamily="2" charset="-122"/>
                </a:defRPr>
              </a:lvl4pPr>
              <a:lvl5pPr algn="ctr" eaLnBrk="0" hangingPunct="0">
                <a:defRPr sz="4400">
                  <a:solidFill>
                    <a:schemeClr val="tx2"/>
                  </a:solidFill>
                  <a:latin typeface="Times New Roman" panose="02020603050405020304" pitchFamily="18" charset="0"/>
                  <a:ea typeface="宋体" panose="02010600030101010101" pitchFamily="2" charset="-122"/>
                </a:defRPr>
              </a:lvl5pPr>
              <a:lvl6pPr marL="4572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algn="l" fontAlgn="base">
                <a:spcBef>
                  <a:spcPct val="0"/>
                </a:spcBef>
                <a:spcAft>
                  <a:spcPct val="0"/>
                </a:spcAft>
              </a:pPr>
              <a:r>
                <a:rPr lang="zh-CN" altLang="en-US" sz="2400" b="1" dirty="0">
                  <a:solidFill>
                    <a:schemeClr val="bg1"/>
                  </a:solidFill>
                  <a:latin typeface="微软雅黑" panose="020B0503020204020204" pitchFamily="34" charset="-122"/>
                  <a:ea typeface="微软雅黑" panose="020B0503020204020204" pitchFamily="34" charset="-122"/>
                </a:rPr>
                <a:t>认识圆环</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017" y="1641"/>
              <a:ext cx="633" cy="822"/>
            </a:xfrm>
            <a:prstGeom prst="rect">
              <a:avLst/>
            </a:prstGeom>
            <a:noFill/>
            <a:effectLst>
              <a:outerShdw blurRad="50800" dist="38100" dir="18900000" algn="bl" rotWithShape="0">
                <a:prstClr val="black">
                  <a:alpha val="40000"/>
                </a:prstClr>
              </a:outerShdw>
            </a:effectLst>
          </p:spPr>
          <p:txBody>
            <a:bodyPr wrap="none" rtlCol="0">
              <a:spAutoFit/>
            </a:bodyPr>
            <a:p>
              <a:r>
                <a:rPr lang="en-US" altLang="zh-CN" sz="2800" b="1">
                  <a:solidFill>
                    <a:schemeClr val="bg1"/>
                  </a:solidFill>
                  <a:latin typeface="微软雅黑" panose="020B0503020204020204" pitchFamily="34" charset="-122"/>
                  <a:ea typeface="微软雅黑" panose="020B0503020204020204" pitchFamily="34" charset="-122"/>
                </a:rPr>
                <a:t>1</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left)">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heel(1)">
                                      <p:cBhvr>
                                        <p:cTn id="14" dur="2000"/>
                                        <p:tgtEl>
                                          <p:spTgt spid="13"/>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par>
                          <p:cTn id="17" fill="hold">
                            <p:stCondLst>
                              <p:cond delay="2000"/>
                            </p:stCondLst>
                            <p:childTnLst>
                              <p:par>
                                <p:cTn id="18" presetID="10" presetClass="exit" presetSubtype="0" fill="hold" grpId="1" nodeType="afterEffect">
                                  <p:stCondLst>
                                    <p:cond delay="0"/>
                                  </p:stCondLst>
                                  <p:childTnLst>
                                    <p:animEffect transition="out" filter="fade">
                                      <p:cBhvr>
                                        <p:cTn id="19" dur="2000"/>
                                        <p:tgtEl>
                                          <p:spTgt spid="12"/>
                                        </p:tgtEl>
                                      </p:cBhvr>
                                    </p:animEffect>
                                    <p:set>
                                      <p:cBhvr>
                                        <p:cTn id="20" dur="1" fill="hold">
                                          <p:stCondLst>
                                            <p:cond delay="19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2" grpId="0" bldLvl="0" animBg="1"/>
      <p:bldP spid="12" grpId="1" bldLvl="0" animBg="1"/>
      <p:bldP spid="13" grpId="0" bldLvl="0" animBg="1"/>
      <p:bldP spid="1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4" name="图片 13"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26407" b="49546"/>
          <a:stretch>
            <a:fillRect/>
          </a:stretch>
        </p:blipFill>
        <p:spPr>
          <a:xfrm flipV="1">
            <a:off x="895985" y="1095375"/>
            <a:ext cx="3897630" cy="937260"/>
          </a:xfrm>
          <a:prstGeom prst="rect">
            <a:avLst/>
          </a:prstGeom>
        </p:spPr>
      </p:pic>
      <p:sp>
        <p:nvSpPr>
          <p:cNvPr id="10" name="Rectangle 3"/>
          <p:cNvSpPr>
            <a:spLocks noChangeArrowheads="1"/>
          </p:cNvSpPr>
          <p:nvPr/>
        </p:nvSpPr>
        <p:spPr bwMode="auto">
          <a:xfrm>
            <a:off x="2454910" y="1307465"/>
            <a:ext cx="1830705" cy="526415"/>
          </a:xfrm>
          <a:prstGeom prst="rect">
            <a:avLst/>
          </a:prstGeom>
          <a:noFill/>
          <a:ln>
            <a:noFill/>
          </a:ln>
          <a:effectLst>
            <a:outerShdw blurRad="50800" dist="508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eaLnBrk="0" hangingPunct="0">
              <a:defRPr sz="4400">
                <a:solidFill>
                  <a:schemeClr val="tx2"/>
                </a:solidFill>
                <a:latin typeface="Times New Roman" panose="02020603050405020304" pitchFamily="18" charset="0"/>
                <a:ea typeface="宋体" panose="02010600030101010101" pitchFamily="2" charset="-122"/>
              </a:defRPr>
            </a:lvl1pPr>
            <a:lvl2pPr algn="ctr" eaLnBrk="0" hangingPunct="0">
              <a:defRPr sz="4400">
                <a:solidFill>
                  <a:schemeClr val="tx2"/>
                </a:solidFill>
                <a:latin typeface="Times New Roman" panose="02020603050405020304" pitchFamily="18" charset="0"/>
                <a:ea typeface="宋体" panose="02010600030101010101" pitchFamily="2" charset="-122"/>
              </a:defRPr>
            </a:lvl2pPr>
            <a:lvl3pPr algn="ctr" eaLnBrk="0" hangingPunct="0">
              <a:defRPr sz="4400">
                <a:solidFill>
                  <a:schemeClr val="tx2"/>
                </a:solidFill>
                <a:latin typeface="Times New Roman" panose="02020603050405020304" pitchFamily="18" charset="0"/>
                <a:ea typeface="宋体" panose="02010600030101010101" pitchFamily="2" charset="-122"/>
              </a:defRPr>
            </a:lvl3pPr>
            <a:lvl4pPr algn="ctr" eaLnBrk="0" hangingPunct="0">
              <a:defRPr sz="4400">
                <a:solidFill>
                  <a:schemeClr val="tx2"/>
                </a:solidFill>
                <a:latin typeface="Times New Roman" panose="02020603050405020304" pitchFamily="18" charset="0"/>
                <a:ea typeface="宋体" panose="02010600030101010101" pitchFamily="2" charset="-122"/>
              </a:defRPr>
            </a:lvl4pPr>
            <a:lvl5pPr algn="ctr" eaLnBrk="0" hangingPunct="0">
              <a:defRPr sz="4400">
                <a:solidFill>
                  <a:schemeClr val="tx2"/>
                </a:solidFill>
                <a:latin typeface="Times New Roman" panose="02020603050405020304" pitchFamily="18" charset="0"/>
                <a:ea typeface="宋体" panose="02010600030101010101" pitchFamily="2" charset="-122"/>
              </a:defRPr>
            </a:lvl5pPr>
            <a:lvl6pPr marL="4572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algn="l" fontAlgn="base">
              <a:spcBef>
                <a:spcPct val="0"/>
              </a:spcBef>
              <a:spcAft>
                <a:spcPct val="0"/>
              </a:spcAft>
            </a:pPr>
            <a:r>
              <a:rPr lang="zh-CN" altLang="en-US" sz="2400" b="1" dirty="0">
                <a:solidFill>
                  <a:schemeClr val="bg1"/>
                </a:solidFill>
                <a:latin typeface="微软雅黑" panose="020B0503020204020204" pitchFamily="34" charset="-122"/>
                <a:ea typeface="微软雅黑" panose="020B0503020204020204" pitchFamily="34" charset="-122"/>
              </a:rPr>
              <a:t>圆环的特点</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33805" y="1307465"/>
            <a:ext cx="401955" cy="521970"/>
          </a:xfrm>
          <a:prstGeom prst="rect">
            <a:avLst/>
          </a:prstGeom>
          <a:noFill/>
          <a:effectLst>
            <a:outerShdw blurRad="50800" dist="38100" dir="18900000" algn="bl" rotWithShape="0">
              <a:prstClr val="black">
                <a:alpha val="40000"/>
              </a:prstClr>
            </a:outerShdw>
          </a:effectLst>
        </p:spPr>
        <p:txBody>
          <a:bodyPr wrap="none" rtlCol="0">
            <a:spAutoFit/>
          </a:bodyPr>
          <a:p>
            <a:r>
              <a:rPr lang="en-US" altLang="zh-CN" sz="2800" b="1">
                <a:solidFill>
                  <a:schemeClr val="bg1"/>
                </a:solidFill>
                <a:latin typeface="微软雅黑" panose="020B0503020204020204" pitchFamily="34" charset="-122"/>
                <a:ea typeface="微软雅黑" panose="020B0503020204020204" pitchFamily="34" charset="-122"/>
              </a:rPr>
              <a:t>2</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13" name="AutoShape 2"/>
          <p:cNvSpPr>
            <a:spLocks noChangeArrowheads="1"/>
          </p:cNvSpPr>
          <p:nvPr/>
        </p:nvSpPr>
        <p:spPr bwMode="auto">
          <a:xfrm>
            <a:off x="2237021" y="2824872"/>
            <a:ext cx="2341772" cy="234496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FF00"/>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Oval 6"/>
          <p:cNvSpPr>
            <a:spLocks noChangeArrowheads="1"/>
          </p:cNvSpPr>
          <p:nvPr/>
        </p:nvSpPr>
        <p:spPr bwMode="auto">
          <a:xfrm>
            <a:off x="2826524" y="3409648"/>
            <a:ext cx="1162765" cy="1175414"/>
          </a:xfrm>
          <a:prstGeom prst="ellipse">
            <a:avLst/>
          </a:prstGeom>
          <a:noFill/>
          <a:ln w="9525">
            <a:solidFill>
              <a:schemeClr val="tx1"/>
            </a:solidFill>
            <a:round/>
          </a:ln>
          <a:effectLst/>
          <a:extLst>
            <a:ext uri="{909E8E84-426E-40DD-AFC4-6F175D3DCCD1}">
              <a14:hiddenFill xmlns:a14="http://schemas.microsoft.com/office/drawing/2010/main">
                <a:gradFill rotWithShape="1">
                  <a:gsLst>
                    <a:gs pos="0">
                      <a:srgbClr val="66CCFF"/>
                    </a:gs>
                    <a:gs pos="50000">
                      <a:schemeClr val="accent1"/>
                    </a:gs>
                    <a:gs pos="100000">
                      <a:srgbClr val="66CCFF"/>
                    </a:gs>
                  </a:gsLst>
                  <a:lin ang="189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cxnSp>
        <p:nvCxnSpPr>
          <p:cNvPr id="21" name="直接连接符 20"/>
          <p:cNvCxnSpPr>
            <a:endCxn id="13" idx="5"/>
          </p:cNvCxnSpPr>
          <p:nvPr/>
        </p:nvCxnSpPr>
        <p:spPr>
          <a:xfrm>
            <a:off x="3405600" y="3978793"/>
            <a:ext cx="830275" cy="84766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5" idx="5"/>
            <a:endCxn id="13" idx="5"/>
          </p:cNvCxnSpPr>
          <p:nvPr/>
        </p:nvCxnSpPr>
        <p:spPr>
          <a:xfrm>
            <a:off x="3819006" y="4412927"/>
            <a:ext cx="416869" cy="41352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3389149" y="397700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189220" y="1613535"/>
            <a:ext cx="5680710" cy="5553710"/>
            <a:chOff x="8172" y="2541"/>
            <a:chExt cx="8946" cy="8746"/>
          </a:xfrm>
        </p:grpSpPr>
        <p:pic>
          <p:nvPicPr>
            <p:cNvPr id="24" name="图片 23" descr="图片264"/>
            <p:cNvPicPr>
              <a:picLocks noChangeAspect="1"/>
            </p:cNvPicPr>
            <p:nvPr/>
          </p:nvPicPr>
          <p:blipFill>
            <a:blip r:embed="rId3"/>
            <a:stretch>
              <a:fillRect/>
            </a:stretch>
          </p:blipFill>
          <p:spPr>
            <a:xfrm>
              <a:off x="8172" y="2541"/>
              <a:ext cx="8947" cy="8746"/>
            </a:xfrm>
            <a:prstGeom prst="rect">
              <a:avLst/>
            </a:prstGeom>
          </p:spPr>
        </p:pic>
        <p:sp>
          <p:nvSpPr>
            <p:cNvPr id="29" name="文本框 28"/>
            <p:cNvSpPr txBox="1"/>
            <p:nvPr/>
          </p:nvSpPr>
          <p:spPr>
            <a:xfrm>
              <a:off x="9511" y="4827"/>
              <a:ext cx="5886" cy="1598"/>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）它们的圆心都在同一</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个点上（</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同心圆</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9529" y="7040"/>
              <a:ext cx="5849" cy="1598"/>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）两个圆间的距离处处</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相等。</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1"/>
                                        </p:tgtEl>
                                      </p:cBhvr>
                                    </p:animEffect>
                                    <p:set>
                                      <p:cBhvr>
                                        <p:cTn id="21" dur="1" fill="hold">
                                          <p:stCondLst>
                                            <p:cond delay="499"/>
                                          </p:stCondLst>
                                        </p:cTn>
                                        <p:tgtEl>
                                          <p:spTgt spid="21"/>
                                        </p:tgtEl>
                                        <p:attrNameLst>
                                          <p:attrName>style.visibility</p:attrName>
                                        </p:attrNameLst>
                                      </p:cBhvr>
                                      <p:to>
                                        <p:strVal val="hidden"/>
                                      </p:to>
                                    </p:set>
                                  </p:childTnLst>
                                </p:cTn>
                              </p:par>
                              <p:par>
                                <p:cTn id="22" presetID="35" presetClass="emph" presetSubtype="0" fill="hold" nodeType="withEffect">
                                  <p:stCondLst>
                                    <p:cond delay="0"/>
                                  </p:stCondLst>
                                  <p:childTnLst>
                                    <p:anim calcmode="discrete" valueType="str">
                                      <p:cBhvr>
                                        <p:cTn id="23" dur="1000" fill="hold"/>
                                        <p:tgtEl>
                                          <p:spTgt spid="22"/>
                                        </p:tgtEl>
                                        <p:attrNameLst>
                                          <p:attrName>style.visibility</p:attrName>
                                        </p:attrNameLst>
                                      </p:cBhvr>
                                      <p:tavLst>
                                        <p:tav tm="0">
                                          <p:val>
                                            <p:strVal val="hidden"/>
                                          </p:val>
                                        </p:tav>
                                        <p:tav tm="50000">
                                          <p:val>
                                            <p:strVal val="visible"/>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2" name="图片 31"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t="74315"/>
          <a:stretch>
            <a:fillRect/>
          </a:stretch>
        </p:blipFill>
        <p:spPr>
          <a:xfrm flipV="1">
            <a:off x="895985" y="1031240"/>
            <a:ext cx="3897630" cy="1001395"/>
          </a:xfrm>
          <a:prstGeom prst="rect">
            <a:avLst/>
          </a:prstGeom>
        </p:spPr>
      </p:pic>
      <p:sp>
        <p:nvSpPr>
          <p:cNvPr id="10" name="Rectangle 3"/>
          <p:cNvSpPr>
            <a:spLocks noChangeArrowheads="1"/>
          </p:cNvSpPr>
          <p:nvPr/>
        </p:nvSpPr>
        <p:spPr bwMode="auto">
          <a:xfrm>
            <a:off x="2454910" y="1307465"/>
            <a:ext cx="1830705" cy="526415"/>
          </a:xfrm>
          <a:prstGeom prst="rect">
            <a:avLst/>
          </a:prstGeom>
          <a:noFill/>
          <a:ln>
            <a:noFill/>
          </a:ln>
          <a:effectLst>
            <a:outerShdw blurRad="50800" dist="508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eaLnBrk="0" hangingPunct="0">
              <a:defRPr sz="4400">
                <a:solidFill>
                  <a:schemeClr val="tx2"/>
                </a:solidFill>
                <a:latin typeface="Times New Roman" panose="02020603050405020304" pitchFamily="18" charset="0"/>
                <a:ea typeface="宋体" panose="02010600030101010101" pitchFamily="2" charset="-122"/>
              </a:defRPr>
            </a:lvl1pPr>
            <a:lvl2pPr algn="ctr" eaLnBrk="0" hangingPunct="0">
              <a:defRPr sz="4400">
                <a:solidFill>
                  <a:schemeClr val="tx2"/>
                </a:solidFill>
                <a:latin typeface="Times New Roman" panose="02020603050405020304" pitchFamily="18" charset="0"/>
                <a:ea typeface="宋体" panose="02010600030101010101" pitchFamily="2" charset="-122"/>
              </a:defRPr>
            </a:lvl2pPr>
            <a:lvl3pPr algn="ctr" eaLnBrk="0" hangingPunct="0">
              <a:defRPr sz="4400">
                <a:solidFill>
                  <a:schemeClr val="tx2"/>
                </a:solidFill>
                <a:latin typeface="Times New Roman" panose="02020603050405020304" pitchFamily="18" charset="0"/>
                <a:ea typeface="宋体" panose="02010600030101010101" pitchFamily="2" charset="-122"/>
              </a:defRPr>
            </a:lvl3pPr>
            <a:lvl4pPr algn="ctr" eaLnBrk="0" hangingPunct="0">
              <a:defRPr sz="4400">
                <a:solidFill>
                  <a:schemeClr val="tx2"/>
                </a:solidFill>
                <a:latin typeface="Times New Roman" panose="02020603050405020304" pitchFamily="18" charset="0"/>
                <a:ea typeface="宋体" panose="02010600030101010101" pitchFamily="2" charset="-122"/>
              </a:defRPr>
            </a:lvl4pPr>
            <a:lvl5pPr algn="ctr" eaLnBrk="0" hangingPunct="0">
              <a:defRPr sz="4400">
                <a:solidFill>
                  <a:schemeClr val="tx2"/>
                </a:solidFill>
                <a:latin typeface="Times New Roman" panose="02020603050405020304" pitchFamily="18" charset="0"/>
                <a:ea typeface="宋体" panose="02010600030101010101" pitchFamily="2" charset="-122"/>
              </a:defRPr>
            </a:lvl5pPr>
            <a:lvl6pPr marL="4572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algn="l" fontAlgn="base">
              <a:spcBef>
                <a:spcPct val="0"/>
              </a:spcBef>
              <a:spcAft>
                <a:spcPct val="0"/>
              </a:spcAft>
            </a:pPr>
            <a:r>
              <a:rPr lang="zh-CN" altLang="en-US" sz="2400" b="1" dirty="0">
                <a:solidFill>
                  <a:schemeClr val="bg1"/>
                </a:solidFill>
                <a:latin typeface="微软雅黑" panose="020B0503020204020204" pitchFamily="34" charset="-122"/>
                <a:ea typeface="微软雅黑" panose="020B0503020204020204" pitchFamily="34" charset="-122"/>
              </a:rPr>
              <a:t>圆环的面积</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233805" y="1307465"/>
            <a:ext cx="401955" cy="521970"/>
          </a:xfrm>
          <a:prstGeom prst="rect">
            <a:avLst/>
          </a:prstGeom>
          <a:noFill/>
          <a:effectLst>
            <a:outerShdw blurRad="50800" dist="38100" dir="18900000" algn="bl" rotWithShape="0">
              <a:prstClr val="black">
                <a:alpha val="40000"/>
              </a:prstClr>
            </a:outerShdw>
          </a:effectLst>
        </p:spPr>
        <p:txBody>
          <a:bodyPr wrap="none" rtlCol="0">
            <a:spAutoFit/>
          </a:bodyPr>
          <a:p>
            <a:r>
              <a:rPr lang="en-US" altLang="zh-CN" sz="2800" b="1">
                <a:solidFill>
                  <a:schemeClr val="bg1"/>
                </a:solidFill>
                <a:latin typeface="微软雅黑" panose="020B0503020204020204" pitchFamily="34" charset="-122"/>
                <a:ea typeface="微软雅黑" panose="020B0503020204020204" pitchFamily="34" charset="-122"/>
              </a:rPr>
              <a:t>3</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33" name="Oval 2"/>
          <p:cNvSpPr>
            <a:spLocks noChangeAspect="1" noChangeArrowheads="1"/>
          </p:cNvSpPr>
          <p:nvPr/>
        </p:nvSpPr>
        <p:spPr bwMode="auto">
          <a:xfrm>
            <a:off x="1984119" y="2465065"/>
            <a:ext cx="2664000" cy="2664000"/>
          </a:xfrm>
          <a:prstGeom prst="ellipse">
            <a:avLst/>
          </a:prstGeom>
          <a:solidFill>
            <a:srgbClr val="00FF00"/>
          </a:solidFill>
          <a:ln w="25400">
            <a:solidFill>
              <a:schemeClr val="tx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36" name="Oval 3"/>
          <p:cNvSpPr>
            <a:spLocks noChangeAspect="1" noChangeArrowheads="1"/>
          </p:cNvSpPr>
          <p:nvPr/>
        </p:nvSpPr>
        <p:spPr bwMode="auto">
          <a:xfrm>
            <a:off x="2533412" y="2996804"/>
            <a:ext cx="1583764" cy="1584000"/>
          </a:xfrm>
          <a:prstGeom prst="ellipse">
            <a:avLst/>
          </a:prstGeom>
          <a:solidFill>
            <a:schemeClr val="bg1"/>
          </a:solidFill>
          <a:ln w="381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ctr" fontAlgn="base">
              <a:spcBef>
                <a:spcPct val="0"/>
              </a:spcBef>
              <a:spcAft>
                <a:spcPct val="0"/>
              </a:spcAft>
              <a:buFont typeface="Arial" panose="020B0604020202020204" pitchFamily="34" charset="0"/>
              <a:buNone/>
            </a:pPr>
            <a:r>
              <a:rPr lang="en-US" altLang="zh-CN" sz="2400">
                <a:solidFill>
                  <a:srgbClr val="FF3300"/>
                </a:solidFill>
                <a:latin typeface="微软雅黑" panose="020B0503020204020204" pitchFamily="34" charset="-122"/>
                <a:ea typeface="微软雅黑" panose="020B0503020204020204" pitchFamily="34" charset="-122"/>
              </a:rPr>
              <a:t>·</a:t>
            </a:r>
            <a:endParaRPr lang="en-US" altLang="zh-CN" sz="2400">
              <a:solidFill>
                <a:srgbClr val="FF3300"/>
              </a:solidFill>
              <a:latin typeface="微软雅黑" panose="020B0503020204020204" pitchFamily="34" charset="-122"/>
              <a:ea typeface="微软雅黑" panose="020B0503020204020204" pitchFamily="34" charset="-122"/>
            </a:endParaRPr>
          </a:p>
        </p:txBody>
      </p:sp>
      <p:sp>
        <p:nvSpPr>
          <p:cNvPr id="37" name="Line 4"/>
          <p:cNvSpPr>
            <a:spLocks noChangeShapeType="1"/>
          </p:cNvSpPr>
          <p:nvPr/>
        </p:nvSpPr>
        <p:spPr bwMode="auto">
          <a:xfrm>
            <a:off x="3280886" y="3800714"/>
            <a:ext cx="864000"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a:solidFill>
                <a:srgbClr val="000000"/>
              </a:solidFill>
              <a:latin typeface="楷体" panose="02010609060101010101" charset="-122"/>
              <a:ea typeface="楷体" panose="02010609060101010101" charset="-122"/>
            </a:endParaRPr>
          </a:p>
        </p:txBody>
      </p:sp>
      <p:sp>
        <p:nvSpPr>
          <p:cNvPr id="38" name="Line 5"/>
          <p:cNvSpPr>
            <a:spLocks noChangeShapeType="1"/>
          </p:cNvSpPr>
          <p:nvPr/>
        </p:nvSpPr>
        <p:spPr bwMode="auto">
          <a:xfrm flipV="1">
            <a:off x="3296285" y="2726055"/>
            <a:ext cx="864235" cy="1080000"/>
          </a:xfrm>
          <a:prstGeom prst="line">
            <a:avLst/>
          </a:prstGeom>
          <a:noFill/>
          <a:ln w="28575">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a:solidFill>
                <a:srgbClr val="000000"/>
              </a:solidFill>
              <a:latin typeface="楷体" panose="02010609060101010101" charset="-122"/>
              <a:ea typeface="楷体" panose="02010609060101010101" charset="-122"/>
            </a:endParaRPr>
          </a:p>
        </p:txBody>
      </p:sp>
      <p:sp>
        <p:nvSpPr>
          <p:cNvPr id="39" name="Text Box 6"/>
          <p:cNvSpPr txBox="1">
            <a:spLocks noChangeArrowheads="1"/>
          </p:cNvSpPr>
          <p:nvPr/>
        </p:nvSpPr>
        <p:spPr bwMode="auto">
          <a:xfrm>
            <a:off x="3471976" y="3764163"/>
            <a:ext cx="702469"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b="1" i="1" dirty="0">
                <a:solidFill>
                  <a:srgbClr val="FF3300"/>
                </a:solidFill>
                <a:latin typeface="微软雅黑" panose="020B0503020204020204" pitchFamily="34" charset="-122"/>
                <a:ea typeface="微软雅黑" panose="020B0503020204020204" pitchFamily="34" charset="-122"/>
                <a:cs typeface="Times New Roman" panose="02020603050405020304" pitchFamily="18" charset="0"/>
              </a:rPr>
              <a:t>r</a:t>
            </a:r>
            <a:endParaRPr lang="en-US" altLang="zh-CN" sz="2400" b="1" i="1" dirty="0">
              <a:solidFill>
                <a:srgbClr val="FF33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Text Box 7"/>
          <p:cNvSpPr txBox="1">
            <a:spLocks noChangeArrowheads="1"/>
          </p:cNvSpPr>
          <p:nvPr/>
        </p:nvSpPr>
        <p:spPr bwMode="auto">
          <a:xfrm>
            <a:off x="3391971" y="2614489"/>
            <a:ext cx="540544"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b="1"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R</a:t>
            </a:r>
            <a:endParaRPr lang="en-US" altLang="zh-CN" sz="2400" b="1" i="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Line 10"/>
          <p:cNvSpPr>
            <a:spLocks noChangeShapeType="1"/>
          </p:cNvSpPr>
          <p:nvPr/>
        </p:nvSpPr>
        <p:spPr bwMode="auto">
          <a:xfrm>
            <a:off x="4144487" y="3800714"/>
            <a:ext cx="504000" cy="0"/>
          </a:xfrm>
          <a:prstGeom prst="line">
            <a:avLst/>
          </a:prstGeom>
          <a:noFill/>
          <a:ln w="38100">
            <a:solidFill>
              <a:srgbClr val="00206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500" tIns="35100" rIns="67500" bIns="35100" anchor="ctr">
            <a:spAutoFit/>
          </a:bodyPr>
          <a:p>
            <a:pPr fontAlgn="base">
              <a:spcBef>
                <a:spcPct val="0"/>
              </a:spcBef>
              <a:spcAft>
                <a:spcPct val="0"/>
              </a:spcAft>
            </a:pPr>
            <a:endParaRPr lang="zh-CN" altLang="en-US">
              <a:solidFill>
                <a:srgbClr val="000000"/>
              </a:solidFill>
              <a:latin typeface="楷体" panose="02010609060101010101" charset="-122"/>
              <a:ea typeface="楷体" panose="02010609060101010101" charset="-122"/>
            </a:endParaRPr>
          </a:p>
        </p:txBody>
      </p:sp>
      <p:sp>
        <p:nvSpPr>
          <p:cNvPr id="42" name="Text Box 11"/>
          <p:cNvSpPr txBox="1">
            <a:spLocks noChangeArrowheads="1"/>
          </p:cNvSpPr>
          <p:nvPr/>
        </p:nvSpPr>
        <p:spPr bwMode="auto">
          <a:xfrm>
            <a:off x="4012406" y="3904378"/>
            <a:ext cx="810816" cy="43878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500" tIns="35100" rIns="67500" bIns="35100">
            <a:spAutoFit/>
          </a:bodyPr>
          <a:p>
            <a:pPr fontAlgn="base">
              <a:spcBef>
                <a:spcPct val="50000"/>
              </a:spcBef>
              <a:spcAft>
                <a:spcPct val="0"/>
              </a:spcAft>
              <a:buFont typeface="Arial" panose="020B0604020202020204" pitchFamily="34" charset="0"/>
              <a:buNone/>
            </a:pPr>
            <a:r>
              <a:rPr lang="zh-CN" altLang="en-US" sz="2400" dirty="0">
                <a:solidFill>
                  <a:srgbClr val="0000CC"/>
                </a:solidFill>
                <a:latin typeface="微软雅黑" panose="020B0503020204020204" pitchFamily="34" charset="-122"/>
                <a:ea typeface="微软雅黑" panose="020B0503020204020204" pitchFamily="34" charset="-122"/>
              </a:rPr>
              <a:t>环宽</a:t>
            </a:r>
            <a:endParaRPr lang="zh-CN" altLang="en-US" sz="2400" dirty="0">
              <a:solidFill>
                <a:srgbClr val="0000CC"/>
              </a:solidFill>
              <a:latin typeface="微软雅黑" panose="020B0503020204020204" pitchFamily="34" charset="-122"/>
              <a:ea typeface="微软雅黑" panose="020B0503020204020204" pitchFamily="34" charset="-122"/>
            </a:endParaRPr>
          </a:p>
        </p:txBody>
      </p:sp>
      <p:sp>
        <p:nvSpPr>
          <p:cNvPr id="43" name="Oval 12"/>
          <p:cNvSpPr>
            <a:spLocks noChangeArrowheads="1"/>
          </p:cNvSpPr>
          <p:nvPr/>
        </p:nvSpPr>
        <p:spPr bwMode="auto">
          <a:xfrm flipH="1">
            <a:off x="3253739" y="3736397"/>
            <a:ext cx="108000" cy="108000"/>
          </a:xfrm>
          <a:prstGeom prst="ellipse">
            <a:avLst/>
          </a:prstGeom>
          <a:solidFill>
            <a:schemeClr val="tx1"/>
          </a:solidFill>
          <a:ln w="254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7500" tIns="35100" rIns="67500" bIns="35100" anchor="ctr">
            <a:spAutoFit/>
          </a:bodyPr>
          <a:p>
            <a:pPr fontAlgn="base">
              <a:spcBef>
                <a:spcPct val="0"/>
              </a:spcBef>
              <a:spcAft>
                <a:spcPct val="0"/>
              </a:spcAft>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9" name="Text Box 8"/>
          <p:cNvSpPr txBox="1">
            <a:spLocks noChangeArrowheads="1"/>
          </p:cNvSpPr>
          <p:nvPr/>
        </p:nvSpPr>
        <p:spPr bwMode="auto">
          <a:xfrm>
            <a:off x="3158490" y="5312410"/>
            <a:ext cx="160909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zh-CN" altLang="en-US" sz="2400" dirty="0">
                <a:solidFill>
                  <a:srgbClr val="FF3300"/>
                </a:solidFill>
                <a:latin typeface="微软雅黑" panose="020B0503020204020204" pitchFamily="34" charset="-122"/>
                <a:ea typeface="微软雅黑" panose="020B0503020204020204" pitchFamily="34" charset="-122"/>
                <a:cs typeface="微软雅黑" panose="020B0503020204020204" pitchFamily="34" charset="-122"/>
              </a:rPr>
              <a:t>小圆半径</a:t>
            </a:r>
            <a:endParaRPr lang="zh-CN" altLang="en-US" sz="2400" dirty="0">
              <a:solidFill>
                <a:srgbClr val="FF33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Rectangle 9"/>
          <p:cNvSpPr>
            <a:spLocks noChangeArrowheads="1"/>
          </p:cNvSpPr>
          <p:nvPr/>
        </p:nvSpPr>
        <p:spPr bwMode="auto">
          <a:xfrm>
            <a:off x="3077076" y="5910849"/>
            <a:ext cx="14922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50000"/>
              </a:spcBef>
              <a:spcAft>
                <a:spcPct val="0"/>
              </a:spcAft>
              <a:buFont typeface="Arial" panose="020B0604020202020204" pitchFamily="34" charset="0"/>
              <a:buNone/>
            </a:pPr>
            <a:r>
              <a:rPr lang="en-US" altLang="zh-CN" sz="2400" i="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大圆半径</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2105660" y="5312410"/>
            <a:ext cx="402590" cy="460375"/>
          </a:xfrm>
          <a:prstGeom prst="rect">
            <a:avLst/>
          </a:prstGeom>
          <a:noFill/>
        </p:spPr>
        <p:txBody>
          <a:bodyPr wrap="square" rtlCol="0">
            <a:spAutoFit/>
          </a:bodyPr>
          <a:p>
            <a:pPr algn="l"/>
            <a:r>
              <a:rPr lang="en-US" altLang="zh-CN" sz="2400" b="1" i="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r </a:t>
            </a:r>
            <a:endParaRPr lang="en-US" altLang="zh-CN" sz="2400" b="1" i="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文本框 20"/>
          <p:cNvSpPr txBox="1"/>
          <p:nvPr/>
        </p:nvSpPr>
        <p:spPr>
          <a:xfrm>
            <a:off x="2112010" y="5910580"/>
            <a:ext cx="396240" cy="460375"/>
          </a:xfrm>
          <a:prstGeom prst="rect">
            <a:avLst/>
          </a:prstGeom>
          <a:noFill/>
        </p:spPr>
        <p:txBody>
          <a:bodyPr wrap="square" rtlCol="0">
            <a:spAutoFit/>
          </a:bodyPr>
          <a:p>
            <a:pPr algn="l"/>
            <a:r>
              <a:rPr lang="en-US" altLang="zh-CN" sz="2400" b="1" i="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R</a:t>
            </a:r>
            <a:endParaRPr lang="en-US" altLang="zh-CN" sz="2400" b="1" i="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右箭头 21"/>
          <p:cNvSpPr/>
          <p:nvPr/>
        </p:nvSpPr>
        <p:spPr>
          <a:xfrm>
            <a:off x="2691130" y="5425440"/>
            <a:ext cx="406400" cy="234315"/>
          </a:xfrm>
          <a:prstGeom prst="rightArrow">
            <a:avLst>
              <a:gd name="adj1" fmla="val 50000"/>
              <a:gd name="adj2" fmla="val 10325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右箭头 22"/>
          <p:cNvSpPr/>
          <p:nvPr/>
        </p:nvSpPr>
        <p:spPr>
          <a:xfrm>
            <a:off x="2675890" y="6029325"/>
            <a:ext cx="406400" cy="234315"/>
          </a:xfrm>
          <a:prstGeom prst="rightArrow">
            <a:avLst>
              <a:gd name="adj1" fmla="val 50000"/>
              <a:gd name="adj2" fmla="val 10325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Text Box 16"/>
          <p:cNvSpPr txBox="1">
            <a:spLocks noChangeArrowheads="1"/>
          </p:cNvSpPr>
          <p:nvPr/>
        </p:nvSpPr>
        <p:spPr bwMode="auto">
          <a:xfrm>
            <a:off x="6055358" y="2906839"/>
            <a:ext cx="4860131" cy="43878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500" tIns="35100" rIns="67500" bIns="35100">
            <a:spAutoFit/>
          </a:bodyPr>
          <a:p>
            <a:pPr fontAlgn="base">
              <a:spcBef>
                <a:spcPct val="5000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圆环面积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外圆面积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内圆面积</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749415" y="4392930"/>
            <a:ext cx="2633345" cy="583565"/>
          </a:xfrm>
          <a:prstGeom prst="rect">
            <a:avLst/>
          </a:prstGeom>
          <a:noFill/>
        </p:spPr>
        <p:txBody>
          <a:bodyPr wrap="none" rtlCol="0" anchor="t">
            <a:spAutoFit/>
          </a:bodyPr>
          <a:p>
            <a:pPr algn="l" eaLnBrk="1" latinLnBrk="1" hangingPunct="1">
              <a:buFont typeface="Arial" panose="020B0604020202020204" pitchFamily="34" charset="0"/>
              <a:buNone/>
            </a:pPr>
            <a:r>
              <a:rPr lang="en-US" altLang="zh-CN" sz="3200" b="1" i="1" dirty="0">
                <a:solidFill>
                  <a:schemeClr val="tx1"/>
                </a:solidFill>
                <a:latin typeface="Times New Roman" panose="02020603050405020304" pitchFamily="18" charset="0"/>
                <a:ea typeface="黑体" panose="02010609060101010101" charset="-122"/>
                <a:sym typeface="+mn-ea"/>
              </a:rPr>
              <a:t>S</a:t>
            </a:r>
            <a:r>
              <a:rPr lang="zh-CN" altLang="zh-CN" sz="3200" b="1" baseline="-25000" dirty="0">
                <a:solidFill>
                  <a:schemeClr val="tx1"/>
                </a:solidFill>
                <a:latin typeface="Times New Roman" panose="02020603050405020304" pitchFamily="18" charset="0"/>
                <a:ea typeface="黑体" panose="02010609060101010101" charset="-122"/>
                <a:sym typeface="+mn-ea"/>
              </a:rPr>
              <a:t>环</a:t>
            </a:r>
            <a:r>
              <a:rPr lang="en-US" altLang="zh-CN" sz="3200" b="1" baseline="-25000" dirty="0">
                <a:solidFill>
                  <a:schemeClr val="tx1"/>
                </a:solidFill>
                <a:latin typeface="Times New Roman" panose="02020603050405020304" pitchFamily="18" charset="0"/>
                <a:ea typeface="黑体" panose="02010609060101010101" charset="-122"/>
                <a:sym typeface="+mn-ea"/>
              </a:rPr>
              <a:t> </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200" b="1" dirty="0">
                <a:solidFill>
                  <a:schemeClr val="tx1"/>
                </a:solidFill>
                <a:latin typeface="Times New Roman" panose="02020603050405020304" pitchFamily="18" charset="0"/>
                <a:ea typeface="黑体" panose="02010609060101010101" charset="-122"/>
                <a:sym typeface="+mn-ea"/>
              </a:rPr>
              <a:t> </a:t>
            </a:r>
            <a:r>
              <a:rPr lang="zh-CN" altLang="zh-CN" sz="3200" b="1" dirty="0">
                <a:solidFill>
                  <a:schemeClr val="tx1"/>
                </a:solidFill>
                <a:latin typeface="Times New Roman" panose="02020603050405020304" pitchFamily="18" charset="0"/>
                <a:ea typeface="黑体" panose="02010609060101010101" charset="-122"/>
                <a:sym typeface="+mn-ea"/>
              </a:rPr>
              <a:t>π</a:t>
            </a:r>
            <a:r>
              <a:rPr lang="en-US" altLang="zh-CN" sz="3200" b="1" dirty="0">
                <a:solidFill>
                  <a:schemeClr val="tx1"/>
                </a:solidFill>
                <a:latin typeface="Times New Roman" panose="02020603050405020304" pitchFamily="18" charset="0"/>
                <a:ea typeface="黑体" panose="02010609060101010101" charset="-122"/>
                <a:sym typeface="+mn-ea"/>
              </a:rPr>
              <a:t>(</a:t>
            </a:r>
            <a:r>
              <a:rPr lang="en-US" altLang="zh-CN" sz="3200" b="1" i="1" dirty="0">
                <a:solidFill>
                  <a:schemeClr val="tx1"/>
                </a:solidFill>
                <a:latin typeface="Times New Roman" panose="02020603050405020304" pitchFamily="18" charset="0"/>
                <a:ea typeface="黑体" panose="02010609060101010101" charset="-122"/>
                <a:sym typeface="+mn-ea"/>
              </a:rPr>
              <a:t>R</a:t>
            </a:r>
            <a:r>
              <a:rPr lang="en-US" altLang="zh-CN" sz="3200" b="1" baseline="30000" dirty="0">
                <a:solidFill>
                  <a:schemeClr val="tx1"/>
                </a:solidFill>
                <a:latin typeface="Times New Roman" panose="02020603050405020304" pitchFamily="18" charset="0"/>
                <a:ea typeface="黑体" panose="02010609060101010101" charset="-122"/>
                <a:sym typeface="+mn-ea"/>
              </a:rPr>
              <a:t>2 </a:t>
            </a:r>
            <a:r>
              <a:rPr lang="en-US" altLang="zh-CN" sz="3200" b="1" dirty="0">
                <a:solidFill>
                  <a:schemeClr val="tx1"/>
                </a:solidFill>
                <a:latin typeface="Times New Roman" panose="02020603050405020304" pitchFamily="18" charset="0"/>
                <a:ea typeface="黑体" panose="02010609060101010101" charset="-122"/>
                <a:sym typeface="+mn-ea"/>
              </a:rPr>
              <a:t>- </a:t>
            </a:r>
            <a:r>
              <a:rPr lang="en-US" altLang="zh-CN" sz="3200" b="1" i="1" dirty="0">
                <a:solidFill>
                  <a:schemeClr val="tx1"/>
                </a:solidFill>
                <a:latin typeface="Times New Roman" panose="02020603050405020304" pitchFamily="18" charset="0"/>
                <a:ea typeface="黑体" panose="02010609060101010101" charset="-122"/>
                <a:sym typeface="+mn-ea"/>
              </a:rPr>
              <a:t>r</a:t>
            </a:r>
            <a:r>
              <a:rPr lang="en-US" altLang="zh-CN" sz="3200" b="1" baseline="30000" dirty="0">
                <a:solidFill>
                  <a:schemeClr val="tx1"/>
                </a:solidFill>
                <a:latin typeface="Times New Roman" panose="02020603050405020304" pitchFamily="18" charset="0"/>
                <a:ea typeface="黑体" panose="02010609060101010101" charset="-122"/>
                <a:sym typeface="+mn-ea"/>
              </a:rPr>
              <a:t>2</a:t>
            </a:r>
            <a:r>
              <a:rPr lang="en-US" altLang="zh-CN" sz="3200" b="1" dirty="0">
                <a:solidFill>
                  <a:schemeClr val="tx1"/>
                </a:solidFill>
                <a:latin typeface="Times New Roman" panose="02020603050405020304" pitchFamily="18" charset="0"/>
                <a:ea typeface="黑体" panose="02010609060101010101" charset="-122"/>
                <a:sym typeface="+mn-ea"/>
              </a:rPr>
              <a:t>)</a:t>
            </a:r>
            <a:endParaRPr lang="en-US" altLang="zh-CN" sz="3200" b="1" dirty="0">
              <a:solidFill>
                <a:schemeClr val="tx1"/>
              </a:solidFill>
              <a:latin typeface="Times New Roman" panose="02020603050405020304" pitchFamily="18" charset="0"/>
              <a:ea typeface="黑体" panose="02010609060101010101" charset="-122"/>
              <a:sym typeface="+mn-ea"/>
            </a:endParaRPr>
          </a:p>
        </p:txBody>
      </p:sp>
      <p:sp>
        <p:nvSpPr>
          <p:cNvPr id="6" name="文本框 5"/>
          <p:cNvSpPr txBox="1"/>
          <p:nvPr/>
        </p:nvSpPr>
        <p:spPr>
          <a:xfrm>
            <a:off x="6749415" y="3577590"/>
            <a:ext cx="2585720" cy="583565"/>
          </a:xfrm>
          <a:prstGeom prst="rect">
            <a:avLst/>
          </a:prstGeom>
          <a:noFill/>
        </p:spPr>
        <p:txBody>
          <a:bodyPr wrap="none" rtlCol="0" anchor="t">
            <a:spAutoFit/>
          </a:bodyPr>
          <a:p>
            <a:pPr algn="l" eaLnBrk="1" latinLnBrk="1" hangingPunct="1">
              <a:buFont typeface="Arial" panose="020B0604020202020204" pitchFamily="34" charset="0"/>
              <a:buNone/>
            </a:pPr>
            <a:r>
              <a:rPr lang="en-US" altLang="zh-CN" sz="3200" b="1" i="1" dirty="0">
                <a:solidFill>
                  <a:schemeClr val="tx1"/>
                </a:solidFill>
                <a:latin typeface="Times New Roman" panose="02020603050405020304" pitchFamily="18" charset="0"/>
                <a:ea typeface="黑体" panose="02010609060101010101" charset="-122"/>
                <a:sym typeface="+mn-ea"/>
              </a:rPr>
              <a:t>S</a:t>
            </a:r>
            <a:r>
              <a:rPr lang="zh-CN" altLang="zh-CN" sz="3200" b="1" baseline="-25000" dirty="0">
                <a:solidFill>
                  <a:schemeClr val="tx1"/>
                </a:solidFill>
                <a:latin typeface="Times New Roman" panose="02020603050405020304" pitchFamily="18" charset="0"/>
                <a:ea typeface="黑体" panose="02010609060101010101" charset="-122"/>
                <a:sym typeface="+mn-ea"/>
              </a:rPr>
              <a:t>环</a:t>
            </a:r>
            <a:r>
              <a:rPr lang="en-US" altLang="zh-CN" sz="3200" b="1" baseline="-25000" dirty="0">
                <a:solidFill>
                  <a:schemeClr val="tx1"/>
                </a:solidFill>
                <a:latin typeface="Times New Roman" panose="02020603050405020304" pitchFamily="18" charset="0"/>
                <a:ea typeface="黑体" panose="02010609060101010101" charset="-122"/>
                <a:sym typeface="+mn-ea"/>
              </a:rPr>
              <a:t> </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200" b="1" dirty="0">
                <a:solidFill>
                  <a:schemeClr val="tx1"/>
                </a:solidFill>
                <a:latin typeface="Times New Roman" panose="02020603050405020304" pitchFamily="18" charset="0"/>
                <a:ea typeface="黑体" panose="02010609060101010101" charset="-122"/>
                <a:sym typeface="+mn-ea"/>
              </a:rPr>
              <a:t> </a:t>
            </a:r>
            <a:r>
              <a:rPr lang="zh-CN" altLang="zh-CN" sz="3200" b="1" dirty="0">
                <a:solidFill>
                  <a:schemeClr val="tx1"/>
                </a:solidFill>
                <a:latin typeface="Times New Roman" panose="02020603050405020304" pitchFamily="18" charset="0"/>
                <a:ea typeface="黑体" panose="02010609060101010101" charset="-122"/>
                <a:sym typeface="+mn-ea"/>
              </a:rPr>
              <a:t>π</a:t>
            </a:r>
            <a:r>
              <a:rPr lang="en-US" altLang="zh-CN" sz="3200" b="1" i="1" dirty="0">
                <a:solidFill>
                  <a:schemeClr val="tx1"/>
                </a:solidFill>
                <a:latin typeface="Times New Roman" panose="02020603050405020304" pitchFamily="18" charset="0"/>
                <a:ea typeface="黑体" panose="02010609060101010101" charset="-122"/>
                <a:sym typeface="+mn-ea"/>
              </a:rPr>
              <a:t>R</a:t>
            </a:r>
            <a:r>
              <a:rPr lang="en-US" altLang="zh-CN" sz="3200" b="1" baseline="30000" dirty="0">
                <a:solidFill>
                  <a:schemeClr val="tx1"/>
                </a:solidFill>
                <a:latin typeface="Times New Roman" panose="02020603050405020304" pitchFamily="18" charset="0"/>
                <a:ea typeface="黑体" panose="02010609060101010101" charset="-122"/>
                <a:sym typeface="+mn-ea"/>
              </a:rPr>
              <a:t>2 </a:t>
            </a:r>
            <a:r>
              <a:rPr lang="en-US" altLang="zh-CN" sz="3200" b="1" dirty="0">
                <a:solidFill>
                  <a:schemeClr val="tx1"/>
                </a:solidFill>
                <a:latin typeface="Times New Roman" panose="02020603050405020304" pitchFamily="18" charset="0"/>
                <a:ea typeface="黑体" panose="02010609060101010101" charset="-122"/>
                <a:sym typeface="+mn-ea"/>
              </a:rPr>
              <a:t>- </a:t>
            </a:r>
            <a:r>
              <a:rPr lang="zh-CN" altLang="zh-CN" sz="3200" b="1" dirty="0">
                <a:latin typeface="Times New Roman" panose="02020603050405020304" pitchFamily="18" charset="0"/>
                <a:ea typeface="黑体" panose="02010609060101010101" charset="-122"/>
                <a:sym typeface="+mn-ea"/>
              </a:rPr>
              <a:t>π</a:t>
            </a:r>
            <a:r>
              <a:rPr lang="en-US" altLang="zh-CN" sz="3200" b="1" i="1" dirty="0">
                <a:solidFill>
                  <a:schemeClr val="tx1"/>
                </a:solidFill>
                <a:latin typeface="Times New Roman" panose="02020603050405020304" pitchFamily="18" charset="0"/>
                <a:ea typeface="黑体" panose="02010609060101010101" charset="-122"/>
                <a:sym typeface="+mn-ea"/>
              </a:rPr>
              <a:t>r</a:t>
            </a:r>
            <a:r>
              <a:rPr lang="en-US" altLang="zh-CN" sz="3200" b="1" baseline="30000" dirty="0">
                <a:solidFill>
                  <a:schemeClr val="tx1"/>
                </a:solidFill>
                <a:latin typeface="Times New Roman" panose="02020603050405020304" pitchFamily="18" charset="0"/>
                <a:ea typeface="黑体" panose="02010609060101010101" charset="-122"/>
                <a:sym typeface="+mn-ea"/>
              </a:rPr>
              <a:t>2</a:t>
            </a:r>
            <a:endParaRPr lang="en-US" altLang="zh-CN" sz="3200" b="1" dirty="0">
              <a:solidFill>
                <a:schemeClr val="tx1"/>
              </a:solidFill>
              <a:latin typeface="Times New Roman" panose="02020603050405020304" pitchFamily="18" charset="0"/>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left)">
                                      <p:cBhvr>
                                        <p:cTn id="61" dur="500"/>
                                        <p:tgtEl>
                                          <p:spTgt spid="3"/>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1000"/>
                                        <p:tgtEl>
                                          <p:spTgt spid="41"/>
                                        </p:tgtEl>
                                      </p:cBhvr>
                                    </p:animEffect>
                                    <p:anim calcmode="lin" valueType="num">
                                      <p:cBhvr>
                                        <p:cTn id="67" dur="1000" fill="hold"/>
                                        <p:tgtEl>
                                          <p:spTgt spid="41"/>
                                        </p:tgtEl>
                                        <p:attrNameLst>
                                          <p:attrName>ppt_x</p:attrName>
                                        </p:attrNameLst>
                                      </p:cBhvr>
                                      <p:tavLst>
                                        <p:tav tm="0">
                                          <p:val>
                                            <p:strVal val="#ppt_x"/>
                                          </p:val>
                                        </p:tav>
                                        <p:tav tm="100000">
                                          <p:val>
                                            <p:strVal val="#ppt_x"/>
                                          </p:val>
                                        </p:tav>
                                      </p:tavLst>
                                    </p:anim>
                                    <p:anim calcmode="lin" valueType="num">
                                      <p:cBhvr>
                                        <p:cTn id="68" dur="1000" fill="hold"/>
                                        <p:tgtEl>
                                          <p:spTgt spid="41"/>
                                        </p:tgtEl>
                                        <p:attrNameLst>
                                          <p:attrName>ppt_y</p:attrName>
                                        </p:attrNameLst>
                                      </p:cBhvr>
                                      <p:tavLst>
                                        <p:tav tm="0">
                                          <p:val>
                                            <p:strVal val="#ppt_y+.1"/>
                                          </p:val>
                                        </p:tav>
                                        <p:tav tm="100000">
                                          <p:val>
                                            <p:strVal val="#ppt_y"/>
                                          </p:val>
                                        </p:tav>
                                      </p:tavLst>
                                    </p:anim>
                                  </p:childTnLst>
                                </p:cTn>
                              </p:par>
                            </p:childTnLst>
                          </p:cTn>
                        </p:par>
                        <p:par>
                          <p:cTn id="69" fill="hold">
                            <p:stCondLst>
                              <p:cond delay="1000"/>
                            </p:stCondLst>
                            <p:childTnLst>
                              <p:par>
                                <p:cTn id="70" presetID="22" presetClass="entr" presetSubtype="4"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blinds(horizontal)">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additive="base">
                                        <p:cTn id="82" dur="500"/>
                                        <p:tgtEl>
                                          <p:spTgt spid="6"/>
                                        </p:tgtEl>
                                        <p:attrNameLst>
                                          <p:attrName>ppt_y</p:attrName>
                                        </p:attrNameLst>
                                      </p:cBhvr>
                                      <p:tavLst>
                                        <p:tav tm="0">
                                          <p:val>
                                            <p:strVal val="#ppt_y+#ppt_h*1.125000"/>
                                          </p:val>
                                        </p:tav>
                                        <p:tav tm="100000">
                                          <p:val>
                                            <p:strVal val="#ppt_y"/>
                                          </p:val>
                                        </p:tav>
                                      </p:tavLst>
                                    </p:anim>
                                    <p:animEffect transition="in" filter="wipe(up)">
                                      <p:cBhvr>
                                        <p:cTn id="83" dur="500"/>
                                        <p:tgtEl>
                                          <p:spTgt spid="6"/>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grpId="0" nodeType="clickEffect">
                                  <p:stCondLst>
                                    <p:cond delay="0"/>
                                  </p:stCondLst>
                                  <p:childTnLst>
                                    <p:set>
                                      <p:cBhvr>
                                        <p:cTn id="87" dur="1" fill="hold">
                                          <p:stCondLst>
                                            <p:cond delay="0"/>
                                          </p:stCondLst>
                                        </p:cTn>
                                        <p:tgtEl>
                                          <p:spTgt spid="4"/>
                                        </p:tgtEl>
                                        <p:attrNameLst>
                                          <p:attrName>style.visibility</p:attrName>
                                        </p:attrNameLst>
                                      </p:cBhvr>
                                      <p:to>
                                        <p:strVal val="visible"/>
                                      </p:to>
                                    </p:set>
                                    <p:anim calcmode="lin" valueType="num">
                                      <p:cBhvr additive="base">
                                        <p:cTn id="88" dur="500"/>
                                        <p:tgtEl>
                                          <p:spTgt spid="4"/>
                                        </p:tgtEl>
                                        <p:attrNameLst>
                                          <p:attrName>ppt_y</p:attrName>
                                        </p:attrNameLst>
                                      </p:cBhvr>
                                      <p:tavLst>
                                        <p:tav tm="0">
                                          <p:val>
                                            <p:strVal val="#ppt_y+#ppt_h*1.125000"/>
                                          </p:val>
                                        </p:tav>
                                        <p:tav tm="100000">
                                          <p:val>
                                            <p:strVal val="#ppt_y"/>
                                          </p:val>
                                        </p:tav>
                                      </p:tavLst>
                                    </p:anim>
                                    <p:animEffect transition="in" filter="wipe(up)">
                                      <p:cBhvr>
                                        <p:cTn id="8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7" grpId="0" bldLvl="0" animBg="1"/>
      <p:bldP spid="38" grpId="0" bldLvl="0" animBg="1"/>
      <p:bldP spid="39" grpId="0" bldLvl="0" animBg="1" autoUpdateAnimBg="0"/>
      <p:bldP spid="40" grpId="0" bldLvl="0" animBg="1" autoUpdateAnimBg="0"/>
      <p:bldP spid="41" grpId="0" bldLvl="0" animBg="1"/>
      <p:bldP spid="42" grpId="0" bldLvl="0" animBg="1" autoUpdateAnimBg="0"/>
      <p:bldP spid="9" grpId="0" bldLvl="0" animBg="1" autoUpdateAnimBg="0"/>
      <p:bldP spid="3" grpId="0" bldLvl="0" animBg="1" autoUpdateAnimBg="0"/>
      <p:bldP spid="19" grpId="0"/>
      <p:bldP spid="22" grpId="0" animBg="1"/>
      <p:bldP spid="21" grpId="0"/>
      <p:bldP spid="23" grpId="0" animBg="1"/>
      <p:bldP spid="16" grpId="0" bldLvl="0" animBg="1" autoUpdateAnimBg="0"/>
      <p:bldP spid="6"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5" name="文本框 24"/>
          <p:cNvSpPr txBox="1"/>
          <p:nvPr/>
        </p:nvSpPr>
        <p:spPr>
          <a:xfrm>
            <a:off x="1144270" y="1538605"/>
            <a:ext cx="6591300" cy="1198880"/>
          </a:xfrm>
          <a:prstGeom prst="rect">
            <a:avLst/>
          </a:prstGeom>
          <a:noFill/>
        </p:spPr>
        <p:txBody>
          <a:bodyPr wrap="none" rtlCol="0">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光盘的银色部分是一个圆环，内圆半径是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外圆半径是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6cm</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。圆环的面积是多少？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491" name="组合 14"/>
          <p:cNvGrpSpPr/>
          <p:nvPr/>
        </p:nvGrpSpPr>
        <p:grpSpPr>
          <a:xfrm>
            <a:off x="8756009" y="1147445"/>
            <a:ext cx="2011686" cy="1981200"/>
            <a:chOff x="-35176" y="0"/>
            <a:chExt cx="2321176" cy="2285999"/>
          </a:xfrm>
        </p:grpSpPr>
        <p:pic>
          <p:nvPicPr>
            <p:cNvPr id="20503" name="Picture 12" descr="C:\Documents and Settings\Administrator\桌面\1009220617031556.jpg"/>
            <p:cNvPicPr>
              <a:picLocks noChangeAspect="1"/>
            </p:cNvPicPr>
            <p:nvPr/>
          </p:nvPicPr>
          <p:blipFill>
            <a:blip r:embed="rId2"/>
            <a:stretch>
              <a:fillRect/>
            </a:stretch>
          </p:blipFill>
          <p:spPr>
            <a:xfrm>
              <a:off x="0" y="0"/>
              <a:ext cx="2286000" cy="2281535"/>
            </a:xfrm>
            <a:prstGeom prst="rect">
              <a:avLst/>
            </a:prstGeom>
            <a:noFill/>
            <a:ln w="9525">
              <a:noFill/>
            </a:ln>
          </p:spPr>
        </p:pic>
        <p:sp>
          <p:nvSpPr>
            <p:cNvPr id="20504" name="Line 3"/>
            <p:cNvSpPr/>
            <p:nvPr/>
          </p:nvSpPr>
          <p:spPr>
            <a:xfrm flipH="1" flipV="1">
              <a:off x="1146190" y="1127431"/>
              <a:ext cx="0" cy="1158568"/>
            </a:xfrm>
            <a:prstGeom prst="line">
              <a:avLst/>
            </a:prstGeom>
            <a:ln w="25400" cap="flat" cmpd="sng">
              <a:solidFill>
                <a:schemeClr val="tx1"/>
              </a:solidFill>
              <a:prstDash val="solid"/>
              <a:headEnd type="none" w="med" len="med"/>
              <a:tailEnd type="none" w="med" len="med"/>
            </a:ln>
          </p:spPr>
        </p:sp>
        <p:sp>
          <p:nvSpPr>
            <p:cNvPr id="20505" name="Line 4"/>
            <p:cNvSpPr/>
            <p:nvPr/>
          </p:nvSpPr>
          <p:spPr>
            <a:xfrm flipH="1">
              <a:off x="1146190" y="838199"/>
              <a:ext cx="301610" cy="296852"/>
            </a:xfrm>
            <a:prstGeom prst="line">
              <a:avLst/>
            </a:prstGeom>
            <a:ln w="28575" cap="flat" cmpd="sng">
              <a:solidFill>
                <a:schemeClr val="tx1"/>
              </a:solidFill>
              <a:prstDash val="solid"/>
              <a:headEnd type="none" w="med" len="med"/>
              <a:tailEnd type="none" w="med" len="med"/>
            </a:ln>
          </p:spPr>
        </p:sp>
        <p:sp>
          <p:nvSpPr>
            <p:cNvPr id="20506" name="Text Box 5"/>
            <p:cNvSpPr txBox="1"/>
            <p:nvPr/>
          </p:nvSpPr>
          <p:spPr>
            <a:xfrm rot="-2628560">
              <a:off x="640508" y="313026"/>
              <a:ext cx="1041888" cy="60227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800" dirty="0">
                  <a:latin typeface="微软雅黑" panose="020B0503020204020204" pitchFamily="34" charset="-122"/>
                  <a:ea typeface="微软雅黑" panose="020B0503020204020204" pitchFamily="34" charset="-122"/>
                </a:rPr>
                <a:t>2cm</a:t>
              </a:r>
              <a:endParaRPr lang="en-US" altLang="zh-CN" sz="2800" dirty="0">
                <a:latin typeface="微软雅黑" panose="020B0503020204020204" pitchFamily="34" charset="-122"/>
                <a:ea typeface="微软雅黑" panose="020B0503020204020204" pitchFamily="34" charset="-122"/>
              </a:endParaRPr>
            </a:p>
          </p:txBody>
        </p:sp>
        <p:sp>
          <p:nvSpPr>
            <p:cNvPr id="20507" name="Rectangle 6"/>
            <p:cNvSpPr/>
            <p:nvPr/>
          </p:nvSpPr>
          <p:spPr>
            <a:xfrm>
              <a:off x="-35176" y="1494691"/>
              <a:ext cx="1041888" cy="60227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800" dirty="0">
                  <a:latin typeface="微软雅黑" panose="020B0503020204020204" pitchFamily="34" charset="-122"/>
                  <a:ea typeface="微软雅黑" panose="020B0503020204020204" pitchFamily="34" charset="-122"/>
                </a:rPr>
                <a:t>6cm</a:t>
              </a:r>
              <a:endParaRPr lang="en-US" altLang="zh-CN" sz="2800" dirty="0">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auto">
          <a:xfrm>
            <a:off x="1424633" y="3232801"/>
            <a:ext cx="258572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3.14×6²-3.14×2²</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ext Box 23"/>
          <p:cNvSpPr txBox="1">
            <a:spLocks noChangeArrowheads="1"/>
          </p:cNvSpPr>
          <p:nvPr/>
        </p:nvSpPr>
        <p:spPr bwMode="auto">
          <a:xfrm>
            <a:off x="1144696" y="3886112"/>
            <a:ext cx="282511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3.14×36-3.14×4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 Box 24"/>
          <p:cNvSpPr txBox="1">
            <a:spLocks noChangeArrowheads="1"/>
          </p:cNvSpPr>
          <p:nvPr/>
        </p:nvSpPr>
        <p:spPr bwMode="auto">
          <a:xfrm>
            <a:off x="1146012" y="4539423"/>
            <a:ext cx="237299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113.04-12.56</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Text Box 25"/>
          <p:cNvSpPr txBox="1">
            <a:spLocks noChangeArrowheads="1"/>
          </p:cNvSpPr>
          <p:nvPr/>
        </p:nvSpPr>
        <p:spPr bwMode="auto">
          <a:xfrm>
            <a:off x="1144107" y="5177495"/>
            <a:ext cx="328231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100.48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Text Box 34"/>
          <p:cNvSpPr txBox="1">
            <a:spLocks noChangeArrowheads="1"/>
          </p:cNvSpPr>
          <p:nvPr/>
        </p:nvSpPr>
        <p:spPr bwMode="auto">
          <a:xfrm>
            <a:off x="5534497" y="3885888"/>
            <a:ext cx="277241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Text Box 35"/>
          <p:cNvSpPr txBox="1">
            <a:spLocks noChangeArrowheads="1"/>
          </p:cNvSpPr>
          <p:nvPr/>
        </p:nvSpPr>
        <p:spPr bwMode="auto">
          <a:xfrm>
            <a:off x="5524972" y="4531733"/>
            <a:ext cx="167957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3.14×32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Text Box 18"/>
          <p:cNvSpPr txBox="1">
            <a:spLocks noChangeArrowheads="1"/>
          </p:cNvSpPr>
          <p:nvPr/>
        </p:nvSpPr>
        <p:spPr bwMode="auto">
          <a:xfrm>
            <a:off x="5889397" y="3233026"/>
            <a:ext cx="235662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0"/>
              </a:spcBef>
              <a:spcAft>
                <a:spcPct val="0"/>
              </a:spcAft>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6²-2²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Text Box 25"/>
          <p:cNvSpPr txBox="1">
            <a:spLocks noChangeArrowheads="1"/>
          </p:cNvSpPr>
          <p:nvPr/>
        </p:nvSpPr>
        <p:spPr bwMode="auto">
          <a:xfrm>
            <a:off x="5534497" y="5177495"/>
            <a:ext cx="328231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fontAlgn="base">
              <a:spcBef>
                <a:spcPct val="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100.48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文本框 39"/>
          <p:cNvSpPr txBox="1"/>
          <p:nvPr/>
        </p:nvSpPr>
        <p:spPr>
          <a:xfrm>
            <a:off x="2777490" y="5823585"/>
            <a:ext cx="511111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答：圆环的面积是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100.48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平方厘米。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up)">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p:tgtEl>
                                          <p:spTgt spid="40"/>
                                        </p:tgtEl>
                                        <p:attrNameLst>
                                          <p:attrName>ppt_y</p:attrName>
                                        </p:attrNameLst>
                                      </p:cBhvr>
                                      <p:tavLst>
                                        <p:tav tm="0">
                                          <p:val>
                                            <p:strVal val="#ppt_y+#ppt_h*1.125000"/>
                                          </p:val>
                                        </p:tav>
                                        <p:tav tm="100000">
                                          <p:val>
                                            <p:strVal val="#ppt_y"/>
                                          </p:val>
                                        </p:tav>
                                      </p:tavLst>
                                    </p:anim>
                                    <p:animEffect transition="in" filter="wipe(up)">
                                      <p:cBhvr>
                                        <p:cTn id="4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AutoShape 2" descr="褐色大理石"/>
          <p:cNvSpPr>
            <a:spLocks noChangeArrowheads="1"/>
          </p:cNvSpPr>
          <p:nvPr/>
        </p:nvSpPr>
        <p:spPr bwMode="auto">
          <a:xfrm>
            <a:off x="2530828" y="2680272"/>
            <a:ext cx="2232000" cy="2232000"/>
          </a:xfrm>
          <a:custGeom>
            <a:avLst/>
            <a:gdLst>
              <a:gd name="G0" fmla="+- 3312 0 0"/>
              <a:gd name="G1" fmla="+- 21600 0 3312"/>
              <a:gd name="G2" fmla="+- 21600 0 3312"/>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2" y="10800"/>
                </a:moveTo>
                <a:cubicBezTo>
                  <a:pt x="3312" y="14936"/>
                  <a:pt x="6664" y="18288"/>
                  <a:pt x="10800" y="18288"/>
                </a:cubicBezTo>
                <a:cubicBezTo>
                  <a:pt x="14936" y="18288"/>
                  <a:pt x="18288" y="14936"/>
                  <a:pt x="18288" y="10800"/>
                </a:cubicBezTo>
                <a:cubicBezTo>
                  <a:pt x="18288" y="6664"/>
                  <a:pt x="14936" y="3312"/>
                  <a:pt x="10800" y="3312"/>
                </a:cubicBezTo>
                <a:cubicBezTo>
                  <a:pt x="6664" y="3312"/>
                  <a:pt x="3312" y="6664"/>
                  <a:pt x="3312" y="10800"/>
                </a:cubicBezTo>
                <a:close/>
              </a:path>
            </a:pathLst>
          </a:custGeom>
          <a:blipFill dpi="0" rotWithShape="1">
            <a:blip r:embed="rId2"/>
            <a:srcRect/>
            <a:tile tx="0" ty="0" sx="100000" sy="100000" flip="none" algn="tl"/>
          </a:bli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 name="Oval 3" descr="蓝色面巾纸"/>
          <p:cNvSpPr>
            <a:spLocks noChangeArrowheads="1"/>
          </p:cNvSpPr>
          <p:nvPr/>
        </p:nvSpPr>
        <p:spPr bwMode="auto">
          <a:xfrm>
            <a:off x="2873728" y="3011742"/>
            <a:ext cx="1543050" cy="1543050"/>
          </a:xfrm>
          <a:prstGeom prst="ellipse">
            <a:avLst/>
          </a:prstGeom>
          <a:blipFill dpi="0" rotWithShape="1">
            <a:blip r:embed="rId3"/>
            <a:srcRect/>
            <a:tile tx="0" ty="0" sx="100000" sy="100000" flip="none" algn="tl"/>
          </a:bli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4"/>
          <p:cNvSpPr txBox="1">
            <a:spLocks noChangeArrowheads="1"/>
          </p:cNvSpPr>
          <p:nvPr/>
        </p:nvSpPr>
        <p:spPr bwMode="auto">
          <a:xfrm>
            <a:off x="1964772" y="1147011"/>
            <a:ext cx="8283743"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lnSpc>
                <a:spcPct val="150000"/>
              </a:lnSpc>
              <a:spcBef>
                <a:spcPct val="5000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某公园内有一座圆形喷水池，它的半径是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米。现在要在喷水池周围铺上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米宽的甬路。甬路的占地面积是多少平方米？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Line 5"/>
          <p:cNvSpPr>
            <a:spLocks noChangeShapeType="1"/>
          </p:cNvSpPr>
          <p:nvPr/>
        </p:nvSpPr>
        <p:spPr bwMode="auto">
          <a:xfrm>
            <a:off x="3673828" y="3708972"/>
            <a:ext cx="742950" cy="0"/>
          </a:xfrm>
          <a:prstGeom prst="line">
            <a:avLst/>
          </a:prstGeom>
          <a:noFill/>
          <a:ln w="539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sz="2400">
              <a:solidFill>
                <a:srgbClr val="000000"/>
              </a:solidFill>
              <a:latin typeface="楷体" panose="02010609060101010101" charset="-122"/>
              <a:ea typeface="楷体" panose="02010609060101010101" charset="-122"/>
            </a:endParaRPr>
          </a:p>
        </p:txBody>
      </p:sp>
      <p:sp>
        <p:nvSpPr>
          <p:cNvPr id="15" name="Text Box 6"/>
          <p:cNvSpPr txBox="1">
            <a:spLocks noChangeArrowheads="1"/>
          </p:cNvSpPr>
          <p:nvPr/>
        </p:nvSpPr>
        <p:spPr bwMode="auto">
          <a:xfrm>
            <a:off x="3673829" y="3731595"/>
            <a:ext cx="95607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Line 7"/>
          <p:cNvSpPr>
            <a:spLocks noChangeShapeType="1"/>
          </p:cNvSpPr>
          <p:nvPr/>
        </p:nvSpPr>
        <p:spPr bwMode="auto">
          <a:xfrm>
            <a:off x="4416778" y="3708972"/>
            <a:ext cx="342900" cy="0"/>
          </a:xfrm>
          <a:prstGeom prst="line">
            <a:avLst/>
          </a:prstGeom>
          <a:noFill/>
          <a:ln w="444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sz="2400">
              <a:solidFill>
                <a:srgbClr val="000000"/>
              </a:solidFill>
              <a:latin typeface="楷体" panose="02010609060101010101" charset="-122"/>
              <a:ea typeface="楷体" panose="02010609060101010101" charset="-122"/>
            </a:endParaRPr>
          </a:p>
        </p:txBody>
      </p:sp>
      <p:sp>
        <p:nvSpPr>
          <p:cNvPr id="17" name="Text Box 8"/>
          <p:cNvSpPr txBox="1">
            <a:spLocks noChangeArrowheads="1"/>
          </p:cNvSpPr>
          <p:nvPr/>
        </p:nvSpPr>
        <p:spPr bwMode="auto">
          <a:xfrm>
            <a:off x="4816828" y="3937572"/>
            <a:ext cx="892969"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Line 9"/>
          <p:cNvSpPr>
            <a:spLocks noChangeShapeType="1"/>
          </p:cNvSpPr>
          <p:nvPr/>
        </p:nvSpPr>
        <p:spPr bwMode="auto">
          <a:xfrm flipH="1" flipV="1">
            <a:off x="4531078" y="3708972"/>
            <a:ext cx="342900" cy="285750"/>
          </a:xfrm>
          <a:prstGeom prst="line">
            <a:avLst/>
          </a:prstGeom>
          <a:noFill/>
          <a:ln w="28575">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sz="2400">
              <a:solidFill>
                <a:srgbClr val="000000"/>
              </a:solidFill>
              <a:latin typeface="楷体" panose="02010609060101010101" charset="-122"/>
              <a:ea typeface="楷体" panose="02010609060101010101" charset="-122"/>
            </a:endParaRPr>
          </a:p>
        </p:txBody>
      </p:sp>
      <p:sp>
        <p:nvSpPr>
          <p:cNvPr id="19" name="Text Box 10"/>
          <p:cNvSpPr txBox="1">
            <a:spLocks noChangeArrowheads="1"/>
          </p:cNvSpPr>
          <p:nvPr/>
        </p:nvSpPr>
        <p:spPr bwMode="auto">
          <a:xfrm>
            <a:off x="6251595" y="3455682"/>
            <a:ext cx="384046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 × 4² - 3.14 × 3²</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 Box 10"/>
          <p:cNvSpPr txBox="1">
            <a:spLocks noChangeArrowheads="1"/>
          </p:cNvSpPr>
          <p:nvPr/>
        </p:nvSpPr>
        <p:spPr bwMode="auto">
          <a:xfrm>
            <a:off x="6251595" y="2810520"/>
            <a:ext cx="24574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+ 1 = 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 Box 10"/>
          <p:cNvSpPr txBox="1">
            <a:spLocks noChangeArrowheads="1"/>
          </p:cNvSpPr>
          <p:nvPr/>
        </p:nvSpPr>
        <p:spPr bwMode="auto">
          <a:xfrm>
            <a:off x="5905560" y="4133045"/>
            <a:ext cx="2404814"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rPr>
              <a:t>= 50.24 - 28.26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10"/>
          <p:cNvSpPr txBox="1">
            <a:spLocks noChangeArrowheads="1"/>
          </p:cNvSpPr>
          <p:nvPr/>
        </p:nvSpPr>
        <p:spPr bwMode="auto">
          <a:xfrm>
            <a:off x="5874445" y="4810393"/>
            <a:ext cx="2542034"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21.98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 Box 10"/>
          <p:cNvSpPr txBox="1">
            <a:spLocks noChangeArrowheads="1"/>
          </p:cNvSpPr>
          <p:nvPr/>
        </p:nvSpPr>
        <p:spPr bwMode="auto">
          <a:xfrm>
            <a:off x="4164295" y="5776354"/>
            <a:ext cx="566692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答：甬路的占地面积是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21.98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plus(in)">
                                      <p:cBhvr>
                                        <p:cTn id="20" dur="2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checkerboard(across)">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checkerboard(across)">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checkerboard(across)">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checkerboard(across)">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checkerboard(across)">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4" grpId="0" bldLvl="0" animBg="1"/>
      <p:bldP spid="15" grpId="0" bldLvl="0" animBg="1" autoUpdateAnimBg="0"/>
      <p:bldP spid="16" grpId="0" bldLvl="0" animBg="1"/>
      <p:bldP spid="17" grpId="0" bldLvl="0" animBg="1" autoUpdateAnimBg="0"/>
      <p:bldP spid="18" grpId="0" bldLvl="0" animBg="1"/>
      <p:bldP spid="19" grpId="0" bldLvl="0" animBg="1" autoUpdateAnimBg="0"/>
      <p:bldP spid="20" grpId="0" bldLvl="0" animBg="1" autoUpdateAnimBg="0"/>
      <p:bldP spid="21" grpId="0" bldLvl="0" animBg="1" autoUpdateAnimBg="0"/>
      <p:bldP spid="22" grpId="0" bldLvl="0" animBg="1" autoUpdateAnimBg="0"/>
      <p:bldP spid="23"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AutoShape 2" descr="褐色大理石"/>
          <p:cNvSpPr>
            <a:spLocks noChangeArrowheads="1"/>
          </p:cNvSpPr>
          <p:nvPr/>
        </p:nvSpPr>
        <p:spPr bwMode="auto">
          <a:xfrm>
            <a:off x="2530828" y="2680272"/>
            <a:ext cx="2232000" cy="2232000"/>
          </a:xfrm>
          <a:custGeom>
            <a:avLst/>
            <a:gdLst>
              <a:gd name="G0" fmla="+- 3312 0 0"/>
              <a:gd name="G1" fmla="+- 21600 0 3312"/>
              <a:gd name="G2" fmla="+- 21600 0 3312"/>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2" y="10800"/>
                </a:moveTo>
                <a:cubicBezTo>
                  <a:pt x="3312" y="14936"/>
                  <a:pt x="6664" y="18288"/>
                  <a:pt x="10800" y="18288"/>
                </a:cubicBezTo>
                <a:cubicBezTo>
                  <a:pt x="14936" y="18288"/>
                  <a:pt x="18288" y="14936"/>
                  <a:pt x="18288" y="10800"/>
                </a:cubicBezTo>
                <a:cubicBezTo>
                  <a:pt x="18288" y="6664"/>
                  <a:pt x="14936" y="3312"/>
                  <a:pt x="10800" y="3312"/>
                </a:cubicBezTo>
                <a:cubicBezTo>
                  <a:pt x="6664" y="3312"/>
                  <a:pt x="3312" y="6664"/>
                  <a:pt x="3312" y="10800"/>
                </a:cubicBezTo>
                <a:close/>
              </a:path>
            </a:pathLst>
          </a:custGeom>
          <a:blipFill dpi="0" rotWithShape="1">
            <a:blip r:embed="rId2"/>
            <a:srcRect/>
            <a:tile tx="0" ty="0" sx="100000" sy="100000" flip="none" algn="tl"/>
          </a:bli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2" name="Oval 3" descr="蓝色面巾纸"/>
          <p:cNvSpPr>
            <a:spLocks noChangeArrowheads="1"/>
          </p:cNvSpPr>
          <p:nvPr/>
        </p:nvSpPr>
        <p:spPr bwMode="auto">
          <a:xfrm>
            <a:off x="2873728" y="3011742"/>
            <a:ext cx="1543050" cy="1543050"/>
          </a:xfrm>
          <a:prstGeom prst="ellipse">
            <a:avLst/>
          </a:prstGeom>
          <a:blipFill dpi="0" rotWithShape="1">
            <a:blip r:embed="rId3"/>
            <a:srcRect/>
            <a:tile tx="0" ty="0" sx="100000" sy="100000" flip="none" algn="tl"/>
          </a:blip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fontAlgn="base">
              <a:spcBef>
                <a:spcPct val="0"/>
              </a:spcBef>
              <a:spcAft>
                <a:spcPct val="0"/>
              </a:spcAft>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Text Box 4"/>
          <p:cNvSpPr txBox="1">
            <a:spLocks noChangeArrowheads="1"/>
          </p:cNvSpPr>
          <p:nvPr/>
        </p:nvSpPr>
        <p:spPr bwMode="auto">
          <a:xfrm>
            <a:off x="1964772" y="1147011"/>
            <a:ext cx="8283743"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lnSpc>
                <a:spcPct val="150000"/>
              </a:lnSpc>
              <a:spcBef>
                <a:spcPct val="5000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某公园内有一座圆形喷水池，它的半径是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米。现在要在喷水池周围铺上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米宽的甬路。甬路的占地面积是多少平方米？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Line 5"/>
          <p:cNvSpPr>
            <a:spLocks noChangeShapeType="1"/>
          </p:cNvSpPr>
          <p:nvPr/>
        </p:nvSpPr>
        <p:spPr bwMode="auto">
          <a:xfrm>
            <a:off x="3673828" y="3708972"/>
            <a:ext cx="742950" cy="0"/>
          </a:xfrm>
          <a:prstGeom prst="line">
            <a:avLst/>
          </a:prstGeom>
          <a:noFill/>
          <a:ln w="539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sz="2400">
              <a:solidFill>
                <a:srgbClr val="000000"/>
              </a:solidFill>
              <a:latin typeface="楷体" panose="02010609060101010101" charset="-122"/>
              <a:ea typeface="楷体" panose="02010609060101010101" charset="-122"/>
            </a:endParaRPr>
          </a:p>
        </p:txBody>
      </p:sp>
      <p:sp>
        <p:nvSpPr>
          <p:cNvPr id="15" name="Text Box 6"/>
          <p:cNvSpPr txBox="1">
            <a:spLocks noChangeArrowheads="1"/>
          </p:cNvSpPr>
          <p:nvPr/>
        </p:nvSpPr>
        <p:spPr bwMode="auto">
          <a:xfrm>
            <a:off x="3673829" y="3731595"/>
            <a:ext cx="95607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Line 7"/>
          <p:cNvSpPr>
            <a:spLocks noChangeShapeType="1"/>
          </p:cNvSpPr>
          <p:nvPr/>
        </p:nvSpPr>
        <p:spPr bwMode="auto">
          <a:xfrm>
            <a:off x="4416778" y="3708972"/>
            <a:ext cx="342900" cy="0"/>
          </a:xfrm>
          <a:prstGeom prst="line">
            <a:avLst/>
          </a:prstGeom>
          <a:noFill/>
          <a:ln w="444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sz="2400">
              <a:solidFill>
                <a:srgbClr val="000000"/>
              </a:solidFill>
              <a:latin typeface="楷体" panose="02010609060101010101" charset="-122"/>
              <a:ea typeface="楷体" panose="02010609060101010101" charset="-122"/>
            </a:endParaRPr>
          </a:p>
        </p:txBody>
      </p:sp>
      <p:sp>
        <p:nvSpPr>
          <p:cNvPr id="17" name="Text Box 8"/>
          <p:cNvSpPr txBox="1">
            <a:spLocks noChangeArrowheads="1"/>
          </p:cNvSpPr>
          <p:nvPr/>
        </p:nvSpPr>
        <p:spPr bwMode="auto">
          <a:xfrm>
            <a:off x="4816828" y="3937572"/>
            <a:ext cx="892969"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Line 9"/>
          <p:cNvSpPr>
            <a:spLocks noChangeShapeType="1"/>
          </p:cNvSpPr>
          <p:nvPr/>
        </p:nvSpPr>
        <p:spPr bwMode="auto">
          <a:xfrm flipH="1" flipV="1">
            <a:off x="4531078" y="3708972"/>
            <a:ext cx="342900" cy="285750"/>
          </a:xfrm>
          <a:prstGeom prst="line">
            <a:avLst/>
          </a:prstGeom>
          <a:noFill/>
          <a:ln w="28575">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fontAlgn="base">
              <a:spcBef>
                <a:spcPct val="0"/>
              </a:spcBef>
              <a:spcAft>
                <a:spcPct val="0"/>
              </a:spcAft>
            </a:pPr>
            <a:endParaRPr lang="zh-CN" altLang="en-US" sz="2400">
              <a:solidFill>
                <a:srgbClr val="000000"/>
              </a:solidFill>
              <a:latin typeface="楷体" panose="02010609060101010101" charset="-122"/>
              <a:ea typeface="楷体" panose="02010609060101010101" charset="-122"/>
            </a:endParaRPr>
          </a:p>
        </p:txBody>
      </p:sp>
      <p:sp>
        <p:nvSpPr>
          <p:cNvPr id="19" name="Text Box 10"/>
          <p:cNvSpPr txBox="1">
            <a:spLocks noChangeArrowheads="1"/>
          </p:cNvSpPr>
          <p:nvPr/>
        </p:nvSpPr>
        <p:spPr bwMode="auto">
          <a:xfrm>
            <a:off x="6251595" y="3455682"/>
            <a:ext cx="384046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4²-3²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 Box 10"/>
          <p:cNvSpPr txBox="1">
            <a:spLocks noChangeArrowheads="1"/>
          </p:cNvSpPr>
          <p:nvPr/>
        </p:nvSpPr>
        <p:spPr bwMode="auto">
          <a:xfrm>
            <a:off x="6251595" y="2810520"/>
            <a:ext cx="245745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+ 1 = 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 Box 10"/>
          <p:cNvSpPr txBox="1">
            <a:spLocks noChangeArrowheads="1"/>
          </p:cNvSpPr>
          <p:nvPr/>
        </p:nvSpPr>
        <p:spPr bwMode="auto">
          <a:xfrm>
            <a:off x="5920800" y="4133045"/>
            <a:ext cx="2404814"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rPr>
              <a:t>= 3.14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10"/>
          <p:cNvSpPr txBox="1">
            <a:spLocks noChangeArrowheads="1"/>
          </p:cNvSpPr>
          <p:nvPr/>
        </p:nvSpPr>
        <p:spPr bwMode="auto">
          <a:xfrm>
            <a:off x="5965885" y="4810393"/>
            <a:ext cx="2542034"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21.98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Text Box 10"/>
          <p:cNvSpPr txBox="1">
            <a:spLocks noChangeArrowheads="1"/>
          </p:cNvSpPr>
          <p:nvPr/>
        </p:nvSpPr>
        <p:spPr bwMode="auto">
          <a:xfrm>
            <a:off x="4164295" y="5776354"/>
            <a:ext cx="5666928"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fontAlgn="base">
              <a:spcBef>
                <a:spcPct val="5000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答：甬路的占地面积是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21.98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checkerboard(across)">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heckerboard(across)">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heckerboard(across)">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checkerboard(across)">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checkerboard(across)">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autoUpdateAnimBg="0"/>
      <p:bldP spid="20" grpId="0" bldLvl="0" animBg="1" autoUpdateAnimBg="0"/>
      <p:bldP spid="21" grpId="0" bldLvl="0" animBg="1" autoUpdateAnimBg="0"/>
      <p:bldP spid="22" grpId="0" bldLvl="0" animBg="1" autoUpdateAnimBg="0"/>
      <p:bldP spid="23" grpId="0" bldLvl="0" animBg="1" autoUpdateAnimBg="0"/>
    </p:bldLst>
  </p:timing>
</p:sld>
</file>

<file path=ppt/tags/tag1.xml><?xml version="1.0" encoding="utf-8"?>
<p:tagLst xmlns:p="http://schemas.openxmlformats.org/presentationml/2006/main">
  <p:tag name="KSO_WM_UNIT_PLACING_PICTURE_USER_VIEWPORT" val="{&quot;height&quot;:1515,&quot;width&quot;:1555}"/>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1231</Words>
  <Application>WPS 演示</Application>
  <PresentationFormat>宽屏</PresentationFormat>
  <Paragraphs>206</Paragraphs>
  <Slides>15</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15</vt:i4>
      </vt:variant>
    </vt:vector>
  </HeadingPairs>
  <TitlesOfParts>
    <vt:vector size="32" baseType="lpstr">
      <vt:lpstr>Arial</vt:lpstr>
      <vt:lpstr>宋体</vt:lpstr>
      <vt:lpstr>Wingdings</vt:lpstr>
      <vt:lpstr>微软雅黑</vt:lpstr>
      <vt:lpstr>Wingdings</vt:lpstr>
      <vt:lpstr>Times New Roman</vt:lpstr>
      <vt:lpstr>楷体</vt:lpstr>
      <vt:lpstr>黑体</vt:lpstr>
      <vt:lpstr>Gulim</vt:lpstr>
      <vt:lpstr>Arial Unicode MS</vt:lpstr>
      <vt:lpstr>等线</vt:lpstr>
      <vt:lpstr>Calibri</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A760EEB59F4346D98A54413DF0C396D2</vt:lpwstr>
  </property>
</Properties>
</file>