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Lst>
  <p:notesMasterIdLst>
    <p:notesMasterId r:id="rId63"/>
  </p:notesMasterIdLst>
  <p:handoutMasterIdLst>
    <p:handoutMasterId r:id="rId64"/>
  </p:handoutMasterIdLst>
  <p:sldIdLst>
    <p:sldId id="312" r:id="rId4"/>
    <p:sldId id="307" r:id="rId5"/>
    <p:sldId id="615" r:id="rId6"/>
    <p:sldId id="669" r:id="rId7"/>
    <p:sldId id="670" r:id="rId8"/>
    <p:sldId id="671" r:id="rId9"/>
    <p:sldId id="672" r:id="rId10"/>
    <p:sldId id="673" r:id="rId11"/>
    <p:sldId id="674" r:id="rId12"/>
    <p:sldId id="675" r:id="rId13"/>
    <p:sldId id="676" r:id="rId14"/>
    <p:sldId id="677" r:id="rId15"/>
    <p:sldId id="678" r:id="rId16"/>
    <p:sldId id="679" r:id="rId17"/>
    <p:sldId id="680" r:id="rId18"/>
    <p:sldId id="681" r:id="rId19"/>
    <p:sldId id="682" r:id="rId20"/>
    <p:sldId id="683" r:id="rId21"/>
    <p:sldId id="684" r:id="rId22"/>
    <p:sldId id="685" r:id="rId23"/>
    <p:sldId id="686" r:id="rId24"/>
    <p:sldId id="687" r:id="rId25"/>
    <p:sldId id="688" r:id="rId26"/>
    <p:sldId id="689" r:id="rId27"/>
    <p:sldId id="690" r:id="rId28"/>
    <p:sldId id="691" r:id="rId29"/>
    <p:sldId id="692" r:id="rId30"/>
    <p:sldId id="693" r:id="rId31"/>
    <p:sldId id="694" r:id="rId32"/>
    <p:sldId id="695" r:id="rId33"/>
    <p:sldId id="696" r:id="rId34"/>
    <p:sldId id="697" r:id="rId35"/>
    <p:sldId id="698" r:id="rId36"/>
    <p:sldId id="699" r:id="rId37"/>
    <p:sldId id="700" r:id="rId38"/>
    <p:sldId id="701" r:id="rId39"/>
    <p:sldId id="702" r:id="rId40"/>
    <p:sldId id="703" r:id="rId41"/>
    <p:sldId id="704" r:id="rId42"/>
    <p:sldId id="705" r:id="rId43"/>
    <p:sldId id="706" r:id="rId44"/>
    <p:sldId id="707" r:id="rId45"/>
    <p:sldId id="708" r:id="rId46"/>
    <p:sldId id="709" r:id="rId47"/>
    <p:sldId id="710" r:id="rId48"/>
    <p:sldId id="711" r:id="rId49"/>
    <p:sldId id="712" r:id="rId50"/>
    <p:sldId id="713" r:id="rId51"/>
    <p:sldId id="714" r:id="rId52"/>
    <p:sldId id="715" r:id="rId53"/>
    <p:sldId id="716" r:id="rId54"/>
    <p:sldId id="717" r:id="rId55"/>
    <p:sldId id="718" r:id="rId56"/>
    <p:sldId id="719" r:id="rId57"/>
    <p:sldId id="720" r:id="rId58"/>
    <p:sldId id="721" r:id="rId59"/>
    <p:sldId id="722" r:id="rId60"/>
    <p:sldId id="723" r:id="rId61"/>
    <p:sldId id="724" r:id="rId62"/>
  </p:sldIdLst>
  <p:sldSz cx="9144000" cy="5143500"/>
  <p:notesSz cx="6858000" cy="9144000"/>
  <p:embeddedFontLst>
    <p:embeddedFont>
      <p:font typeface="楷体" panose="02010609060101010101" pitchFamily="49" charset="-122"/>
      <p:regular r:id="rId68"/>
    </p:embeddedFont>
    <p:embeddedFont>
      <p:font typeface="微软雅黑" panose="020B0503020204020204" charset="-122"/>
      <p:regular r:id="rId69"/>
    </p:embeddedFont>
    <p:embeddedFont>
      <p:font typeface="Calibri" panose="020F0502020204030204" charset="0"/>
      <p:regular r:id="rId70"/>
      <p:bold r:id="rId71"/>
      <p:italic r:id="rId72"/>
      <p:boldItalic r:id="rId73"/>
    </p:embeddedFont>
  </p:embeddedFontLst>
  <p:custDataLst>
    <p:tags r:id="rId7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33CC"/>
    <a:srgbClr val="FF00FF"/>
    <a:srgbClr val="0000FF"/>
    <a:srgbClr val="FF0066"/>
    <a:srgbClr val="FFFF99"/>
    <a:srgbClr val="FFFFFF"/>
    <a:srgbClr val="00FFFF"/>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34"/>
    <p:restoredTop sz="96256"/>
  </p:normalViewPr>
  <p:slideViewPr>
    <p:cSldViewPr snapToGrid="0" showGuides="1">
      <p:cViewPr varScale="1">
        <p:scale>
          <a:sx n="140" d="100"/>
          <a:sy n="140" d="100"/>
        </p:scale>
        <p:origin x="666" y="102"/>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gs" Target="tags/tag1.xml"/><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notesMaster" Target="notesMasters/notes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BBAE68E9-9979-4421-8368-E57EBE3F7D63}"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9AFE114-015C-4495-B0C7-DE99FAF28D58}"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60AFBFAD-00A7-456C-852A-2EF3ED9E773E}"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BDFD4DB5-6041-477F-864E-05B178B9C80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任意多边形 3"/>
          <p:cNvSpPr/>
          <p:nvPr/>
        </p:nvSpPr>
        <p:spPr>
          <a:xfrm>
            <a:off x="136525" y="130175"/>
            <a:ext cx="8885238" cy="4852988"/>
          </a:xfrm>
          <a:custGeom>
            <a:avLst/>
            <a:gdLst>
              <a:gd name="connsiteX0" fmla="*/ 0 w 8884800"/>
              <a:gd name="connsiteY0" fmla="*/ 0 h 4852800"/>
              <a:gd name="connsiteX1" fmla="*/ 7711200 w 8884800"/>
              <a:gd name="connsiteY1" fmla="*/ 0 h 4852800"/>
              <a:gd name="connsiteX2" fmla="*/ 7711200 w 8884800"/>
              <a:gd name="connsiteY2" fmla="*/ 525600 h 4852800"/>
              <a:gd name="connsiteX3" fmla="*/ 8884800 w 8884800"/>
              <a:gd name="connsiteY3" fmla="*/ 525600 h 4852800"/>
              <a:gd name="connsiteX4" fmla="*/ 8884800 w 8884800"/>
              <a:gd name="connsiteY4" fmla="*/ 4852800 h 4852800"/>
              <a:gd name="connsiteX5" fmla="*/ 0 w 8884800"/>
              <a:gd name="connsiteY5" fmla="*/ 4852800 h 48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84800" h="4852800">
                <a:moveTo>
                  <a:pt x="0" y="0"/>
                </a:moveTo>
                <a:lnTo>
                  <a:pt x="7711200" y="0"/>
                </a:lnTo>
                <a:lnTo>
                  <a:pt x="7711200" y="525600"/>
                </a:lnTo>
                <a:lnTo>
                  <a:pt x="8884800" y="525600"/>
                </a:lnTo>
                <a:lnTo>
                  <a:pt x="8884800" y="4852800"/>
                </a:lnTo>
                <a:lnTo>
                  <a:pt x="0" y="4852800"/>
                </a:lnTo>
                <a:close/>
              </a:path>
            </a:pathLst>
          </a:cu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3" name="图片 5"/>
          <p:cNvPicPr>
            <a:picLocks noChangeAspect="1"/>
          </p:cNvPicPr>
          <p:nvPr userDrawn="1"/>
        </p:nvPicPr>
        <p:blipFill>
          <a:blip r:embed="rId3"/>
          <a:srcRect l="41602" t="17497" r="41881" b="37849"/>
          <a:stretch>
            <a:fillRect/>
          </a:stretch>
        </p:blipFill>
        <p:spPr>
          <a:xfrm>
            <a:off x="-93662" y="0"/>
            <a:ext cx="849312" cy="2297113"/>
          </a:xfrm>
          <a:prstGeom prst="rect">
            <a:avLst/>
          </a:prstGeom>
          <a:noFill/>
          <a:ln w="9525">
            <a:noFill/>
          </a:ln>
        </p:spPr>
      </p:pic>
      <p:pic>
        <p:nvPicPr>
          <p:cNvPr id="2054" name="图片 6"/>
          <p:cNvPicPr>
            <a:picLocks noChangeAspect="1"/>
          </p:cNvPicPr>
          <p:nvPr userDrawn="1"/>
        </p:nvPicPr>
        <p:blipFill>
          <a:blip r:embed="rId4"/>
          <a:srcRect l="21725" t="67168" r="21861" b="6937"/>
          <a:stretch>
            <a:fillRect/>
          </a:stretch>
        </p:blipFill>
        <p:spPr>
          <a:xfrm>
            <a:off x="7145338" y="4260850"/>
            <a:ext cx="2041525" cy="93821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6" name="图片 3"/>
          <p:cNvPicPr>
            <a:picLocks noChangeAspect="1"/>
          </p:cNvPicPr>
          <p:nvPr userDrawn="1"/>
        </p:nvPicPr>
        <p:blipFill>
          <a:blip r:embed="rId3">
            <a:lum bright="70001" contrast="-70000"/>
          </a:blip>
          <a:srcRect l="5740" r="6297"/>
          <a:stretch>
            <a:fillRect/>
          </a:stretch>
        </p:blipFill>
        <p:spPr>
          <a:xfrm>
            <a:off x="0" y="0"/>
            <a:ext cx="9144000" cy="5143500"/>
          </a:xfrm>
          <a:prstGeom prst="rect">
            <a:avLst/>
          </a:prstGeom>
          <a:noFill/>
          <a:ln w="9525">
            <a:noFill/>
          </a:ln>
        </p:spPr>
      </p:pic>
      <p:pic>
        <p:nvPicPr>
          <p:cNvPr id="3077" name="图片 4"/>
          <p:cNvPicPr>
            <a:picLocks noChangeAspect="1"/>
          </p:cNvPicPr>
          <p:nvPr userDrawn="1"/>
        </p:nvPicPr>
        <p:blipFill>
          <a:blip r:embed="rId4"/>
          <a:stretch>
            <a:fillRect/>
          </a:stretch>
        </p:blipFill>
        <p:spPr>
          <a:xfrm>
            <a:off x="-425450" y="1835150"/>
            <a:ext cx="1189038" cy="3533775"/>
          </a:xfrm>
          <a:prstGeom prst="rect">
            <a:avLst/>
          </a:prstGeom>
          <a:noFill/>
          <a:ln w="9525">
            <a:noFill/>
          </a:ln>
        </p:spPr>
      </p:pic>
      <p:pic>
        <p:nvPicPr>
          <p:cNvPr id="3078" name="图片 5"/>
          <p:cNvPicPr>
            <a:picLocks noChangeAspect="1"/>
          </p:cNvPicPr>
          <p:nvPr userDrawn="1"/>
        </p:nvPicPr>
        <p:blipFill>
          <a:blip r:embed="rId5"/>
          <a:stretch>
            <a:fillRect/>
          </a:stretch>
        </p:blipFill>
        <p:spPr>
          <a:xfrm rot="-2646896">
            <a:off x="-490537" y="-325437"/>
            <a:ext cx="1965325" cy="1455737"/>
          </a:xfrm>
          <a:prstGeom prst="rect">
            <a:avLst/>
          </a:prstGeom>
          <a:noFill/>
          <a:ln w="9525">
            <a:noFill/>
          </a:ln>
        </p:spPr>
      </p:pic>
      <p:pic>
        <p:nvPicPr>
          <p:cNvPr id="3079" name="图片 6"/>
          <p:cNvPicPr>
            <a:picLocks noChangeAspect="1"/>
          </p:cNvPicPr>
          <p:nvPr userDrawn="1"/>
        </p:nvPicPr>
        <p:blipFill>
          <a:blip r:embed="rId6"/>
          <a:stretch>
            <a:fillRect/>
          </a:stretch>
        </p:blipFill>
        <p:spPr>
          <a:xfrm>
            <a:off x="8201025" y="3643313"/>
            <a:ext cx="1160463" cy="16129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100" name="图片 3"/>
          <p:cNvPicPr>
            <a:picLocks noChangeAspect="1"/>
          </p:cNvPicPr>
          <p:nvPr userDrawn="1"/>
        </p:nvPicPr>
        <p:blipFill>
          <a:blip r:embed="rId3"/>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4" name="图片 3"/>
          <p:cNvPicPr>
            <a:picLocks noChangeAspect="1"/>
          </p:cNvPicPr>
          <p:nvPr userDrawn="1"/>
        </p:nvPicPr>
        <p:blipFill>
          <a:blip r:embed="rId3"/>
          <a:stretch>
            <a:fillRect/>
          </a:stretch>
        </p:blipFill>
        <p:spPr>
          <a:xfrm>
            <a:off x="1588" y="0"/>
            <a:ext cx="9140825"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1.png"/><Relationship Id="rId5" Type="http://schemas.openxmlformats.org/officeDocument/2006/relationships/image" Target="../media/image4.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9.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pic>
        <p:nvPicPr>
          <p:cNvPr id="1026" name="图片 1"/>
          <p:cNvPicPr>
            <a:picLocks noChangeAspect="1"/>
          </p:cNvPicPr>
          <p:nvPr userDrawn="1"/>
        </p:nvPicPr>
        <p:blipFill>
          <a:blip r:embed="rId6"/>
          <a:stretch>
            <a:fillRect/>
          </a:stretch>
        </p:blipFill>
        <p:spPr>
          <a:xfrm>
            <a:off x="0" y="0"/>
            <a:ext cx="9144000" cy="5143500"/>
          </a:xfrm>
          <a:prstGeom prst="rect">
            <a:avLst/>
          </a:prstGeom>
          <a:noFill/>
          <a:ln w="9525">
            <a:noFill/>
          </a:ln>
        </p:spPr>
      </p:pic>
      <p:sp>
        <p:nvSpPr>
          <p:cNvPr id="3" name="矩形 2"/>
          <p:cNvSpPr/>
          <p:nvPr/>
        </p:nvSpPr>
        <p:spPr>
          <a:xfrm>
            <a:off x="0" y="0"/>
            <a:ext cx="9144000" cy="5143500"/>
          </a:xfrm>
          <a:prstGeom prst="rect">
            <a:avLst/>
          </a:prstGeom>
          <a:solidFill>
            <a:srgbClr val="F5FA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slide" Target="slide38.xml"/><Relationship Id="rId3" Type="http://schemas.openxmlformats.org/officeDocument/2006/relationships/slide" Target="slide23.xml"/><Relationship Id="rId2" Type="http://schemas.openxmlformats.org/officeDocument/2006/relationships/slide" Target="slide3.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image" Target="../media/image2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1"/>
          <p:cNvPicPr>
            <a:picLocks noChangeAspect="1"/>
          </p:cNvPicPr>
          <p:nvPr/>
        </p:nvPicPr>
        <p:blipFill>
          <a:blip r:embed="rId1"/>
          <a:stretch>
            <a:fillRect/>
          </a:stretch>
        </p:blipFill>
        <p:spPr>
          <a:xfrm>
            <a:off x="1588" y="0"/>
            <a:ext cx="9140825" cy="5143500"/>
          </a:xfrm>
          <a:prstGeom prst="rect">
            <a:avLst/>
          </a:prstGeom>
          <a:noFill/>
          <a:ln w="9525">
            <a:noFill/>
          </a:ln>
        </p:spPr>
      </p:pic>
      <p:sp>
        <p:nvSpPr>
          <p:cNvPr id="7" name="矩形 4">
            <a:hlinkClick r:id="rId2" action="ppaction://hlinksldjump"/>
          </p:cNvPr>
          <p:cNvSpPr>
            <a:spLocks noChangeArrowheads="1"/>
          </p:cNvSpPr>
          <p:nvPr/>
        </p:nvSpPr>
        <p:spPr bwMode="auto">
          <a:xfrm>
            <a:off x="5565775" y="1293813"/>
            <a:ext cx="1830388" cy="6445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10" name="矩形 4">
            <a:hlinkClick r:id="rId3" action="ppaction://hlinksldjump"/>
          </p:cNvPr>
          <p:cNvSpPr>
            <a:spLocks noChangeArrowheads="1"/>
          </p:cNvSpPr>
          <p:nvPr/>
        </p:nvSpPr>
        <p:spPr bwMode="auto">
          <a:xfrm>
            <a:off x="5565775" y="2149475"/>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8" name="矩形 4">
            <a:hlinkClick r:id="rId4" action="ppaction://hlinksldjump"/>
          </p:cNvPr>
          <p:cNvSpPr>
            <a:spLocks noChangeArrowheads="1"/>
          </p:cNvSpPr>
          <p:nvPr/>
        </p:nvSpPr>
        <p:spPr bwMode="auto">
          <a:xfrm>
            <a:off x="5565775" y="3005138"/>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pic>
        <p:nvPicPr>
          <p:cNvPr id="8198" name="图片 4"/>
          <p:cNvPicPr>
            <a:picLocks noChangeAspect="1"/>
          </p:cNvPicPr>
          <p:nvPr/>
        </p:nvPicPr>
        <p:blipFill>
          <a:blip r:embed="rId5"/>
          <a:stretch>
            <a:fillRect/>
          </a:stretch>
        </p:blipFill>
        <p:spPr>
          <a:xfrm>
            <a:off x="7789863" y="0"/>
            <a:ext cx="1354137" cy="720725"/>
          </a:xfrm>
          <a:prstGeom prst="rect">
            <a:avLst/>
          </a:prstGeom>
          <a:noFill/>
          <a:ln w="9525">
            <a:noFill/>
          </a:ln>
        </p:spPr>
      </p:pic>
    </p:spTree>
  </p:cSld>
  <p:clrMapOvr>
    <a:masterClrMapping/>
  </p:clrMapOvr>
  <p:transition spd="slow">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p:cNvPicPr>
            <a:picLocks noChangeAspect="1"/>
          </p:cNvPicPr>
          <p:nvPr/>
        </p:nvPicPr>
        <p:blipFill>
          <a:blip r:embed="rId1"/>
          <a:srcRect l="5492" t="3171" r="50000" b="5904"/>
          <a:stretch>
            <a:fillRect/>
          </a:stretch>
        </p:blipFill>
        <p:spPr>
          <a:xfrm>
            <a:off x="6548438" y="1225550"/>
            <a:ext cx="2085975" cy="3194050"/>
          </a:xfrm>
          <a:prstGeom prst="rect">
            <a:avLst/>
          </a:prstGeom>
          <a:noFill/>
          <a:ln w="9525">
            <a:noFill/>
          </a:ln>
        </p:spPr>
      </p:pic>
      <p:sp>
        <p:nvSpPr>
          <p:cNvPr id="3" name="文本框 2"/>
          <p:cNvSpPr txBox="1"/>
          <p:nvPr/>
        </p:nvSpPr>
        <p:spPr>
          <a:xfrm>
            <a:off x="455613" y="334963"/>
            <a:ext cx="6446837"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从封底上我们可以知道哪些信息？</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647700" y="1116013"/>
            <a:ext cx="5595938" cy="5826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封底有书名、价格及条形码。</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文本框 4"/>
          <p:cNvSpPr txBox="1"/>
          <p:nvPr/>
        </p:nvSpPr>
        <p:spPr>
          <a:xfrm>
            <a:off x="538163" y="1897063"/>
            <a:ext cx="5364162"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你从扉页中知道了什么？</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538163" y="2532063"/>
            <a:ext cx="5364162" cy="1704975"/>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笛福的</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鲁滨逊漂流记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为什么会如此吸引读者呢？它有哪些故事情节呢？</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Effect transition="in" filter="wipe(down)">
                                      <p:cBhvr>
                                        <p:cTn id="12" dur="500"/>
                                        <p:tgtEl>
                                          <p:spTgt spid="327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
          <p:cNvSpPr/>
          <p:nvPr/>
        </p:nvSpPr>
        <p:spPr>
          <a:xfrm>
            <a:off x="731838" y="346075"/>
            <a:ext cx="2036762" cy="646113"/>
          </a:xfrm>
          <a:prstGeom prst="rect">
            <a:avLst/>
          </a:prstGeom>
          <a:noFill/>
          <a:ln w="9525">
            <a:noFill/>
          </a:ln>
        </p:spPr>
        <p:txBody>
          <a:bodyPr wrap="none">
            <a:spAutoFit/>
          </a:bodyPr>
          <a:p>
            <a:r>
              <a:rPr lang="zh-CN" altLang="en-US" sz="3600" b="1" dirty="0">
                <a:latin typeface="Arial" panose="020B0604020202020204" pitchFamily="34" charset="0"/>
              </a:rPr>
              <a:t>理清情节</a:t>
            </a:r>
            <a:endParaRPr lang="zh-CN" altLang="en-US" sz="3600" b="1" dirty="0">
              <a:latin typeface="Arial" panose="020B0604020202020204" pitchFamily="34" charset="0"/>
            </a:endParaRPr>
          </a:p>
        </p:txBody>
      </p:sp>
      <p:sp>
        <p:nvSpPr>
          <p:cNvPr id="3" name="文本框 2"/>
          <p:cNvSpPr txBox="1"/>
          <p:nvPr/>
        </p:nvSpPr>
        <p:spPr>
          <a:xfrm>
            <a:off x="911225" y="1366838"/>
            <a:ext cx="7486650" cy="226695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作者笛福曾这样点评鲁滨逊：不安于现状，勇于行动，勇于追求，不畏艰险，按照现代文明的模式，开辟新天地的创造者。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5013" y="1243013"/>
            <a:ext cx="7673975" cy="23780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通过初读目录“初次航海、再次航海、死里逃生、重返故乡、故地重游”及部分原文，感知鲁滨逊这个人物的形象，初步掌握故事情节。</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5825" y="1927225"/>
            <a:ext cx="7616825" cy="1704975"/>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首次出海的鲁滨逊没有任何的航海经验，他对大海一无所知，那么他会面临哪些困难呢？</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文本框 2"/>
          <p:cNvSpPr txBox="1"/>
          <p:nvPr/>
        </p:nvSpPr>
        <p:spPr>
          <a:xfrm>
            <a:off x="885825" y="1222375"/>
            <a:ext cx="1911350"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初次航海</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0425" y="1581150"/>
            <a:ext cx="7618413" cy="114300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如果你是死里逃生的鲁滨逊，接下来你会怎样做？</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文本框 2"/>
          <p:cNvSpPr txBox="1"/>
          <p:nvPr/>
        </p:nvSpPr>
        <p:spPr>
          <a:xfrm>
            <a:off x="860425" y="876300"/>
            <a:ext cx="1911350"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再次航海</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860425" y="2846388"/>
            <a:ext cx="8002588" cy="1144587"/>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主人公后来再次航海，又会有什么在等待着他呢？他能否和上次一样平安归来呢？</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79538" y="44450"/>
            <a:ext cx="3941762"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死里逃生、荒岛日记</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565150" y="636588"/>
            <a:ext cx="8002588" cy="170656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一动也不动地坐着，空想得到那得不到的东西，是毫无用处的。</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14000"/>
              </a:lnSpc>
            </a:pP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鲁滨逊漂流记</a:t>
            </a:r>
            <a:r>
              <a:rPr lang="en-US" altLang="zh-CN" sz="3200" b="1" dirty="0">
                <a:solidFill>
                  <a:srgbClr val="0033CC"/>
                </a:solidFill>
                <a:latin typeface="楷体" panose="02010609060101010101" pitchFamily="49" charset="-122"/>
                <a:ea typeface="楷体" panose="02010609060101010101" pitchFamily="49" charset="-122"/>
              </a:rPr>
              <a:t>》</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p:nvPr/>
        </p:nvSpPr>
        <p:spPr>
          <a:xfrm>
            <a:off x="468313" y="2438400"/>
            <a:ext cx="8002587" cy="2266950"/>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    这件事对鲁滨逊的触动很大，我想他之所以能够在孤岛上生活</a:t>
            </a:r>
            <a:r>
              <a:rPr lang="en-US" altLang="zh-CN" sz="3200" b="1" dirty="0">
                <a:latin typeface="宋体" panose="02010600030101010101" pitchFamily="2" charset="-122"/>
              </a:rPr>
              <a:t>28</a:t>
            </a:r>
            <a:r>
              <a:rPr lang="zh-CN" altLang="en-US" sz="3200" b="1" dirty="0">
                <a:latin typeface="宋体" panose="02010600030101010101" pitchFamily="2" charset="-122"/>
              </a:rPr>
              <a:t>年之久，就是靠着这种精神。无论面对怎样的困境都要坚强勇敢地走出来。因此他开始往积极的一面考虑。</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913" y="906463"/>
            <a:ext cx="8004175" cy="2827337"/>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    你们在生病的时候会想什么？鲁滨逊生病的时候却在检讨自己的不足，在为曾经的过失深深地责备自己，这是多么地难能可贵啊！大自然给他在荒岛上的生活制造了许许多多的困难，如：地震，海啸，台风，干旱。</a:t>
            </a:r>
            <a:endParaRPr lang="zh-CN" altLang="en-US" sz="3200" b="1" dirty="0">
              <a:latin typeface="宋体" panose="02010600030101010101" pitchFamily="2" charset="-122"/>
            </a:endParaRPr>
          </a:p>
        </p:txBody>
      </p:sp>
      <p:sp>
        <p:nvSpPr>
          <p:cNvPr id="3" name="文本框 2"/>
          <p:cNvSpPr txBox="1"/>
          <p:nvPr/>
        </p:nvSpPr>
        <p:spPr>
          <a:xfrm>
            <a:off x="569913" y="261938"/>
            <a:ext cx="1025525"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3100" y="1157288"/>
            <a:ext cx="8004175" cy="2828925"/>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他就这样过了</a:t>
            </a:r>
            <a:r>
              <a:rPr lang="en-US" altLang="zh-CN" sz="3200" b="1" dirty="0">
                <a:latin typeface="宋体" panose="02010600030101010101" pitchFamily="2" charset="-122"/>
              </a:rPr>
              <a:t>12</a:t>
            </a:r>
            <a:r>
              <a:rPr lang="zh-CN" altLang="en-US" sz="3200" b="1" dirty="0">
                <a:latin typeface="宋体" panose="02010600030101010101" pitchFamily="2" charset="-122"/>
              </a:rPr>
              <a:t>个年头。在此期间，岛上除了鲁滨逊之外，他从来没见过一个人。突然有一天他发现了人的脚印，这让他感到害怕，后来知道是野人，他努力做到不和野人有交集，但是事与愿违。</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5025" y="992188"/>
            <a:ext cx="7618413" cy="2827337"/>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鲁滨逊足足在这个荒岛上生活了</a:t>
            </a:r>
            <a:r>
              <a:rPr lang="en-US" altLang="zh-CN" sz="3200" b="1" dirty="0">
                <a:solidFill>
                  <a:srgbClr val="0033CC"/>
                </a:solidFill>
                <a:latin typeface="楷体" panose="02010609060101010101" pitchFamily="49" charset="-122"/>
                <a:ea typeface="楷体" panose="02010609060101010101" pitchFamily="49" charset="-122"/>
              </a:rPr>
              <a:t>28</a:t>
            </a:r>
            <a:r>
              <a:rPr lang="zh-CN" altLang="en-US" sz="3200" b="1" dirty="0">
                <a:solidFill>
                  <a:srgbClr val="0033CC"/>
                </a:solidFill>
                <a:latin typeface="楷体" panose="02010609060101010101" pitchFamily="49" charset="-122"/>
                <a:ea typeface="楷体" panose="02010609060101010101" pitchFamily="49" charset="-122"/>
              </a:rPr>
              <a:t>年</a:t>
            </a:r>
            <a:r>
              <a:rPr lang="en-US" altLang="zh-CN" sz="3200" b="1" dirty="0">
                <a:solidFill>
                  <a:srgbClr val="0033CC"/>
                </a:solidFill>
                <a:latin typeface="楷体" panose="02010609060101010101" pitchFamily="49" charset="-122"/>
                <a:ea typeface="楷体" panose="02010609060101010101" pitchFamily="49" charset="-122"/>
              </a:rPr>
              <a:t>2</a:t>
            </a:r>
            <a:r>
              <a:rPr lang="zh-CN" altLang="en-US" sz="3200" b="1" dirty="0">
                <a:solidFill>
                  <a:srgbClr val="0033CC"/>
                </a:solidFill>
                <a:latin typeface="楷体" panose="02010609060101010101" pitchFamily="49" charset="-122"/>
                <a:ea typeface="楷体" panose="02010609060101010101" pitchFamily="49" charset="-122"/>
              </a:rPr>
              <a:t>个月</a:t>
            </a:r>
            <a:r>
              <a:rPr lang="en-US" altLang="zh-CN" sz="3200" b="1" dirty="0">
                <a:solidFill>
                  <a:srgbClr val="0033CC"/>
                </a:solidFill>
                <a:latin typeface="楷体" panose="02010609060101010101" pitchFamily="49" charset="-122"/>
                <a:ea typeface="楷体" panose="02010609060101010101" pitchFamily="49" charset="-122"/>
              </a:rPr>
              <a:t>29</a:t>
            </a:r>
            <a:r>
              <a:rPr lang="zh-CN" altLang="en-US" sz="3200" b="1" dirty="0">
                <a:solidFill>
                  <a:srgbClr val="0033CC"/>
                </a:solidFill>
                <a:latin typeface="楷体" panose="02010609060101010101" pitchFamily="49" charset="-122"/>
                <a:ea typeface="楷体" panose="02010609060101010101" pitchFamily="49" charset="-122"/>
              </a:rPr>
              <a:t>天。一艘英国船只因为水手闹事在荒岛附近停靠，鲁滨逊帮助船长解决了闹事的水手后，他搭上了这艘船，重新回到了阔别已久的故乡。</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文本框 2"/>
          <p:cNvSpPr txBox="1"/>
          <p:nvPr/>
        </p:nvSpPr>
        <p:spPr>
          <a:xfrm>
            <a:off x="704850" y="280988"/>
            <a:ext cx="1911350"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重回故乡</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4"/>
          <p:cNvSpPr/>
          <p:nvPr/>
        </p:nvSpPr>
        <p:spPr>
          <a:xfrm>
            <a:off x="669925" y="244475"/>
            <a:ext cx="2036763" cy="646113"/>
          </a:xfrm>
          <a:prstGeom prst="rect">
            <a:avLst/>
          </a:prstGeom>
          <a:noFill/>
          <a:ln w="9525">
            <a:noFill/>
          </a:ln>
        </p:spPr>
        <p:txBody>
          <a:bodyPr wrap="none">
            <a:spAutoFit/>
          </a:bodyPr>
          <a:p>
            <a:r>
              <a:rPr lang="zh-CN" altLang="en-US" sz="3600" b="1" dirty="0">
                <a:latin typeface="Arial" panose="020B0604020202020204" pitchFamily="34" charset="0"/>
              </a:rPr>
              <a:t>制定计划</a:t>
            </a:r>
            <a:endParaRPr lang="zh-CN" altLang="en-US" sz="3600" b="1" dirty="0">
              <a:latin typeface="Arial" panose="020B0604020202020204" pitchFamily="34" charset="0"/>
            </a:endParaRPr>
          </a:p>
        </p:txBody>
      </p:sp>
      <p:sp>
        <p:nvSpPr>
          <p:cNvPr id="26627" name="文本框 2"/>
          <p:cNvSpPr txBox="1"/>
          <p:nvPr/>
        </p:nvSpPr>
        <p:spPr>
          <a:xfrm>
            <a:off x="1687513" y="763588"/>
            <a:ext cx="5632450" cy="582612"/>
          </a:xfrm>
          <a:prstGeom prst="rect">
            <a:avLst/>
          </a:prstGeom>
          <a:noFill/>
          <a:ln w="9525">
            <a:noFill/>
          </a:ln>
        </p:spPr>
        <p:txBody>
          <a:bodyPr>
            <a:spAutoFit/>
          </a:bodyPr>
          <a:p>
            <a:pPr eaLnBrk="1" hangingPunct="1">
              <a:lnSpc>
                <a:spcPct val="114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鲁滨逊漂流记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阅读计划表</a:t>
            </a:r>
            <a:endParaRPr lang="zh-CN" altLang="en-US" sz="3200" b="1" dirty="0">
              <a:latin typeface="楷体" panose="02010609060101010101" pitchFamily="49" charset="-122"/>
              <a:ea typeface="楷体" panose="02010609060101010101" pitchFamily="49" charset="-122"/>
            </a:endParaRPr>
          </a:p>
        </p:txBody>
      </p:sp>
      <p:graphicFrame>
        <p:nvGraphicFramePr>
          <p:cNvPr id="4" name="表格 4"/>
          <p:cNvGraphicFramePr>
            <a:graphicFrameLocks noGrp="1"/>
          </p:cNvGraphicFramePr>
          <p:nvPr/>
        </p:nvGraphicFramePr>
        <p:xfrm>
          <a:off x="549275" y="1419225"/>
          <a:ext cx="8045450" cy="3324225"/>
        </p:xfrm>
        <a:graphic>
          <a:graphicData uri="http://schemas.openxmlformats.org/drawingml/2006/table">
            <a:tbl>
              <a:tblPr firstRow="1" bandRow="1">
                <a:tableStyleId>{5C22544A-7EE6-4342-B048-85BDC9FD1C3A}</a:tableStyleId>
              </a:tblPr>
              <a:tblGrid>
                <a:gridCol w="4668800"/>
                <a:gridCol w="847726"/>
                <a:gridCol w="2528924"/>
              </a:tblGrid>
              <a:tr h="664845">
                <a:tc>
                  <a:txBody>
                    <a:bodyPr/>
                    <a:lstStyle/>
                    <a:p>
                      <a:endParaRPr lang="zh-CN" altLang="en-US" sz="1800" dirty="0"/>
                    </a:p>
                  </a:txBody>
                  <a:tcPr marL="91426" marR="91426" marT="45738" marB="45738"/>
                </a:tc>
                <a:tc>
                  <a:txBody>
                    <a:bodyPr/>
                    <a:lstStyle/>
                    <a:p>
                      <a:endParaRPr lang="zh-CN" altLang="en-US" sz="1800"/>
                    </a:p>
                  </a:txBody>
                  <a:tcPr marL="91426" marR="91426" marT="45738" marB="45738"/>
                </a:tc>
                <a:tc>
                  <a:txBody>
                    <a:bodyPr/>
                    <a:lstStyle/>
                    <a:p>
                      <a:endParaRPr lang="zh-CN" altLang="en-US" sz="1800"/>
                    </a:p>
                  </a:txBody>
                  <a:tcPr marL="91426" marR="91426" marT="45738" marB="45738"/>
                </a:tc>
              </a:tr>
              <a:tr h="664845">
                <a:tc>
                  <a:txBody>
                    <a:bodyPr/>
                    <a:lstStyle/>
                    <a:p>
                      <a:endParaRPr lang="zh-CN" altLang="en-US" sz="1800" dirty="0"/>
                    </a:p>
                  </a:txBody>
                  <a:tcPr marL="91426" marR="91426" marT="45738" marB="45738"/>
                </a:tc>
                <a:tc>
                  <a:txBody>
                    <a:bodyPr/>
                    <a:lstStyle/>
                    <a:p>
                      <a:endParaRPr lang="zh-CN" altLang="en-US" sz="1800"/>
                    </a:p>
                  </a:txBody>
                  <a:tcPr marL="91426" marR="91426" marT="45738" marB="45738"/>
                </a:tc>
                <a:tc>
                  <a:txBody>
                    <a:bodyPr/>
                    <a:lstStyle/>
                    <a:p>
                      <a:endParaRPr lang="zh-CN" altLang="en-US" sz="1800" dirty="0"/>
                    </a:p>
                  </a:txBody>
                  <a:tcPr marL="91426" marR="91426" marT="45738" marB="45738"/>
                </a:tc>
              </a:tr>
              <a:tr h="664845">
                <a:tc>
                  <a:txBody>
                    <a:bodyPr/>
                    <a:lstStyle/>
                    <a:p>
                      <a:endParaRPr lang="zh-CN" altLang="en-US" sz="1800" dirty="0"/>
                    </a:p>
                  </a:txBody>
                  <a:tcPr marL="91426" marR="91426" marT="45738" marB="45738"/>
                </a:tc>
                <a:tc>
                  <a:txBody>
                    <a:bodyPr/>
                    <a:lstStyle/>
                    <a:p>
                      <a:endParaRPr lang="zh-CN" altLang="en-US" sz="1800" dirty="0"/>
                    </a:p>
                  </a:txBody>
                  <a:tcPr marL="91426" marR="91426" marT="45738" marB="45738"/>
                </a:tc>
                <a:tc>
                  <a:txBody>
                    <a:bodyPr/>
                    <a:lstStyle/>
                    <a:p>
                      <a:endParaRPr lang="zh-CN" altLang="en-US" sz="1800"/>
                    </a:p>
                  </a:txBody>
                  <a:tcPr marL="91426" marR="91426" marT="45738" marB="45738"/>
                </a:tc>
              </a:tr>
              <a:tr h="664845">
                <a:tc>
                  <a:txBody>
                    <a:bodyPr/>
                    <a:lstStyle/>
                    <a:p>
                      <a:endParaRPr lang="zh-CN" altLang="en-US" sz="1800"/>
                    </a:p>
                  </a:txBody>
                  <a:tcPr marL="91426" marR="91426" marT="45738" marB="45738"/>
                </a:tc>
                <a:tc>
                  <a:txBody>
                    <a:bodyPr/>
                    <a:lstStyle/>
                    <a:p>
                      <a:endParaRPr lang="zh-CN" altLang="en-US" sz="1800"/>
                    </a:p>
                  </a:txBody>
                  <a:tcPr marL="91426" marR="91426" marT="45738" marB="45738"/>
                </a:tc>
                <a:tc>
                  <a:txBody>
                    <a:bodyPr/>
                    <a:lstStyle/>
                    <a:p>
                      <a:endParaRPr lang="zh-CN" altLang="en-US" sz="1800"/>
                    </a:p>
                  </a:txBody>
                  <a:tcPr marL="91426" marR="91426" marT="45738" marB="45738"/>
                </a:tc>
              </a:tr>
              <a:tr h="664845">
                <a:tc>
                  <a:txBody>
                    <a:bodyPr/>
                    <a:lstStyle/>
                    <a:p>
                      <a:endParaRPr lang="zh-CN" altLang="en-US" sz="1800"/>
                    </a:p>
                  </a:txBody>
                  <a:tcPr marL="91426" marR="91426" marT="45738" marB="45738"/>
                </a:tc>
                <a:tc>
                  <a:txBody>
                    <a:bodyPr/>
                    <a:lstStyle/>
                    <a:p>
                      <a:endParaRPr lang="zh-CN" altLang="en-US" sz="1800"/>
                    </a:p>
                  </a:txBody>
                  <a:tcPr marL="91426" marR="91426" marT="45738" marB="45738"/>
                </a:tc>
                <a:tc>
                  <a:txBody>
                    <a:bodyPr/>
                    <a:lstStyle/>
                    <a:p>
                      <a:endParaRPr lang="zh-CN" altLang="en-US" sz="1800" dirty="0"/>
                    </a:p>
                  </a:txBody>
                  <a:tcPr marL="91426" marR="91426" marT="45738" marB="45738"/>
                </a:tc>
              </a:tr>
            </a:tbl>
          </a:graphicData>
        </a:graphic>
      </p:graphicFrame>
      <p:sp>
        <p:nvSpPr>
          <p:cNvPr id="26654" name="文本框 5"/>
          <p:cNvSpPr txBox="1"/>
          <p:nvPr/>
        </p:nvSpPr>
        <p:spPr>
          <a:xfrm>
            <a:off x="2414588" y="1430338"/>
            <a:ext cx="1023937" cy="582612"/>
          </a:xfrm>
          <a:prstGeom prst="rect">
            <a:avLst/>
          </a:prstGeom>
          <a:noFill/>
          <a:ln w="9525">
            <a:noFill/>
          </a:ln>
        </p:spPr>
        <p:txBody>
          <a:bodyPr>
            <a:spAutoFit/>
          </a:bodyPr>
          <a:p>
            <a:pPr eaLnBrk="1" hangingPunct="1">
              <a:lnSpc>
                <a:spcPct val="114000"/>
              </a:lnSpc>
            </a:pPr>
            <a:r>
              <a:rPr lang="zh-CN" altLang="en-US" sz="3200" b="1" dirty="0">
                <a:solidFill>
                  <a:schemeClr val="bg1"/>
                </a:solidFill>
                <a:latin typeface="楷体" panose="02010609060101010101" pitchFamily="49" charset="-122"/>
                <a:ea typeface="楷体" panose="02010609060101010101" pitchFamily="49" charset="-122"/>
              </a:rPr>
              <a:t>时间</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26655" name="文本框 6"/>
          <p:cNvSpPr txBox="1"/>
          <p:nvPr/>
        </p:nvSpPr>
        <p:spPr>
          <a:xfrm>
            <a:off x="5108575" y="1470025"/>
            <a:ext cx="1023938" cy="582613"/>
          </a:xfrm>
          <a:prstGeom prst="rect">
            <a:avLst/>
          </a:prstGeom>
          <a:noFill/>
          <a:ln w="9525">
            <a:noFill/>
          </a:ln>
        </p:spPr>
        <p:txBody>
          <a:bodyPr>
            <a:spAutoFit/>
          </a:bodyPr>
          <a:p>
            <a:pPr eaLnBrk="1" hangingPunct="1">
              <a:lnSpc>
                <a:spcPct val="114000"/>
              </a:lnSpc>
            </a:pPr>
            <a:r>
              <a:rPr lang="zh-CN" altLang="en-US" sz="3200" b="1" dirty="0">
                <a:solidFill>
                  <a:schemeClr val="bg1"/>
                </a:solidFill>
                <a:latin typeface="楷体" panose="02010609060101010101" pitchFamily="49" charset="-122"/>
                <a:ea typeface="楷体" panose="02010609060101010101" pitchFamily="49" charset="-122"/>
              </a:rPr>
              <a:t>章节</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26656" name="文本框 7"/>
          <p:cNvSpPr txBox="1"/>
          <p:nvPr/>
        </p:nvSpPr>
        <p:spPr>
          <a:xfrm>
            <a:off x="5964238" y="1447800"/>
            <a:ext cx="2749550" cy="582613"/>
          </a:xfrm>
          <a:prstGeom prst="rect">
            <a:avLst/>
          </a:prstGeom>
          <a:noFill/>
          <a:ln w="9525">
            <a:noFill/>
          </a:ln>
        </p:spPr>
        <p:txBody>
          <a:bodyPr>
            <a:spAutoFit/>
          </a:bodyPr>
          <a:p>
            <a:pPr eaLnBrk="1" hangingPunct="1">
              <a:lnSpc>
                <a:spcPct val="114000"/>
              </a:lnSpc>
            </a:pPr>
            <a:r>
              <a:rPr lang="zh-CN" altLang="en-US" sz="3200" b="1" dirty="0">
                <a:solidFill>
                  <a:schemeClr val="bg1"/>
                </a:solidFill>
                <a:latin typeface="楷体" panose="02010609060101010101" pitchFamily="49" charset="-122"/>
                <a:ea typeface="楷体" panose="02010609060101010101" pitchFamily="49" charset="-122"/>
              </a:rPr>
              <a:t>所读内容梗概</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26657" name="文本框 8"/>
          <p:cNvSpPr txBox="1"/>
          <p:nvPr/>
        </p:nvSpPr>
        <p:spPr>
          <a:xfrm>
            <a:off x="430213" y="2093913"/>
            <a:ext cx="4949825"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第一周（ 月 日</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月 日）</a:t>
            </a:r>
            <a:endParaRPr lang="zh-CN" altLang="en-US" sz="3200" b="1" dirty="0">
              <a:latin typeface="楷体" panose="02010609060101010101" pitchFamily="49" charset="-122"/>
              <a:ea typeface="楷体" panose="02010609060101010101" pitchFamily="49" charset="-122"/>
            </a:endParaRPr>
          </a:p>
        </p:txBody>
      </p:sp>
      <p:sp>
        <p:nvSpPr>
          <p:cNvPr id="26658" name="文本框 9"/>
          <p:cNvSpPr txBox="1"/>
          <p:nvPr/>
        </p:nvSpPr>
        <p:spPr>
          <a:xfrm>
            <a:off x="450850" y="2749550"/>
            <a:ext cx="4949825"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第二周（ 月 日</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月 日）</a:t>
            </a:r>
            <a:endParaRPr lang="zh-CN" altLang="en-US" sz="3200" b="1" dirty="0">
              <a:latin typeface="楷体" panose="02010609060101010101" pitchFamily="49" charset="-122"/>
              <a:ea typeface="楷体" panose="02010609060101010101" pitchFamily="49" charset="-122"/>
            </a:endParaRPr>
          </a:p>
        </p:txBody>
      </p:sp>
      <p:sp>
        <p:nvSpPr>
          <p:cNvPr id="26659" name="文本框 10"/>
          <p:cNvSpPr txBox="1"/>
          <p:nvPr/>
        </p:nvSpPr>
        <p:spPr>
          <a:xfrm>
            <a:off x="450850" y="3406775"/>
            <a:ext cx="4949825"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第三周（ 月 日</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月 日）</a:t>
            </a:r>
            <a:endParaRPr lang="zh-CN" altLang="en-US" sz="3200" b="1" dirty="0">
              <a:latin typeface="楷体" panose="02010609060101010101" pitchFamily="49" charset="-122"/>
              <a:ea typeface="楷体" panose="02010609060101010101" pitchFamily="49" charset="-122"/>
            </a:endParaRPr>
          </a:p>
        </p:txBody>
      </p:sp>
      <p:sp>
        <p:nvSpPr>
          <p:cNvPr id="26660" name="文本框 11"/>
          <p:cNvSpPr txBox="1"/>
          <p:nvPr/>
        </p:nvSpPr>
        <p:spPr>
          <a:xfrm>
            <a:off x="430213" y="4138613"/>
            <a:ext cx="4949825"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第四周（ 月 日</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月 日）</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8" name="标题 1"/>
          <p:cNvSpPr txBox="1"/>
          <p:nvPr/>
        </p:nvSpPr>
        <p:spPr>
          <a:xfrm>
            <a:off x="4837113" y="2193925"/>
            <a:ext cx="3148012" cy="755650"/>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快乐读书吧</a:t>
            </a:r>
            <a:endParaRPr lang="zh-CN" altLang="en-US" sz="4400" b="1" dirty="0">
              <a:latin typeface="楷体" panose="02010609060101010101" pitchFamily="49" charset="-122"/>
              <a:ea typeface="楷体" panose="02010609060101010101" pitchFamily="49" charset="-122"/>
            </a:endParaRPr>
          </a:p>
        </p:txBody>
      </p:sp>
      <p:pic>
        <p:nvPicPr>
          <p:cNvPr id="9219" name="图片 2"/>
          <p:cNvPicPr>
            <a:picLocks noChangeAspect="1"/>
          </p:cNvPicPr>
          <p:nvPr/>
        </p:nvPicPr>
        <p:blipFill>
          <a:blip r:embed="rId2"/>
          <a:srcRect l="34729"/>
          <a:stretch>
            <a:fillRect/>
          </a:stretch>
        </p:blipFill>
        <p:spPr>
          <a:xfrm>
            <a:off x="3400425" y="163513"/>
            <a:ext cx="2343150" cy="461962"/>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675" y="1114425"/>
            <a:ext cx="7616825" cy="114300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我们可以在页面的空白处随时写下自己的感触。</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文本框 2"/>
          <p:cNvSpPr txBox="1"/>
          <p:nvPr/>
        </p:nvSpPr>
        <p:spPr>
          <a:xfrm>
            <a:off x="704850" y="346075"/>
            <a:ext cx="1911350"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读书笔记</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828675" y="2462213"/>
            <a:ext cx="7616825" cy="1144587"/>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看到特别喜欢的段落，可以摘抄在笔记本中，并把页码标注下来。</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588" y="728663"/>
            <a:ext cx="7616825" cy="1704975"/>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如果遇到人物关系比较复杂的情况，可以画一个人物图谱，以便在后面的阅读中随时查阅。</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文本框 2"/>
          <p:cNvSpPr txBox="1"/>
          <p:nvPr/>
        </p:nvSpPr>
        <p:spPr>
          <a:xfrm>
            <a:off x="681038" y="2571750"/>
            <a:ext cx="7953375" cy="114300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读完整本书以后，还可以写下全书的结构，以及作者在书中想要表达的一些想法。</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913" y="1182688"/>
            <a:ext cx="8004175" cy="2193925"/>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读书笔记可以写下自己的感触，可以摘抄，可以画人物图谱，还可以写全书的结构</a:t>
            </a:r>
            <a:endParaRPr lang="zh-CN" altLang="en-US" sz="3200" b="1" dirty="0">
              <a:latin typeface="宋体" panose="02010600030101010101" pitchFamily="2" charset="-122"/>
            </a:endParaRPr>
          </a:p>
          <a:p>
            <a:pPr eaLnBrk="1" hangingPunct="1">
              <a:lnSpc>
                <a:spcPct val="150000"/>
              </a:lnSpc>
            </a:pPr>
            <a:r>
              <a:rPr lang="zh-CN" altLang="en-US" sz="3200" b="1" dirty="0">
                <a:latin typeface="宋体" panose="02010600030101010101" pitchFamily="2" charset="-122"/>
              </a:rPr>
              <a:t>以及作者在书中想要表达的一些想法。</a:t>
            </a:r>
            <a:endParaRPr lang="zh-CN" altLang="en-US" sz="3200" b="1" dirty="0">
              <a:latin typeface="宋体" panose="02010600030101010101" pitchFamily="2" charset="-122"/>
            </a:endParaRPr>
          </a:p>
        </p:txBody>
      </p:sp>
      <p:sp>
        <p:nvSpPr>
          <p:cNvPr id="3" name="文本框 2"/>
          <p:cNvSpPr txBox="1"/>
          <p:nvPr/>
        </p:nvSpPr>
        <p:spPr>
          <a:xfrm>
            <a:off x="687388" y="269875"/>
            <a:ext cx="1025525"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4">
            <a:hlinkClick r:id="" action="ppaction://noaction"/>
          </p:cNvPr>
          <p:cNvSpPr>
            <a:spLocks noChangeArrowheads="1"/>
          </p:cNvSpPr>
          <p:nvPr/>
        </p:nvSpPr>
        <p:spPr bwMode="auto">
          <a:xfrm>
            <a:off x="3656013" y="223838"/>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0723" name="矩形 4"/>
          <p:cNvSpPr/>
          <p:nvPr/>
        </p:nvSpPr>
        <p:spPr>
          <a:xfrm>
            <a:off x="668338" y="465138"/>
            <a:ext cx="2036762" cy="646112"/>
          </a:xfrm>
          <a:prstGeom prst="rect">
            <a:avLst/>
          </a:prstGeom>
          <a:noFill/>
          <a:ln w="9525">
            <a:noFill/>
          </a:ln>
        </p:spPr>
        <p:txBody>
          <a:bodyPr wrap="none">
            <a:spAutoFit/>
          </a:bodyPr>
          <a:p>
            <a:r>
              <a:rPr lang="zh-CN" altLang="en-US" sz="3600" b="1" dirty="0">
                <a:latin typeface="Arial" panose="020B0604020202020204" pitchFamily="34" charset="0"/>
              </a:rPr>
              <a:t>聚焦内容</a:t>
            </a:r>
            <a:endParaRPr lang="zh-CN" altLang="en-US" sz="3600" b="1" dirty="0">
              <a:latin typeface="Arial" panose="020B0604020202020204" pitchFamily="34" charset="0"/>
            </a:endParaRPr>
          </a:p>
        </p:txBody>
      </p:sp>
      <p:sp>
        <p:nvSpPr>
          <p:cNvPr id="4" name="文本框 3"/>
          <p:cNvSpPr txBox="1"/>
          <p:nvPr/>
        </p:nvSpPr>
        <p:spPr>
          <a:xfrm>
            <a:off x="1263650" y="1111250"/>
            <a:ext cx="7554913" cy="3460750"/>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    今天我把</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带到了课堂上，多年以后再读这本书，更让我惊叹的是作者笛福能够将人物的细微思想刻画得纤毫毕见，我想，这就是他的作品能成为具有普遍教育意义的书籍的原因。通过阅读，你知道了什么呢？</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913" y="725488"/>
            <a:ext cx="8002587" cy="582612"/>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现在我们先来玩一个游戏：我来问，你来答。</a:t>
            </a:r>
            <a:endParaRPr lang="zh-CN" altLang="en-US" sz="3200" b="1" dirty="0">
              <a:latin typeface="宋体" panose="02010600030101010101" pitchFamily="2" charset="-122"/>
            </a:endParaRPr>
          </a:p>
        </p:txBody>
      </p:sp>
      <p:sp>
        <p:nvSpPr>
          <p:cNvPr id="3" name="文本框 2"/>
          <p:cNvSpPr txBox="1"/>
          <p:nvPr/>
        </p:nvSpPr>
        <p:spPr>
          <a:xfrm>
            <a:off x="1001713" y="1589088"/>
            <a:ext cx="6446837"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鲁滨逊是哪国人？</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1485900" y="2171700"/>
            <a:ext cx="1311275" cy="582613"/>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英国。</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文本框 4"/>
          <p:cNvSpPr txBox="1"/>
          <p:nvPr/>
        </p:nvSpPr>
        <p:spPr>
          <a:xfrm>
            <a:off x="1001713" y="2770188"/>
            <a:ext cx="6446837"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鲁滨逊为何要出海？</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1485900" y="3352800"/>
            <a:ext cx="5321300" cy="582613"/>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因为他喜欢航海和冒险。</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9250" y="638175"/>
            <a:ext cx="8572500" cy="5826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鲁滨逊流落荒岛后，面临着哪三方面的困难？</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831850" y="1220788"/>
            <a:ext cx="7662863" cy="114300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野人和野兽的威胁、精神世界的无助和孤独、生活环境差。</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p:nvPr/>
        </p:nvSpPr>
        <p:spPr>
          <a:xfrm>
            <a:off x="349250" y="2363788"/>
            <a:ext cx="8572500"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鲁滨逊一共在荒岛上呆了多少年？</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831850" y="3032125"/>
            <a:ext cx="1360488" cy="582613"/>
          </a:xfrm>
          <a:prstGeom prst="rect">
            <a:avLst/>
          </a:prstGeom>
          <a:noFill/>
          <a:ln w="9525">
            <a:noFill/>
          </a:ln>
        </p:spPr>
        <p:txBody>
          <a:bodyPr>
            <a:spAutoFit/>
          </a:bodyPr>
          <a:p>
            <a:pPr eaLnBrk="1" hangingPunct="1">
              <a:lnSpc>
                <a:spcPct val="114000"/>
              </a:lnSpc>
            </a:pPr>
            <a:r>
              <a:rPr lang="en-US" altLang="zh-CN" sz="3200" b="1" dirty="0">
                <a:solidFill>
                  <a:srgbClr val="0033CC"/>
                </a:solidFill>
                <a:latin typeface="楷体" panose="02010609060101010101" pitchFamily="49" charset="-122"/>
                <a:ea typeface="楷体" panose="02010609060101010101" pitchFamily="49" charset="-122"/>
              </a:rPr>
              <a:t>28</a:t>
            </a:r>
            <a:r>
              <a:rPr lang="zh-CN" altLang="en-US" sz="3200" b="1" dirty="0">
                <a:solidFill>
                  <a:srgbClr val="0033CC"/>
                </a:solidFill>
                <a:latin typeface="楷体" panose="02010609060101010101" pitchFamily="49" charset="-122"/>
                <a:ea typeface="楷体" panose="02010609060101010101" pitchFamily="49" charset="-122"/>
              </a:rPr>
              <a:t>年。</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6" name="文本框 5"/>
          <p:cNvSpPr txBox="1"/>
          <p:nvPr/>
        </p:nvSpPr>
        <p:spPr>
          <a:xfrm>
            <a:off x="349250" y="3598863"/>
            <a:ext cx="8572500"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鲁滨逊在荒岛上种了什么农作物？</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p:nvPr/>
        </p:nvSpPr>
        <p:spPr>
          <a:xfrm>
            <a:off x="831850" y="4256088"/>
            <a:ext cx="1360488" cy="5826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麦子。</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500" y="631825"/>
            <a:ext cx="7121525" cy="5826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鲁滨逊在荒岛上缺少什么物品？</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927100" y="1214438"/>
            <a:ext cx="4846638" cy="5826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衣服、本子、墨水、笔。</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p:nvPr/>
        </p:nvSpPr>
        <p:spPr>
          <a:xfrm>
            <a:off x="444500" y="1849438"/>
            <a:ext cx="7634288"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鲁滨逊是如何离开荒岛的？</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927100" y="2517775"/>
            <a:ext cx="7634288" cy="1144588"/>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他救了一艘英国商船的船长，船长带他回了家。</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6" name="文本框 5"/>
          <p:cNvSpPr txBox="1"/>
          <p:nvPr/>
        </p:nvSpPr>
        <p:spPr>
          <a:xfrm>
            <a:off x="444500" y="3636963"/>
            <a:ext cx="7488238"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鲁滨逊在荒岛上养了几种动物？</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p:nvPr/>
        </p:nvSpPr>
        <p:spPr>
          <a:xfrm>
            <a:off x="927100" y="4305300"/>
            <a:ext cx="5127625" cy="582613"/>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猫、狗、羊、小鹦鹉。</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25" y="1095375"/>
            <a:ext cx="8426450" cy="5826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鲁滨逊救了一个野人，那个野人叫什么名字？</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963613" y="1763713"/>
            <a:ext cx="3968750" cy="5826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星期五。</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p:nvPr/>
        </p:nvSpPr>
        <p:spPr>
          <a:xfrm>
            <a:off x="479425" y="2346325"/>
            <a:ext cx="7488238" cy="5826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我们可以用哪些词来评价鲁滨逊？</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963613" y="3014663"/>
            <a:ext cx="6467475" cy="5826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坚强、勇敢、乐观向上、聪明。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8775" y="623888"/>
            <a:ext cx="3195638" cy="582612"/>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寻找漂流驿站。</a:t>
            </a:r>
            <a:endParaRPr lang="zh-CN" altLang="en-US" sz="3200" b="1" dirty="0">
              <a:latin typeface="宋体" panose="02010600030101010101" pitchFamily="2" charset="-122"/>
            </a:endParaRPr>
          </a:p>
        </p:txBody>
      </p:sp>
      <p:sp>
        <p:nvSpPr>
          <p:cNvPr id="3" name="文本框 2"/>
          <p:cNvSpPr txBox="1"/>
          <p:nvPr/>
        </p:nvSpPr>
        <p:spPr>
          <a:xfrm>
            <a:off x="641350" y="1608138"/>
            <a:ext cx="7188200"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介绍鲁滨逊经过了哪些漂流驿站。</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1131888" y="2571750"/>
            <a:ext cx="7431087" cy="114300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约克郡</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北非摩洛哥</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西非几内亚海岸</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南美巴西</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孤岛</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英国</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4"/>
          <p:cNvSpPr/>
          <p:nvPr/>
        </p:nvSpPr>
        <p:spPr>
          <a:xfrm>
            <a:off x="711200" y="339725"/>
            <a:ext cx="2036763" cy="646113"/>
          </a:xfrm>
          <a:prstGeom prst="rect">
            <a:avLst/>
          </a:prstGeom>
          <a:noFill/>
          <a:ln w="9525">
            <a:noFill/>
          </a:ln>
        </p:spPr>
        <p:txBody>
          <a:bodyPr wrap="none">
            <a:spAutoFit/>
          </a:bodyPr>
          <a:p>
            <a:r>
              <a:rPr lang="zh-CN" altLang="en-US" sz="3600" b="1" dirty="0">
                <a:latin typeface="Arial" panose="020B0604020202020204" pitchFamily="34" charset="0"/>
              </a:rPr>
              <a:t>聚焦写法</a:t>
            </a:r>
            <a:endParaRPr lang="zh-CN" altLang="en-US" sz="3600" b="1" dirty="0">
              <a:latin typeface="Arial" panose="020B0604020202020204" pitchFamily="34" charset="0"/>
            </a:endParaRPr>
          </a:p>
        </p:txBody>
      </p:sp>
      <p:sp>
        <p:nvSpPr>
          <p:cNvPr id="3" name="文本框 2"/>
          <p:cNvSpPr txBox="1"/>
          <p:nvPr/>
        </p:nvSpPr>
        <p:spPr>
          <a:xfrm>
            <a:off x="1076325" y="1339850"/>
            <a:ext cx="7086600" cy="2266950"/>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    笛福的</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在西方的评价很高，是什么成就了</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？在读这本书的过程中你发现了什么？</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4"/>
          <p:cNvSpPr/>
          <p:nvPr/>
        </p:nvSpPr>
        <p:spPr>
          <a:xfrm>
            <a:off x="560388" y="473075"/>
            <a:ext cx="2036762" cy="646113"/>
          </a:xfrm>
          <a:prstGeom prst="rect">
            <a:avLst/>
          </a:prstGeom>
          <a:noFill/>
          <a:ln w="9525">
            <a:noFill/>
          </a:ln>
        </p:spPr>
        <p:txBody>
          <a:bodyPr wrap="none">
            <a:spAutoFit/>
          </a:bodyPr>
          <a:p>
            <a:r>
              <a:rPr lang="zh-CN" altLang="en-US" sz="3600" b="1" dirty="0">
                <a:latin typeface="Arial" panose="020B0604020202020204" pitchFamily="34" charset="0"/>
              </a:rPr>
              <a:t>评价人物</a:t>
            </a:r>
            <a:endParaRPr lang="zh-CN" altLang="en-US" sz="3600" b="1" dirty="0">
              <a:latin typeface="Arial" panose="020B0604020202020204" pitchFamily="34" charset="0"/>
            </a:endParaRPr>
          </a:p>
        </p:txBody>
      </p:sp>
      <p:sp>
        <p:nvSpPr>
          <p:cNvPr id="3" name="文本框 3"/>
          <p:cNvSpPr txBox="1">
            <a:spLocks noChangeArrowheads="1"/>
          </p:cNvSpPr>
          <p:nvPr/>
        </p:nvSpPr>
        <p:spPr bwMode="auto">
          <a:xfrm>
            <a:off x="1263650" y="1119188"/>
            <a:ext cx="737870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跟随外国文学名著的脚步，去发现更广阔的世界。</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1263650" y="2314575"/>
            <a:ext cx="7634288" cy="2266950"/>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通过这一单元的学习，我们了解了几部外国文学作品，学会了把握名著的主要内容，会对书里的人物作出自己的评价。你能对书中某个人物做出评价吗？</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3830638" y="138113"/>
            <a:ext cx="1830388" cy="6445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0" end="27"/>
                                            </p:txEl>
                                          </p:spTgt>
                                        </p:tgtEl>
                                        <p:attrNameLst>
                                          <p:attrName>style.visibility</p:attrName>
                                        </p:attrNameLst>
                                      </p:cBhvr>
                                      <p:to>
                                        <p:strVal val="visible"/>
                                      </p:to>
                                    </p:set>
                                    <p:animEffect transition="in" filter="wipe(down)">
                                      <p:cBhvr>
                                        <p:cTn id="7" dur="500"/>
                                        <p:tgtEl>
                                          <p:spTgt spid="3">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496888" y="1120775"/>
            <a:ext cx="8150225" cy="2932113"/>
          </a:xfrm>
          <a:prstGeom prst="rect">
            <a:avLst/>
          </a:prstGeom>
          <a:noFill/>
          <a:ln>
            <a:noFill/>
          </a:ln>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1"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在黑暗中，在洞口射进去的微弱光线反射下，忽然看见有两只发光的大眼睛，也不知道是野兽的眼睛，还是人的眼睛，那对眼睛像两颗星星闪闪发亮。</a:t>
            </a:r>
            <a:r>
              <a:rPr kumimoji="1"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（比喻、拟人）</a:t>
            </a:r>
            <a:endParaRPr kumimoji="1"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 name="文本框 2"/>
          <p:cNvSpPr txBox="1"/>
          <p:nvPr/>
        </p:nvSpPr>
        <p:spPr>
          <a:xfrm>
            <a:off x="1393825" y="176213"/>
            <a:ext cx="6578600" cy="582612"/>
          </a:xfrm>
          <a:prstGeom prst="rect">
            <a:avLst/>
          </a:prstGeom>
          <a:noFill/>
          <a:ln w="9525">
            <a:noFill/>
          </a:ln>
        </p:spPr>
        <p:txBody>
          <a:bodyPr>
            <a:spAutoFit/>
          </a:bodyPr>
          <a:p>
            <a:pPr eaLnBrk="1" hangingPunct="1">
              <a:lnSpc>
                <a:spcPct val="114000"/>
              </a:lnSpc>
            </a:pPr>
            <a:r>
              <a:rPr lang="zh-CN" altLang="en-US" sz="3200" b="1" dirty="0">
                <a:latin typeface="宋体" panose="02010600030101010101" pitchFamily="2" charset="-122"/>
              </a:rPr>
              <a:t>从语言、情节两个方面进行交流。</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0550" y="1311275"/>
            <a:ext cx="8151813" cy="2266950"/>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我原来上了一个海岛，四面环海，极目所致，看不到一片陆地，只见远方几块孤岩礁石；再就是西边有两个比本岛还小的岛屿，约在十五海里开外。（对比）</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6888" y="1019175"/>
            <a:ext cx="8150225" cy="33893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l"/>
            </a:pPr>
            <a:r>
              <a:rPr lang="en-US" altLang="zh-CN" sz="3200" b="1" dirty="0">
                <a:latin typeface="楷体" panose="02010609060101010101" pitchFamily="49" charset="-122"/>
                <a:ea typeface="楷体" panose="02010609060101010101" pitchFamily="49" charset="-122"/>
              </a:rPr>
              <a:t>1659</a:t>
            </a:r>
            <a:r>
              <a:rPr lang="zh-CN" altLang="en-US" sz="3200" b="1" dirty="0">
                <a:latin typeface="楷体" panose="02010609060101010101" pitchFamily="49" charset="-122"/>
                <a:ea typeface="楷体" panose="02010609060101010101" pitchFamily="49" charset="-122"/>
              </a:rPr>
              <a:t>年</a:t>
            </a:r>
            <a:r>
              <a:rPr lang="en-US" altLang="zh-CN" sz="3200" b="1" dirty="0">
                <a:latin typeface="楷体" panose="02010609060101010101" pitchFamily="49" charset="-122"/>
                <a:ea typeface="楷体" panose="02010609060101010101" pitchFamily="49" charset="-122"/>
              </a:rPr>
              <a:t>9</a:t>
            </a:r>
            <a:r>
              <a:rPr lang="zh-CN" altLang="en-US" sz="3200" b="1" dirty="0">
                <a:latin typeface="楷体" panose="02010609060101010101" pitchFamily="49" charset="-122"/>
                <a:ea typeface="楷体" panose="02010609060101010101" pitchFamily="49" charset="-122"/>
              </a:rPr>
              <a:t>月</a:t>
            </a:r>
            <a:r>
              <a:rPr lang="en-US" altLang="zh-CN" sz="3200" b="1" dirty="0">
                <a:latin typeface="楷体" panose="02010609060101010101" pitchFamily="49" charset="-122"/>
                <a:ea typeface="楷体" panose="02010609060101010101" pitchFamily="49" charset="-122"/>
              </a:rPr>
              <a:t>30</a:t>
            </a:r>
            <a:r>
              <a:rPr lang="zh-CN" altLang="en-US" sz="3200" b="1" dirty="0">
                <a:latin typeface="楷体" panose="02010609060101010101" pitchFamily="49" charset="-122"/>
                <a:ea typeface="楷体" panose="02010609060101010101" pitchFamily="49" charset="-122"/>
              </a:rPr>
              <a:t>日，我，可怜的鲁滨逊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克鲁索，在一场可怕的大风暴中，在大海中沉船遇难，流落到这个荒凉的孤岛上。我暂且把此岛称之为“绝望岛”吧。同船伙伴全都葬身鱼腹，我却意外得以生还。（联想）</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8038" y="1238250"/>
            <a:ext cx="7623175" cy="2192338"/>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小说通篇采用第一人称的叙述方式，情节完全通过人物的自白串联起来，语言明白晓畅，朴素生动。</a:t>
            </a:r>
            <a:endParaRPr lang="zh-CN" altLang="en-US" sz="3200" b="1" dirty="0">
              <a:latin typeface="宋体" panose="02010600030101010101" pitchFamily="2" charset="-122"/>
            </a:endParaRPr>
          </a:p>
        </p:txBody>
      </p:sp>
      <p:sp>
        <p:nvSpPr>
          <p:cNvPr id="3" name="文本框 2"/>
          <p:cNvSpPr txBox="1"/>
          <p:nvPr/>
        </p:nvSpPr>
        <p:spPr>
          <a:xfrm>
            <a:off x="760413" y="271463"/>
            <a:ext cx="1023937"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4363" y="465138"/>
            <a:ext cx="7188200" cy="114300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从故事情节方面交流，说说鲁滨逊经历了哪些有趣的故事？</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741363" y="1608138"/>
            <a:ext cx="7661275" cy="3389312"/>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第一次航行→第二次航行→第三次航行→第四次航行→埋甲壳虫和小狗小鸟说话→每天坚持写日记→从船上搬运东西到荒岛上→晒葡萄干→打山羊→制作日历→第一次种大麦和稻子失败→挖地窖→造个捣小麦的石臼→</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813" y="1157288"/>
            <a:ext cx="8175625" cy="2828925"/>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第一次造船失败→鲁滨逊自制陶器→第一次发现人的脚印→搭救“星期五” →鲁滨逊与“星期五”造木舟→救“星期五”的父亲→救出船长→夺回英国商船、离开荒岛→回到英国。</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0413" y="860425"/>
            <a:ext cx="7797800" cy="2932113"/>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故事精彩离奇。小说对鲁滨逊荒岛生活的描写逼真自然，表现了作者非凡的想象力和艺术表现力。当然本书在其他方面也有很多独到之处，大家可以边读边发现。</a:t>
            </a:r>
            <a:endParaRPr lang="zh-CN" altLang="en-US" sz="3200" b="1" dirty="0">
              <a:latin typeface="宋体" panose="02010600030101010101" pitchFamily="2" charset="-122"/>
            </a:endParaRPr>
          </a:p>
        </p:txBody>
      </p:sp>
      <p:sp>
        <p:nvSpPr>
          <p:cNvPr id="3" name="文本框 2"/>
          <p:cNvSpPr txBox="1"/>
          <p:nvPr/>
        </p:nvSpPr>
        <p:spPr>
          <a:xfrm>
            <a:off x="760413" y="277813"/>
            <a:ext cx="1023937"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矩形 4"/>
          <p:cNvSpPr/>
          <p:nvPr/>
        </p:nvSpPr>
        <p:spPr>
          <a:xfrm>
            <a:off x="760413" y="244475"/>
            <a:ext cx="2036762" cy="646113"/>
          </a:xfrm>
          <a:prstGeom prst="rect">
            <a:avLst/>
          </a:prstGeom>
          <a:noFill/>
          <a:ln w="9525">
            <a:noFill/>
          </a:ln>
        </p:spPr>
        <p:txBody>
          <a:bodyPr wrap="none">
            <a:spAutoFit/>
          </a:bodyPr>
          <a:p>
            <a:r>
              <a:rPr lang="zh-CN" altLang="en-US" sz="3600" b="1" dirty="0">
                <a:latin typeface="Arial" panose="020B0604020202020204" pitchFamily="34" charset="0"/>
              </a:rPr>
              <a:t>持续阅读</a:t>
            </a:r>
            <a:endParaRPr lang="zh-CN" altLang="en-US" sz="3600" b="1" dirty="0">
              <a:latin typeface="Arial" panose="020B0604020202020204" pitchFamily="34" charset="0"/>
            </a:endParaRPr>
          </a:p>
        </p:txBody>
      </p:sp>
      <p:sp>
        <p:nvSpPr>
          <p:cNvPr id="3" name="文本框 2"/>
          <p:cNvSpPr txBox="1"/>
          <p:nvPr/>
        </p:nvSpPr>
        <p:spPr>
          <a:xfrm>
            <a:off x="1223963" y="942975"/>
            <a:ext cx="7797800" cy="1135063"/>
          </a:xfrm>
          <a:prstGeom prst="rect">
            <a:avLst/>
          </a:prstGeom>
          <a:noFill/>
          <a:ln w="9525">
            <a:noFill/>
          </a:ln>
        </p:spPr>
        <p:txBody>
          <a:bodyPr>
            <a:spAutoFit/>
          </a:bodyPr>
          <a:p>
            <a:pPr eaLnBrk="1" hangingPunct="1">
              <a:lnSpc>
                <a:spcPct val="113000"/>
              </a:lnSpc>
            </a:pPr>
            <a:r>
              <a:rPr lang="zh-CN" altLang="en-US" sz="3200" b="1" dirty="0">
                <a:latin typeface="宋体" panose="02010600030101010101" pitchFamily="2" charset="-122"/>
              </a:rPr>
              <a:t>    通过一段时间的阅读，书中人物给你留下了怎样的印象？</a:t>
            </a:r>
            <a:endParaRPr lang="zh-CN" altLang="en-US" sz="3200" b="1" dirty="0">
              <a:latin typeface="宋体" panose="02010600030101010101" pitchFamily="2" charset="-122"/>
            </a:endParaRPr>
          </a:p>
        </p:txBody>
      </p:sp>
      <p:sp>
        <p:nvSpPr>
          <p:cNvPr id="4" name="文本框 3"/>
          <p:cNvSpPr txBox="1"/>
          <p:nvPr/>
        </p:nvSpPr>
        <p:spPr>
          <a:xfrm>
            <a:off x="1223963" y="2052638"/>
            <a:ext cx="7797800" cy="226695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每个人都是立体的、多面的，评价人物时角度不能太单一。大家书还没有读完，读完全书后，相信你会对书中人物有一个全方位的评价！</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4">
            <a:hlinkClick r:id="" action="ppaction://noaction"/>
          </p:cNvPr>
          <p:cNvSpPr>
            <a:spLocks noChangeArrowheads="1"/>
          </p:cNvSpPr>
          <p:nvPr/>
        </p:nvSpPr>
        <p:spPr bwMode="auto">
          <a:xfrm>
            <a:off x="3741738" y="122238"/>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6083" name="矩形 4"/>
          <p:cNvSpPr/>
          <p:nvPr/>
        </p:nvSpPr>
        <p:spPr>
          <a:xfrm>
            <a:off x="788988" y="142875"/>
            <a:ext cx="2036762" cy="646113"/>
          </a:xfrm>
          <a:prstGeom prst="rect">
            <a:avLst/>
          </a:prstGeom>
          <a:noFill/>
          <a:ln w="9525">
            <a:noFill/>
          </a:ln>
        </p:spPr>
        <p:txBody>
          <a:bodyPr wrap="none">
            <a:spAutoFit/>
          </a:bodyPr>
          <a:p>
            <a:r>
              <a:rPr lang="zh-CN" altLang="en-US" sz="3600" b="1" dirty="0">
                <a:latin typeface="Arial" panose="020B0604020202020204" pitchFamily="34" charset="0"/>
              </a:rPr>
              <a:t>创设活动</a:t>
            </a:r>
            <a:endParaRPr lang="zh-CN" altLang="en-US" sz="3600" b="1" dirty="0">
              <a:latin typeface="Arial" panose="020B0604020202020204" pitchFamily="34" charset="0"/>
            </a:endParaRPr>
          </a:p>
        </p:txBody>
      </p:sp>
      <p:sp>
        <p:nvSpPr>
          <p:cNvPr id="4" name="文本框 3"/>
          <p:cNvSpPr txBox="1"/>
          <p:nvPr/>
        </p:nvSpPr>
        <p:spPr>
          <a:xfrm>
            <a:off x="788988" y="815975"/>
            <a:ext cx="1738312" cy="579438"/>
          </a:xfrm>
          <a:prstGeom prst="rect">
            <a:avLst/>
          </a:prstGeom>
          <a:noFill/>
          <a:ln w="9525">
            <a:noFill/>
          </a:ln>
        </p:spPr>
        <p:txBody>
          <a:bodyPr>
            <a:spAutoFit/>
          </a:bodyPr>
          <a:p>
            <a:pPr eaLnBrk="1" hangingPunct="1">
              <a:lnSpc>
                <a:spcPct val="113000"/>
              </a:lnSpc>
            </a:pPr>
            <a:r>
              <a:rPr lang="zh-CN" altLang="en-US" sz="3200" b="1" dirty="0">
                <a:latin typeface="宋体" panose="02010600030101010101" pitchFamily="2" charset="-122"/>
              </a:rPr>
              <a:t>猜猜看。</a:t>
            </a:r>
            <a:endParaRPr lang="zh-CN" altLang="en-US" sz="3200" b="1" dirty="0">
              <a:latin typeface="宋体" panose="02010600030101010101" pitchFamily="2" charset="-122"/>
            </a:endParaRPr>
          </a:p>
        </p:txBody>
      </p:sp>
      <p:sp>
        <p:nvSpPr>
          <p:cNvPr id="5" name="文本框 4"/>
          <p:cNvSpPr txBox="1"/>
          <p:nvPr/>
        </p:nvSpPr>
        <p:spPr>
          <a:xfrm>
            <a:off x="727075" y="1368425"/>
            <a:ext cx="8589963" cy="23780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第一组：纪传体通史 宫刑 史记（      ）</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第二组：赤壁之战 草船借箭 军师（      ）</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第三组：水浒传 卖刀 青面兽（     ）</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第四组：航海 荒岛 </a:t>
            </a:r>
            <a:r>
              <a:rPr lang="en-US" altLang="zh-CN" sz="3200" b="1" dirty="0">
                <a:latin typeface="楷体" panose="02010609060101010101" pitchFamily="49" charset="-122"/>
                <a:ea typeface="楷体" panose="02010609060101010101" pitchFamily="49" charset="-122"/>
              </a:rPr>
              <a:t>28</a:t>
            </a:r>
            <a:r>
              <a:rPr lang="zh-CN" altLang="en-US" sz="3200" b="1" dirty="0">
                <a:latin typeface="楷体" panose="02010609060101010101" pitchFamily="49" charset="-122"/>
                <a:ea typeface="楷体" panose="02010609060101010101" pitchFamily="49" charset="-122"/>
              </a:rPr>
              <a:t>年（      ）</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6837363" y="1368425"/>
            <a:ext cx="1420812" cy="604838"/>
          </a:xfrm>
          <a:prstGeom prst="rect">
            <a:avLst/>
          </a:prstGeom>
          <a:noFill/>
          <a:ln w="9525">
            <a:noFill/>
          </a:ln>
        </p:spPr>
        <p:txBody>
          <a:bodyPr wrap="none">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司马迁</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7262813" y="1946275"/>
            <a:ext cx="1419225" cy="604838"/>
          </a:xfrm>
          <a:prstGeom prst="rect">
            <a:avLst/>
          </a:prstGeom>
          <a:noFill/>
          <a:ln w="9525">
            <a:noFill/>
          </a:ln>
        </p:spPr>
        <p:txBody>
          <a:bodyPr wrap="none">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诸葛亮</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p:nvPr/>
        </p:nvSpPr>
        <p:spPr>
          <a:xfrm>
            <a:off x="6538913" y="2530475"/>
            <a:ext cx="1009650" cy="604838"/>
          </a:xfrm>
          <a:prstGeom prst="rect">
            <a:avLst/>
          </a:prstGeom>
          <a:noFill/>
          <a:ln w="9525">
            <a:noFill/>
          </a:ln>
        </p:spPr>
        <p:txBody>
          <a:bodyPr wrap="none">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杨志</a:t>
            </a:r>
            <a:endParaRPr lang="zh-CN" altLang="en-US" sz="3200" b="1" dirty="0">
              <a:latin typeface="楷体" panose="02010609060101010101" pitchFamily="49" charset="-122"/>
              <a:ea typeface="楷体" panose="02010609060101010101" pitchFamily="49" charset="-122"/>
            </a:endParaRPr>
          </a:p>
        </p:txBody>
      </p:sp>
      <p:sp>
        <p:nvSpPr>
          <p:cNvPr id="8" name="文本框 7"/>
          <p:cNvSpPr txBox="1"/>
          <p:nvPr/>
        </p:nvSpPr>
        <p:spPr>
          <a:xfrm>
            <a:off x="5605463" y="3108325"/>
            <a:ext cx="1420812" cy="604838"/>
          </a:xfrm>
          <a:prstGeom prst="rect">
            <a:avLst/>
          </a:prstGeom>
          <a:noFill/>
          <a:ln w="9525">
            <a:noFill/>
          </a:ln>
        </p:spPr>
        <p:txBody>
          <a:bodyPr wrap="none">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鲁滨逊</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1338" y="709613"/>
            <a:ext cx="7602537" cy="1704975"/>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伴随着读书的量越来越多，同学们也掌握了一定的读书方法，谁愿意跟大家分享一下阅读这本书的方法？</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541338" y="2571750"/>
            <a:ext cx="7602537" cy="1704975"/>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从本书封面开始读，然后是封底、目录、正文。了解作者及创作背景，对故事梗概有大致的了解，把握人物的特点</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4063" y="1550988"/>
            <a:ext cx="7635875" cy="17859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书中每个人都是立体的、多面的，评价人物时站在不同的角度就会有不同的结论。因此我们评价人物时角度不能太单一。</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3575" y="1530350"/>
            <a:ext cx="7602538" cy="1454150"/>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同学们，从目录上看，你能否判断哪些适合精读，哪些适合略读呢？说说理由。</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3400" y="792163"/>
            <a:ext cx="8077200" cy="35591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一部好的作品的精华部分，能紧紧抓住读者的心，值得我们一字一句地读，深入理解。边读边思考，读思结合，阅读才有趣味。读书的思考可以随时批注在文字的旁边，有感而发的文字是最可贵的文字，这也可能成为我们后边写整本书的读后感的第一手资料。</a:t>
            </a:r>
            <a:endParaRPr lang="zh-CN" altLang="en-US" sz="3200" b="1" dirty="0">
              <a:latin typeface="宋体" panose="02010600030101010101" pitchFamily="2" charset="-122"/>
            </a:endParaRPr>
          </a:p>
        </p:txBody>
      </p:sp>
      <p:sp>
        <p:nvSpPr>
          <p:cNvPr id="3" name="文本框 2"/>
          <p:cNvSpPr txBox="1"/>
          <p:nvPr/>
        </p:nvSpPr>
        <p:spPr>
          <a:xfrm>
            <a:off x="533400" y="209550"/>
            <a:ext cx="1025525"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4"/>
          <p:cNvSpPr/>
          <p:nvPr/>
        </p:nvSpPr>
        <p:spPr>
          <a:xfrm>
            <a:off x="690563" y="292100"/>
            <a:ext cx="2036762" cy="646113"/>
          </a:xfrm>
          <a:prstGeom prst="rect">
            <a:avLst/>
          </a:prstGeom>
          <a:noFill/>
          <a:ln w="9525">
            <a:noFill/>
          </a:ln>
        </p:spPr>
        <p:txBody>
          <a:bodyPr wrap="none">
            <a:spAutoFit/>
          </a:bodyPr>
          <a:p>
            <a:r>
              <a:rPr lang="zh-CN" altLang="en-US" sz="3600" b="1" dirty="0">
                <a:latin typeface="Arial" panose="020B0604020202020204" pitchFamily="34" charset="0"/>
              </a:rPr>
              <a:t>梳理结构</a:t>
            </a:r>
            <a:endParaRPr lang="zh-CN" altLang="en-US" sz="3600" b="1" dirty="0">
              <a:latin typeface="Arial" panose="020B0604020202020204" pitchFamily="34" charset="0"/>
            </a:endParaRPr>
          </a:p>
        </p:txBody>
      </p:sp>
      <p:sp>
        <p:nvSpPr>
          <p:cNvPr id="3" name="文本框 2"/>
          <p:cNvSpPr txBox="1"/>
          <p:nvPr/>
        </p:nvSpPr>
        <p:spPr>
          <a:xfrm>
            <a:off x="642938" y="1046163"/>
            <a:ext cx="8069262" cy="1195387"/>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1</a:t>
            </a:r>
            <a:r>
              <a:rPr lang="zh-CN" altLang="en-US" sz="3200" b="1" dirty="0">
                <a:latin typeface="宋体" panose="02010600030101010101" pitchFamily="2" charset="-122"/>
              </a:rPr>
              <a:t>）</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的作者是</a:t>
            </a:r>
            <a:r>
              <a:rPr lang="en-US" altLang="zh-CN" sz="3200" b="1" dirty="0">
                <a:latin typeface="宋体" panose="02010600030101010101" pitchFamily="2" charset="-122"/>
              </a:rPr>
              <a:t>___</a:t>
            </a:r>
            <a:r>
              <a:rPr lang="zh-CN" altLang="en-US" sz="3200" b="1" dirty="0">
                <a:latin typeface="宋体" panose="02010600030101010101" pitchFamily="2" charset="-122"/>
              </a:rPr>
              <a:t>国的小说家</a:t>
            </a:r>
            <a:r>
              <a:rPr lang="en-US" altLang="zh-CN" sz="3200" b="1" dirty="0">
                <a:latin typeface="宋体" panose="02010600030101010101" pitchFamily="2" charset="-122"/>
              </a:rPr>
              <a:t>_____</a:t>
            </a:r>
            <a:r>
              <a:rPr lang="zh-CN" altLang="en-US" sz="3200" b="1" dirty="0">
                <a:latin typeface="宋体" panose="02010600030101010101" pitchFamily="2" charset="-122"/>
              </a:rPr>
              <a:t>，被誉为“欧洲</a:t>
            </a:r>
            <a:r>
              <a:rPr lang="en-US" altLang="zh-CN" sz="3200" b="1" dirty="0">
                <a:latin typeface="宋体" panose="02010600030101010101" pitchFamily="2" charset="-122"/>
              </a:rPr>
              <a:t>_______</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
        <p:nvSpPr>
          <p:cNvPr id="4" name="文本框 3"/>
          <p:cNvSpPr txBox="1"/>
          <p:nvPr/>
        </p:nvSpPr>
        <p:spPr>
          <a:xfrm>
            <a:off x="730250" y="2466975"/>
            <a:ext cx="7588250" cy="11969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2</a:t>
            </a:r>
            <a:r>
              <a:rPr lang="zh-CN" altLang="en-US" sz="3200" b="1" dirty="0">
                <a:latin typeface="宋体" panose="02010600030101010101" pitchFamily="2" charset="-122"/>
              </a:rPr>
              <a:t>）</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这本小说可以分为三部分，第一部分写的是</a:t>
            </a:r>
            <a:r>
              <a:rPr lang="en-US" altLang="zh-CN" sz="3200" b="1" dirty="0">
                <a:latin typeface="宋体" panose="02010600030101010101" pitchFamily="2" charset="-122"/>
              </a:rPr>
              <a:t>________</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931863"/>
            <a:ext cx="7588250" cy="11969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3</a:t>
            </a:r>
            <a:r>
              <a:rPr lang="zh-CN" altLang="en-US" sz="3200" b="1" dirty="0">
                <a:latin typeface="宋体" panose="02010600030101010101" pitchFamily="2" charset="-122"/>
              </a:rPr>
              <a:t>）</a:t>
            </a:r>
            <a:r>
              <a:rPr lang="en-US" altLang="zh-CN" sz="3200" b="1" dirty="0">
                <a:latin typeface="宋体" panose="02010600030101010101" pitchFamily="2" charset="-122"/>
              </a:rPr>
              <a:t>《</a:t>
            </a:r>
            <a:r>
              <a:rPr lang="zh-CN" altLang="en-US" sz="3200" b="1" dirty="0">
                <a:latin typeface="宋体" panose="02010600030101010101" pitchFamily="2" charset="-122"/>
              </a:rPr>
              <a:t>鲁滨逊漂流记</a:t>
            </a:r>
            <a:r>
              <a:rPr lang="en-US" altLang="zh-CN" sz="3200" b="1" dirty="0">
                <a:latin typeface="宋体" panose="02010600030101010101" pitchFamily="2" charset="-122"/>
              </a:rPr>
              <a:t>》</a:t>
            </a:r>
            <a:r>
              <a:rPr lang="zh-CN" altLang="en-US" sz="3200" b="1" dirty="0">
                <a:latin typeface="宋体" panose="02010600030101010101" pitchFamily="2" charset="-122"/>
              </a:rPr>
              <a:t>第二部分是小说主体，写的是</a:t>
            </a:r>
            <a:r>
              <a:rPr lang="en-US" altLang="zh-CN" sz="3200" b="1" dirty="0">
                <a:latin typeface="宋体" panose="02010600030101010101" pitchFamily="2" charset="-122"/>
              </a:rPr>
              <a:t>___________</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
        <p:nvSpPr>
          <p:cNvPr id="3" name="文本框 2"/>
          <p:cNvSpPr txBox="1"/>
          <p:nvPr/>
        </p:nvSpPr>
        <p:spPr>
          <a:xfrm>
            <a:off x="777875" y="2314575"/>
            <a:ext cx="7588250" cy="17859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4</a:t>
            </a:r>
            <a:r>
              <a:rPr lang="zh-CN" altLang="en-US" sz="3200" b="1" dirty="0">
                <a:latin typeface="宋体" panose="02010600030101010101" pitchFamily="2" charset="-122"/>
              </a:rPr>
              <a:t>）鲁滨逊已经在荒岛上生活了</a:t>
            </a:r>
            <a:r>
              <a:rPr lang="en-US" altLang="zh-CN" sz="3200" b="1" dirty="0">
                <a:latin typeface="宋体" panose="02010600030101010101" pitchFamily="2" charset="-122"/>
              </a:rPr>
              <a:t>______</a:t>
            </a:r>
            <a:r>
              <a:rPr lang="zh-CN" altLang="en-US" sz="3200" b="1" dirty="0">
                <a:latin typeface="宋体" panose="02010600030101010101" pitchFamily="2" charset="-122"/>
              </a:rPr>
              <a:t>年，他给这座岛命名为</a:t>
            </a:r>
            <a:r>
              <a:rPr lang="en-US" altLang="zh-CN" sz="3200" b="1" dirty="0">
                <a:latin typeface="宋体" panose="02010600030101010101" pitchFamily="2" charset="-122"/>
              </a:rPr>
              <a:t>_______</a:t>
            </a:r>
            <a:r>
              <a:rPr lang="zh-CN" altLang="en-US" sz="3200" b="1" dirty="0">
                <a:latin typeface="宋体" panose="02010600030101010101" pitchFamily="2" charset="-122"/>
              </a:rPr>
              <a:t>，成为了独自创造文明的英雄。</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9938" y="144463"/>
            <a:ext cx="7588250" cy="1785937"/>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5</a:t>
            </a:r>
            <a:r>
              <a:rPr lang="zh-CN" altLang="en-US" sz="3200" b="1" dirty="0">
                <a:latin typeface="宋体" panose="02010600030101010101" pitchFamily="2" charset="-122"/>
              </a:rPr>
              <a:t>）鲁滨逊在荒岛上发现了许多</a:t>
            </a:r>
            <a:r>
              <a:rPr lang="en-US" altLang="zh-CN" sz="3200" b="1" dirty="0">
                <a:latin typeface="宋体" panose="02010600030101010101" pitchFamily="2" charset="-122"/>
              </a:rPr>
              <a:t>______</a:t>
            </a:r>
            <a:r>
              <a:rPr lang="zh-CN" altLang="en-US" sz="3200" b="1" dirty="0">
                <a:latin typeface="宋体" panose="02010600030101010101" pitchFamily="2" charset="-122"/>
              </a:rPr>
              <a:t>，捉到一只鹦鹉，起名叫</a:t>
            </a:r>
            <a:r>
              <a:rPr lang="en-US" altLang="zh-CN" sz="3200" b="1" dirty="0">
                <a:latin typeface="宋体" panose="02010600030101010101" pitchFamily="2" charset="-122"/>
              </a:rPr>
              <a:t>_______</a:t>
            </a:r>
            <a:r>
              <a:rPr lang="zh-CN" altLang="en-US" sz="3200" b="1" dirty="0">
                <a:latin typeface="宋体" panose="02010600030101010101" pitchFamily="2" charset="-122"/>
              </a:rPr>
              <a:t>，还用</a:t>
            </a:r>
            <a:r>
              <a:rPr lang="en-US" altLang="zh-CN" sz="3200" b="1" dirty="0">
                <a:latin typeface="宋体" panose="02010600030101010101" pitchFamily="2" charset="-122"/>
              </a:rPr>
              <a:t>_______</a:t>
            </a:r>
            <a:r>
              <a:rPr lang="zh-CN" altLang="en-US" sz="3200" b="1" dirty="0">
                <a:latin typeface="宋体" panose="02010600030101010101" pitchFamily="2" charset="-122"/>
              </a:rPr>
              <a:t>制作了一把伞。</a:t>
            </a:r>
            <a:endParaRPr lang="zh-CN" altLang="en-US" sz="3200" b="1" dirty="0">
              <a:latin typeface="宋体" panose="02010600030101010101" pitchFamily="2" charset="-122"/>
            </a:endParaRPr>
          </a:p>
        </p:txBody>
      </p:sp>
      <p:sp>
        <p:nvSpPr>
          <p:cNvPr id="3" name="文本框 2"/>
          <p:cNvSpPr txBox="1"/>
          <p:nvPr/>
        </p:nvSpPr>
        <p:spPr>
          <a:xfrm>
            <a:off x="769938" y="1930400"/>
            <a:ext cx="7588250" cy="23780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a:t>
            </a:r>
            <a:r>
              <a:rPr lang="en-US" altLang="zh-CN" sz="3200" b="1" dirty="0">
                <a:latin typeface="宋体" panose="02010600030101010101" pitchFamily="2" charset="-122"/>
              </a:rPr>
              <a:t>6</a:t>
            </a:r>
            <a:r>
              <a:rPr lang="zh-CN" altLang="en-US" sz="3200" b="1" dirty="0">
                <a:latin typeface="宋体" panose="02010600030101010101" pitchFamily="2" charset="-122"/>
              </a:rPr>
              <a:t>）鲁滨逊在岛上遇到了自然灾害</a:t>
            </a:r>
            <a:r>
              <a:rPr lang="en-US" altLang="zh-CN" sz="3200" b="1" dirty="0">
                <a:latin typeface="宋体" panose="02010600030101010101" pitchFamily="2" charset="-122"/>
              </a:rPr>
              <a:t>_______________________</a:t>
            </a:r>
            <a:r>
              <a:rPr lang="zh-CN" altLang="en-US" sz="3200" b="1" dirty="0">
                <a:latin typeface="宋体" panose="02010600030101010101" pitchFamily="2" charset="-122"/>
              </a:rPr>
              <a:t>。刚开始他是用</a:t>
            </a:r>
            <a:r>
              <a:rPr lang="en-US" altLang="zh-CN" sz="3200" b="1" dirty="0">
                <a:latin typeface="宋体" panose="02010600030101010101" pitchFamily="2" charset="-122"/>
              </a:rPr>
              <a:t>_______</a:t>
            </a:r>
            <a:r>
              <a:rPr lang="zh-CN" altLang="en-US" sz="3200" b="1" dirty="0">
                <a:latin typeface="宋体" panose="02010600030101010101" pitchFamily="2" charset="-122"/>
              </a:rPr>
              <a:t>方式把食物做熟的，十多年后穿的衣服是用</a:t>
            </a:r>
            <a:r>
              <a:rPr lang="en-US" altLang="zh-CN" sz="3200" b="1" dirty="0">
                <a:latin typeface="宋体" panose="02010600030101010101" pitchFamily="2" charset="-122"/>
              </a:rPr>
              <a:t>_______</a:t>
            </a:r>
            <a:r>
              <a:rPr lang="zh-CN" altLang="en-US" sz="3200" b="1" dirty="0">
                <a:latin typeface="宋体" panose="02010600030101010101" pitchFamily="2" charset="-122"/>
              </a:rPr>
              <a:t> 做的。</a:t>
            </a:r>
            <a:endParaRPr lang="zh-CN" altLang="en-US" sz="3200" b="1" dirty="0">
              <a:latin typeface="宋体" panose="02010600030101010101" pitchFamily="2" charset="-122"/>
            </a:endParaRPr>
          </a:p>
        </p:txBody>
      </p:sp>
      <p:sp>
        <p:nvSpPr>
          <p:cNvPr id="5" name="文本框 4"/>
          <p:cNvSpPr txBox="1"/>
          <p:nvPr/>
        </p:nvSpPr>
        <p:spPr>
          <a:xfrm>
            <a:off x="615950" y="4368800"/>
            <a:ext cx="7602538"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冒险生活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荒岛余生</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返回英国</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8525" y="1511300"/>
            <a:ext cx="7602538" cy="1454150"/>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读了这本小说，如果用一个词来形容主人公，你会用什么词？</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7063" y="685800"/>
            <a:ext cx="7818437" cy="414972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“一千个读者心中就有一千个哈姆雷特。</a:t>
            </a:r>
            <a:r>
              <a:rPr lang="en-US" altLang="zh-CN" sz="3200" b="1" dirty="0">
                <a:latin typeface="宋体" panose="02010600030101010101" pitchFamily="2" charset="-122"/>
              </a:rPr>
              <a:t>”</a:t>
            </a:r>
            <a:r>
              <a:rPr lang="zh-CN" altLang="en-US" sz="3200" b="1" dirty="0">
                <a:latin typeface="宋体" panose="02010600030101010101" pitchFamily="2" charset="-122"/>
              </a:rPr>
              <a:t>每个人心中都有自己的鲁滨逊。大家认这本书最成功的地方，是笛福用非常具体的细节描写表现了鲁滨逊的劳动创造能力和应对困境时的精神，还运用了大量的心理描写，让我们体会到了鲁滨逊在困境中的复杂心理。</a:t>
            </a:r>
            <a:endParaRPr lang="zh-CN" altLang="en-US" sz="3200" b="1" dirty="0">
              <a:latin typeface="宋体" panose="02010600030101010101" pitchFamily="2" charset="-122"/>
            </a:endParaRPr>
          </a:p>
        </p:txBody>
      </p:sp>
      <p:sp>
        <p:nvSpPr>
          <p:cNvPr id="3" name="文本框 2"/>
          <p:cNvSpPr txBox="1"/>
          <p:nvPr/>
        </p:nvSpPr>
        <p:spPr>
          <a:xfrm>
            <a:off x="627063" y="288925"/>
            <a:ext cx="1023937" cy="5826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小结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4"/>
          <p:cNvSpPr/>
          <p:nvPr/>
        </p:nvSpPr>
        <p:spPr>
          <a:xfrm>
            <a:off x="711200" y="257175"/>
            <a:ext cx="2036763" cy="646113"/>
          </a:xfrm>
          <a:prstGeom prst="rect">
            <a:avLst/>
          </a:prstGeom>
          <a:noFill/>
          <a:ln w="9525">
            <a:noFill/>
          </a:ln>
        </p:spPr>
        <p:txBody>
          <a:bodyPr wrap="none">
            <a:spAutoFit/>
          </a:bodyPr>
          <a:p>
            <a:r>
              <a:rPr lang="zh-CN" altLang="en-US" sz="3600" b="1" dirty="0">
                <a:latin typeface="Arial" panose="020B0604020202020204" pitchFamily="34" charset="0"/>
              </a:rPr>
              <a:t>自主交流</a:t>
            </a:r>
            <a:endParaRPr lang="zh-CN" altLang="en-US" sz="3600" b="1" dirty="0">
              <a:latin typeface="Arial" panose="020B0604020202020204" pitchFamily="34" charset="0"/>
            </a:endParaRPr>
          </a:p>
        </p:txBody>
      </p:sp>
      <p:sp>
        <p:nvSpPr>
          <p:cNvPr id="3" name="文本框 2"/>
          <p:cNvSpPr txBox="1"/>
          <p:nvPr/>
        </p:nvSpPr>
        <p:spPr>
          <a:xfrm>
            <a:off x="1127125" y="965200"/>
            <a:ext cx="7273925" cy="114300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用多种形式来展示心理描写或细节描写的研究成果。</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785813" y="2201863"/>
            <a:ext cx="6184900" cy="582612"/>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困境中的心态。</a:t>
            </a:r>
            <a:r>
              <a:rPr lang="zh-CN" altLang="en-US" sz="3200" b="1" dirty="0">
                <a:solidFill>
                  <a:srgbClr val="FF0000"/>
                </a:solidFill>
                <a:latin typeface="楷体" panose="02010609060101010101" pitchFamily="49" charset="-122"/>
                <a:ea typeface="楷体" panose="02010609060101010101" pitchFamily="49" charset="-122"/>
              </a:rPr>
              <a:t>（心理描写）</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785813" y="2879725"/>
            <a:ext cx="7615237" cy="1143000"/>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劳动创造、应对困境、与人交往、精神追求。</a:t>
            </a:r>
            <a:r>
              <a:rPr lang="zh-CN" altLang="en-US" sz="3200" b="1" dirty="0">
                <a:solidFill>
                  <a:srgbClr val="FF0000"/>
                </a:solidFill>
                <a:latin typeface="楷体" panose="02010609060101010101" pitchFamily="49" charset="-122"/>
                <a:ea typeface="楷体" panose="02010609060101010101" pitchFamily="49" charset="-122"/>
              </a:rPr>
              <a:t>（细节描写）</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1225" y="1014413"/>
            <a:ext cx="7635875" cy="114300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从鲁滨逊身上，你受到的最大的启发是什么？</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911225" y="2473325"/>
            <a:ext cx="7635875" cy="1144588"/>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请你自制一张书签，上面写上一两句简单的话，作为推荐阅读这本书的理由。</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4"/>
          <p:cNvSpPr/>
          <p:nvPr/>
        </p:nvSpPr>
        <p:spPr>
          <a:xfrm>
            <a:off x="744538" y="265113"/>
            <a:ext cx="2036762" cy="646112"/>
          </a:xfrm>
          <a:prstGeom prst="rect">
            <a:avLst/>
          </a:prstGeom>
          <a:noFill/>
          <a:ln w="9525">
            <a:noFill/>
          </a:ln>
        </p:spPr>
        <p:txBody>
          <a:bodyPr wrap="none">
            <a:spAutoFit/>
          </a:bodyPr>
          <a:p>
            <a:r>
              <a:rPr lang="zh-CN" altLang="en-US" sz="3600" b="1" dirty="0">
                <a:latin typeface="Arial" panose="020B0604020202020204" pitchFamily="34" charset="0"/>
              </a:rPr>
              <a:t>拓展阅读</a:t>
            </a:r>
            <a:endParaRPr lang="zh-CN" altLang="en-US" sz="3600" b="1" dirty="0">
              <a:latin typeface="Arial" panose="020B0604020202020204" pitchFamily="34" charset="0"/>
            </a:endParaRPr>
          </a:p>
        </p:txBody>
      </p:sp>
      <p:sp>
        <p:nvSpPr>
          <p:cNvPr id="3" name="文本框 2"/>
          <p:cNvSpPr txBox="1"/>
          <p:nvPr/>
        </p:nvSpPr>
        <p:spPr>
          <a:xfrm>
            <a:off x="990600" y="1027113"/>
            <a:ext cx="7273925"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推荐阅读：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爱丽丝漫游奇境</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990600" y="1703388"/>
            <a:ext cx="7273925" cy="226695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在这个单元里，我们接触到了几本世界名著，它不仅情节引人入胜，而且有深刻的内涵。正因为如此，我们阅读起来才更有乐趣。</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4"/>
          <p:cNvSpPr/>
          <p:nvPr/>
        </p:nvSpPr>
        <p:spPr>
          <a:xfrm>
            <a:off x="601663" y="381000"/>
            <a:ext cx="2036762" cy="646113"/>
          </a:xfrm>
          <a:prstGeom prst="rect">
            <a:avLst/>
          </a:prstGeom>
          <a:noFill/>
          <a:ln w="9525">
            <a:noFill/>
          </a:ln>
        </p:spPr>
        <p:txBody>
          <a:bodyPr wrap="none">
            <a:spAutoFit/>
          </a:bodyPr>
          <a:p>
            <a:r>
              <a:rPr lang="zh-CN" altLang="en-US" sz="3600" b="1" dirty="0">
                <a:latin typeface="Arial" panose="020B0604020202020204" pitchFamily="34" charset="0"/>
              </a:rPr>
              <a:t>感知全书</a:t>
            </a:r>
            <a:endParaRPr lang="zh-CN" altLang="en-US" sz="3600" b="1" dirty="0">
              <a:latin typeface="Arial" panose="020B0604020202020204" pitchFamily="34" charset="0"/>
            </a:endParaRPr>
          </a:p>
        </p:txBody>
      </p:sp>
      <p:sp>
        <p:nvSpPr>
          <p:cNvPr id="3" name="文本框 3"/>
          <p:cNvSpPr txBox="1">
            <a:spLocks noChangeArrowheads="1"/>
          </p:cNvSpPr>
          <p:nvPr/>
        </p:nvSpPr>
        <p:spPr bwMode="auto">
          <a:xfrm>
            <a:off x="1012825" y="1087438"/>
            <a:ext cx="7572375" cy="29686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今天我想邀请大家来跟我读一部名著，这究竟是一本什么书呢？在揭开神秘面纱之前，我有几个问题想问问大家：你的理想是什么呢？如果多年以后有人站出来反对你的理想，你又会怎样选择呢？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0" end="91"/>
                                            </p:txEl>
                                          </p:spTgt>
                                        </p:tgtEl>
                                        <p:attrNameLst>
                                          <p:attrName>style.visibility</p:attrName>
                                        </p:attrNameLst>
                                      </p:cBhvr>
                                      <p:to>
                                        <p:strVal val="visible"/>
                                      </p:to>
                                    </p:set>
                                    <p:animEffect transition="in" filter="wipe(down)">
                                      <p:cBhvr>
                                        <p:cTn id="7" dur="500"/>
                                        <p:tgtEl>
                                          <p:spTgt spid="3">
                                            <p:txEl>
                                              <p:charRg st="0"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313" y="1046163"/>
            <a:ext cx="4418012" cy="2828925"/>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今天给大家推荐一本十九世纪英国作家刘易斯</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卡罗尔创作的著名儿童文学作品</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爱丽丝漫游奇境</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38914" name="Picture 2"/>
          <p:cNvPicPr>
            <a:picLocks noChangeAspect="1"/>
          </p:cNvPicPr>
          <p:nvPr/>
        </p:nvPicPr>
        <p:blipFill>
          <a:blip r:embed="rId1">
            <a:clrChange>
              <a:clrFrom>
                <a:srgbClr val="FFFFFF"/>
              </a:clrFrom>
              <a:clrTo>
                <a:srgbClr val="FFFFFF">
                  <a:alpha val="0"/>
                </a:srgbClr>
              </a:clrTo>
            </a:clrChange>
          </a:blip>
          <a:stretch>
            <a:fillRect/>
          </a:stretch>
        </p:blipFill>
        <p:spPr>
          <a:xfrm>
            <a:off x="5607050" y="814388"/>
            <a:ext cx="2601913" cy="35131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wipe(down)">
                                      <p:cBhvr>
                                        <p:cTn id="12"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901700"/>
            <a:ext cx="8039100" cy="2827338"/>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1862</a:t>
            </a:r>
            <a:r>
              <a:rPr lang="zh-CN" altLang="en-US" sz="3200" b="1" dirty="0">
                <a:latin typeface="楷体" panose="02010609060101010101" pitchFamily="49" charset="-122"/>
                <a:ea typeface="楷体" panose="02010609060101010101" pitchFamily="49" charset="-122"/>
              </a:rPr>
              <a:t>年的一个夏日，卡罗尔带领着院长的三位女儿泛舟于泰晤士河上。在河岸小憩喝茶时，他给孩子们编了一个奇幻故事，主人公的名字便来源于姐妹中最伶俐可爱的小女孩</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七岁的小爱丽丝。</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42938" y="261938"/>
            <a:ext cx="1954213" cy="5826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介绍背景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8013" y="752475"/>
            <a:ext cx="8039100" cy="339090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回家后，卡罗尔应爱丽丝的请求把故事写了下来，并亲自作插图送给了爱丽丝。不久后小说家亨利</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金斯莱发现了书稿，他对故事中天马行空的想象拍案叫绝。在他的鼓励下，卡罗尔将故事进一步加以润色，并于</a:t>
            </a:r>
            <a:r>
              <a:rPr lang="en-US" altLang="zh-CN" sz="3200" b="1" dirty="0">
                <a:latin typeface="楷体" panose="02010609060101010101" pitchFamily="49" charset="-122"/>
                <a:ea typeface="楷体" panose="02010609060101010101" pitchFamily="49" charset="-122"/>
              </a:rPr>
              <a:t>1865</a:t>
            </a:r>
            <a:r>
              <a:rPr lang="zh-CN" altLang="en-US" sz="3200" b="1" dirty="0">
                <a:latin typeface="楷体" panose="02010609060101010101" pitchFamily="49" charset="-122"/>
                <a:ea typeface="楷体" panose="02010609060101010101" pitchFamily="49" charset="-122"/>
              </a:rPr>
              <a:t>年以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爱丽丝漫游奇境</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为名正式出版。</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885825"/>
            <a:ext cx="8039100" cy="2932113"/>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一位可爱的英国小女孩爱丽丝在百般无聊之际，发现了一只揣着怀表、会说话的白兔。在追赶小兔子的过程中，她不慎掉进了一个兔子洞，从此坠入了神奇的地下世界。</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84213" y="303213"/>
            <a:ext cx="1954213" cy="5826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简介内容</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1350" y="739775"/>
            <a:ext cx="8039100" cy="3389313"/>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在这个奇幻疯狂的世界里，似乎只有爱丽丝是清醒的人。她不断探险，同时又不断追问“我是谁”，在探险的同时不断认识自我，不断成长。终于在成长为一个“大姑娘”的时候，她猛然惊醒，才发现原来这一切都是自己的一个梦境。</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1152525"/>
            <a:ext cx="8039100" cy="3389313"/>
          </a:xfrm>
          <a:prstGeom prst="rect">
            <a:avLst/>
          </a:prstGeom>
          <a:noFill/>
          <a:ln w="9525">
            <a:noFill/>
          </a:ln>
        </p:spPr>
        <p:txBody>
          <a:bodyPr>
            <a:spAutoFit/>
          </a:bodyPr>
          <a:p>
            <a:pPr marL="457200" indent="-457200" eaLnBrk="1" hangingPunct="1">
              <a:lnSpc>
                <a:spcPct val="114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“好心的猫先生，我迷了路，你能告诉我，我应该向哪一条路走去吗？</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那要看你到什么地方去了，小姐？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猫先生说。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我不在乎到哪里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”爱丽丝说。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那么你随便走哪一条路也没有关系了。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猫先生说。</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552450" y="423863"/>
            <a:ext cx="2795588" cy="5826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展示精彩语段</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0388" y="839788"/>
            <a:ext cx="8394700" cy="2932112"/>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每件事都是有道理的，就看你找不找得到。</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人们总以为时间是一个小偷，偷走了我们所爱的一切。但时间是先给予再拿走，每天都是一份礼物，每小时，每一分，每一秒。</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1023938"/>
            <a:ext cx="8039100" cy="2827337"/>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爱丽丝漫游奇境</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的艺术魅力，还在于其英国式的幽默。作者以轻松、诙谐的笔调去叙述、描写，其中充满了蕴含深意的种种笑语、傻话、俏皮话或双关语。这种奇妙的幽默艺术，历来为人们所称道。</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p:cNvPicPr>
          <p:nvPr/>
        </p:nvPicPr>
        <p:blipFill>
          <a:blip r:embed="rId1">
            <a:clrChange>
              <a:clrFrom>
                <a:srgbClr val="FFFFFF"/>
              </a:clrFrom>
              <a:clrTo>
                <a:srgbClr val="FFFFFF">
                  <a:alpha val="0"/>
                </a:srgbClr>
              </a:clrTo>
            </a:clrChange>
          </a:blip>
          <a:stretch>
            <a:fillRect/>
          </a:stretch>
        </p:blipFill>
        <p:spPr>
          <a:xfrm>
            <a:off x="511175" y="455613"/>
            <a:ext cx="2151063" cy="2903537"/>
          </a:xfrm>
          <a:prstGeom prst="rect">
            <a:avLst/>
          </a:prstGeom>
          <a:noFill/>
          <a:ln w="9525">
            <a:noFill/>
          </a:ln>
        </p:spPr>
      </p:pic>
      <p:pic>
        <p:nvPicPr>
          <p:cNvPr id="79874" name="Picture 2"/>
          <p:cNvPicPr>
            <a:picLocks noChangeAspect="1"/>
          </p:cNvPicPr>
          <p:nvPr/>
        </p:nvPicPr>
        <p:blipFill>
          <a:blip r:embed="rId2"/>
          <a:stretch>
            <a:fillRect/>
          </a:stretch>
        </p:blipFill>
        <p:spPr>
          <a:xfrm>
            <a:off x="3257550" y="671513"/>
            <a:ext cx="1898650" cy="2687637"/>
          </a:xfrm>
          <a:prstGeom prst="rect">
            <a:avLst/>
          </a:prstGeom>
          <a:noFill/>
          <a:ln w="9525">
            <a:noFill/>
          </a:ln>
        </p:spPr>
      </p:pic>
      <p:pic>
        <p:nvPicPr>
          <p:cNvPr id="79876" name="Picture 4"/>
          <p:cNvPicPr>
            <a:picLocks noChangeAspect="1"/>
          </p:cNvPicPr>
          <p:nvPr/>
        </p:nvPicPr>
        <p:blipFill>
          <a:blip r:embed="rId3"/>
          <a:stretch>
            <a:fillRect/>
          </a:stretch>
        </p:blipFill>
        <p:spPr>
          <a:xfrm>
            <a:off x="5751513" y="563563"/>
            <a:ext cx="2028825" cy="2903537"/>
          </a:xfrm>
          <a:prstGeom prst="rect">
            <a:avLst/>
          </a:prstGeom>
          <a:noFill/>
          <a:ln w="9525">
            <a:noFill/>
          </a:ln>
        </p:spPr>
      </p:pic>
      <p:sp>
        <p:nvSpPr>
          <p:cNvPr id="5" name="文本框 4"/>
          <p:cNvSpPr txBox="1"/>
          <p:nvPr/>
        </p:nvSpPr>
        <p:spPr>
          <a:xfrm>
            <a:off x="449263" y="3609975"/>
            <a:ext cx="8039100" cy="1143000"/>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在这三本书中，你最喜欢哪本呢？喜欢同一本书的同学组成一个小组。</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79874"/>
                                        </p:tgtEl>
                                        <p:attrNameLst>
                                          <p:attrName>style.visibility</p:attrName>
                                        </p:attrNameLst>
                                      </p:cBhvr>
                                      <p:to>
                                        <p:strVal val="visible"/>
                                      </p:to>
                                    </p:set>
                                    <p:animEffect transition="in" filter="wipe(down)">
                                      <p:cBhvr>
                                        <p:cTn id="10" dur="500"/>
                                        <p:tgtEl>
                                          <p:spTgt spid="79874"/>
                                        </p:tgtEl>
                                      </p:cBhvr>
                                    </p:animEffect>
                                  </p:childTnLst>
                                </p:cTn>
                              </p:par>
                              <p:par>
                                <p:cTn id="11" presetID="22" presetClass="entr" presetSubtype="4" fill="hold" nodeType="withEffect">
                                  <p:stCondLst>
                                    <p:cond delay="0"/>
                                  </p:stCondLst>
                                  <p:childTnLst>
                                    <p:set>
                                      <p:cBhvr>
                                        <p:cTn id="12" dur="1" fill="hold">
                                          <p:stCondLst>
                                            <p:cond delay="0"/>
                                          </p:stCondLst>
                                        </p:cTn>
                                        <p:tgtEl>
                                          <p:spTgt spid="79876"/>
                                        </p:tgtEl>
                                        <p:attrNameLst>
                                          <p:attrName>style.visibility</p:attrName>
                                        </p:attrNameLst>
                                      </p:cBhvr>
                                      <p:to>
                                        <p:strVal val="visible"/>
                                      </p:to>
                                    </p:set>
                                    <p:animEffect transition="in" filter="wipe(down)">
                                      <p:cBhvr>
                                        <p:cTn id="13" dur="500"/>
                                        <p:tgtEl>
                                          <p:spTgt spid="7987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4063" y="1157288"/>
            <a:ext cx="7635875" cy="2828925"/>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今天我们要了解的书中的主人公就有一个航海梦，你们看这两个人，他们当中就有一位是这本书的主人公！请同学们猜一猜：这两个人是谁？他们在谈论什么？结果怎样？</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
          <p:cNvPicPr>
            <a:picLocks noChangeAspect="1"/>
          </p:cNvPicPr>
          <p:nvPr/>
        </p:nvPicPr>
        <p:blipFill>
          <a:blip r:embed="rId1"/>
          <a:stretch>
            <a:fillRect/>
          </a:stretch>
        </p:blipFill>
        <p:spPr>
          <a:xfrm>
            <a:off x="1577975" y="446088"/>
            <a:ext cx="5988050" cy="425132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9775" y="315913"/>
            <a:ext cx="5130800" cy="4511675"/>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    父亲以及家人的极力劝阻也没能阻挡他去实现自己的航海梦，他毅然驶向了大海，他就是英国作家笛福笔下</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鲁滨逊漂流记</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一书中的主人公</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鲁滨逊。今天我们就一起走进鲁滨逊的传奇人生！</a:t>
            </a:r>
            <a:endParaRPr lang="zh-CN" altLang="en-US" sz="3200" b="1" dirty="0">
              <a:solidFill>
                <a:srgbClr val="0033CC"/>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a:srcRect b="-853"/>
          <a:stretch>
            <a:fillRect/>
          </a:stretch>
        </p:blipFill>
        <p:spPr>
          <a:xfrm>
            <a:off x="6100763" y="849313"/>
            <a:ext cx="2541587" cy="3536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50900" y="403225"/>
            <a:ext cx="7572375" cy="1196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当你看见这本书时，你最想做什么？</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仔细阅读封面，你获得了哪些信息？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317625" y="1600200"/>
            <a:ext cx="5597525" cy="582613"/>
          </a:xfrm>
          <a:prstGeom prst="rect">
            <a:avLst/>
          </a:prstGeom>
          <a:noFill/>
          <a:ln w="9525">
            <a:noFill/>
          </a:ln>
        </p:spPr>
        <p:txBody>
          <a:bodyPr>
            <a:spAutoFit/>
          </a:bodyPr>
          <a:p>
            <a:pPr eaLnBrk="1" hangingPunct="1">
              <a:lnSpc>
                <a:spcPct val="114000"/>
              </a:lnSpc>
            </a:pPr>
            <a:r>
              <a:rPr lang="zh-CN" altLang="en-US" sz="3200" b="1" dirty="0">
                <a:solidFill>
                  <a:srgbClr val="0033CC"/>
                </a:solidFill>
                <a:latin typeface="楷体" panose="02010609060101010101" pitchFamily="49" charset="-122"/>
                <a:ea typeface="楷体" panose="02010609060101010101" pitchFamily="49" charset="-122"/>
              </a:rPr>
              <a:t>书名、作者、译者、出版社</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508000" y="2765425"/>
            <a:ext cx="7810500" cy="2338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14000"/>
              </a:lnSpc>
              <a:spcBef>
                <a:spcPct val="0"/>
              </a:spcBef>
              <a:spcAft>
                <a:spcPct val="0"/>
              </a:spcAft>
              <a:buClrTx/>
              <a:buSzTx/>
              <a:buFontTx/>
              <a:buNone/>
              <a:defRPr/>
            </a:pPr>
            <a:r>
              <a:rPr kumimoji="1" lang="zh-CN" altLang="en-US"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    丹尼尔</a:t>
            </a:r>
            <a:r>
              <a:rPr kumimoji="1" lang="en-US" altLang="zh-CN"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a:t>
            </a:r>
            <a:r>
              <a:rPr kumimoji="1" lang="zh-CN" altLang="en-US"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笛福（</a:t>
            </a:r>
            <a:r>
              <a:rPr kumimoji="1" lang="en-US" altLang="zh-CN"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1660—1731</a:t>
            </a:r>
            <a:r>
              <a:rPr kumimoji="1" lang="zh-CN" altLang="en-US"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a:t>
            </a:r>
            <a:r>
              <a:rPr kumimoji="1" lang="en-US" altLang="zh-CN"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18</a:t>
            </a:r>
            <a:r>
              <a:rPr kumimoji="1" lang="zh-CN" altLang="en-US"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世纪英国作家。英国现实主义小说的奠基人，被誉为“欧洲小说之父、英国现实主义小说之父、英国报纸之父、现代新闻业之父”等。</a:t>
            </a:r>
            <a:endParaRPr kumimoji="1" lang="zh-CN" altLang="en-US" sz="3200" b="1" i="0" u="none" strike="noStrike" kern="1200" cap="none" spc="-15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endParaRPr>
          </a:p>
        </p:txBody>
      </p:sp>
      <p:sp>
        <p:nvSpPr>
          <p:cNvPr id="5" name="文本框 4"/>
          <p:cNvSpPr txBox="1"/>
          <p:nvPr/>
        </p:nvSpPr>
        <p:spPr>
          <a:xfrm>
            <a:off x="850900" y="2182813"/>
            <a:ext cx="2135188" cy="582612"/>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作者简介</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0" end="17"/>
                                            </p:txEl>
                                          </p:spTgt>
                                        </p:tgtEl>
                                        <p:attrNameLst>
                                          <p:attrName>style.visibility</p:attrName>
                                        </p:attrNameLst>
                                      </p:cBhvr>
                                      <p:to>
                                        <p:strVal val="visible"/>
                                      </p:to>
                                    </p:set>
                                    <p:animEffect transition="in" filter="wipe(down)">
                                      <p:cBhvr>
                                        <p:cTn id="7" dur="500"/>
                                        <p:tgtEl>
                                          <p:spTgt spid="2">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charRg st="17" end="34"/>
                                            </p:txEl>
                                          </p:spTgt>
                                        </p:tgtEl>
                                        <p:attrNameLst>
                                          <p:attrName>style.visibility</p:attrName>
                                        </p:attrNameLst>
                                      </p:cBhvr>
                                      <p:to>
                                        <p:strVal val="visible"/>
                                      </p:to>
                                    </p:set>
                                    <p:animEffect transition="in" filter="wipe(down)">
                                      <p:cBhvr>
                                        <p:cTn id="12" dur="500"/>
                                        <p:tgtEl>
                                          <p:spTgt spid="2">
                                            <p:txEl>
                                              <p:charRg st="17" end="3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eaLnBrk="1" hangingPunct="1">
          <a:lnSpc>
            <a:spcPct val="120000"/>
          </a:lnSpc>
          <a:defRPr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4667</Words>
  <Application>WPS 演示</Application>
  <PresentationFormat/>
  <Paragraphs>293</Paragraphs>
  <Slides>59</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59</vt:i4>
      </vt:variant>
    </vt:vector>
  </HeadingPairs>
  <TitlesOfParts>
    <vt:vector size="73" baseType="lpstr">
      <vt:lpstr>Arial</vt:lpstr>
      <vt:lpstr>宋体</vt:lpstr>
      <vt:lpstr>Wingdings</vt:lpstr>
      <vt:lpstr>楷体</vt:lpstr>
      <vt:lpstr>Times New Roman</vt:lpstr>
      <vt:lpstr>黑体</vt:lpstr>
      <vt:lpstr>微软雅黑</vt:lpstr>
      <vt:lpstr>Arial Unicode MS</vt:lpstr>
      <vt:lpstr>Calibri</vt:lpstr>
      <vt:lpstr>Cambria</vt:lpstr>
      <vt:lpstr>Arial</vt:lpstr>
      <vt:lpstr>等线</vt:lpstr>
      <vt:lpstr>3_Office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2023-11-01T00:31:00Z</dcterms:created>
  <dcterms:modified xsi:type="dcterms:W3CDTF">2023-11-13T12:06:37Z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478F7570E9BA4F73B8D070FD24BF3695_13</vt:lpwstr>
  </property>
  <property fmtid="{D5CDD505-2E9C-101B-9397-08002B2CF9AE}" pid="3" name="KSOProductBuildVer">
    <vt:lpwstr>2052-12.1.0.15374</vt:lpwstr>
  </property>
</Properties>
</file>