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  <p:sldMasterId id="2147483672" r:id="rId4"/>
    <p:sldMasterId id="2147483675" r:id="rId5"/>
  </p:sldMasterIdLst>
  <p:notesMasterIdLst>
    <p:notesMasterId r:id="rId29"/>
  </p:notesMasterIdLst>
  <p:handoutMasterIdLst>
    <p:handoutMasterId r:id="rId30"/>
  </p:handoutMasterIdLst>
  <p:sldIdLst>
    <p:sldId id="439" r:id="rId6"/>
    <p:sldId id="381" r:id="rId7"/>
    <p:sldId id="257" r:id="rId8"/>
    <p:sldId id="386" r:id="rId9"/>
    <p:sldId id="258" r:id="rId10"/>
    <p:sldId id="269" r:id="rId11"/>
    <p:sldId id="294" r:id="rId12"/>
    <p:sldId id="416" r:id="rId13"/>
    <p:sldId id="417" r:id="rId14"/>
    <p:sldId id="266" r:id="rId15"/>
    <p:sldId id="275" r:id="rId16"/>
    <p:sldId id="296" r:id="rId17"/>
    <p:sldId id="277" r:id="rId18"/>
    <p:sldId id="297" r:id="rId19"/>
    <p:sldId id="279" r:id="rId20"/>
    <p:sldId id="431" r:id="rId21"/>
    <p:sldId id="432" r:id="rId22"/>
    <p:sldId id="418" r:id="rId23"/>
    <p:sldId id="259" r:id="rId24"/>
    <p:sldId id="433" r:id="rId25"/>
    <p:sldId id="434" r:id="rId26"/>
    <p:sldId id="389" r:id="rId27"/>
    <p:sldId id="461" r:id="rId28"/>
  </p:sldIdLst>
  <p:sldSz cx="12192000" cy="6858000"/>
  <p:notesSz cx="7104380" cy="1023493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6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7374"/>
    <a:srgbClr val="E0EEE1"/>
    <a:srgbClr val="D79478"/>
    <a:srgbClr val="85CCC9"/>
    <a:srgbClr val="A1C450"/>
    <a:srgbClr val="FFF9B0"/>
    <a:srgbClr val="A0D3E9"/>
    <a:srgbClr val="C04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20" y="-96"/>
      </p:cViewPr>
      <p:guideLst>
        <p:guide orient="horz" pos="2086"/>
        <p:guide pos="28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8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9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8775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9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9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80725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9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8775" y="10880725"/>
            <a:ext cx="3189288" cy="5746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8775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3875" cy="386715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2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36600" y="5513388"/>
            <a:ext cx="5886450" cy="451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80725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8775" y="10880725"/>
            <a:ext cx="3189288" cy="5746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PT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探究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>
              <a:buNone/>
            </a:pPr>
            <a:endParaRPr lang="en-US" altLang="en-US" sz="9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ctr">
              <a:buNone/>
            </a:pPr>
            <a:endParaRPr lang="en-US" altLang="en-US" sz="9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zh-CN" sz="9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9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Franklin Gothic Medium" panose="020B0603020102020204" pitchFamily="34" charset="0"/>
              </a:rPr>
            </a:fld>
            <a:endParaRPr lang="zh-CN" altLang="en-US" dirty="0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Franklin Gothic Medium" panose="020B0603020102020204" pitchFamily="34" charset="0"/>
              </a:rPr>
            </a:fld>
            <a:endParaRPr lang="zh-CN" altLang="en-US" dirty="0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作业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更多资源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6C59AE-FB9A-450E-87E0-D0E2AAA458D1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608013" y="608013"/>
            <a:ext cx="1096962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75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 noProof="1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7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Franklin Gothic Medium" panose="020B0603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hf sldNum="0" hdr="0" ftr="0" dt="0"/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  <a:tab pos="1206500" algn="l"/>
          <a:tab pos="1206500" algn="l"/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608013" y="608013"/>
            <a:ext cx="1096962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9"/>
            <p:custDataLst>
              <p:tags r:id="rId4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Franklin Gothic Medium" panose="020B0603020102020204" pitchFamily="34" charset="0"/>
              </a:rPr>
            </a:fld>
            <a:endParaRPr lang="zh-CN" altLang="en-US" dirty="0">
              <a:latin typeface="Franklin Gothic Medium" panose="020B0603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kern="1200" spc="15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kern="1200" spc="150">
          <a:solidFill>
            <a:srgbClr val="595959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400" kern="1200" spc="150">
          <a:solidFill>
            <a:srgbClr val="595959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kern="1200" spc="150">
          <a:solidFill>
            <a:srgbClr val="5959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2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3" Type="http://schemas.openxmlformats.org/officeDocument/2006/relationships/tags" Target="../tags/tag15.xml"/><Relationship Id="rId2" Type="http://schemas.openxmlformats.org/officeDocument/2006/relationships/image" Target="../media/image24.png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24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24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tiff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6.tiff"/><Relationship Id="rId2" Type="http://schemas.openxmlformats.org/officeDocument/2006/relationships/tags" Target="../tags/tag12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20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20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1"/>
          <p:cNvGrpSpPr/>
          <p:nvPr/>
        </p:nvGrpSpPr>
        <p:grpSpPr>
          <a:xfrm>
            <a:off x="4849813" y="404813"/>
            <a:ext cx="1382712" cy="1354137"/>
            <a:chOff x="4037973" y="927718"/>
            <a:chExt cx="896190" cy="1012024"/>
          </a:xfrm>
        </p:grpSpPr>
        <p:pic>
          <p:nvPicPr>
            <p:cNvPr id="25615" name="图片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6" name="文本框 43"/>
            <p:cNvSpPr txBox="1"/>
            <p:nvPr/>
          </p:nvSpPr>
          <p:spPr>
            <a:xfrm>
              <a:off x="4244498" y="1089111"/>
              <a:ext cx="483435" cy="7578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3" name="组合 44"/>
          <p:cNvGrpSpPr/>
          <p:nvPr/>
        </p:nvGrpSpPr>
        <p:grpSpPr>
          <a:xfrm>
            <a:off x="5951538" y="298450"/>
            <a:ext cx="1497012" cy="1460500"/>
            <a:chOff x="5260478" y="983716"/>
            <a:chExt cx="969348" cy="1091279"/>
          </a:xfrm>
        </p:grpSpPr>
        <p:pic>
          <p:nvPicPr>
            <p:cNvPr id="25613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4" name="文本框 46"/>
            <p:cNvSpPr txBox="1"/>
            <p:nvPr/>
          </p:nvSpPr>
          <p:spPr>
            <a:xfrm>
              <a:off x="5539938" y="1171112"/>
              <a:ext cx="483435" cy="757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0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4" name="组合 47"/>
          <p:cNvGrpSpPr/>
          <p:nvPr/>
        </p:nvGrpSpPr>
        <p:grpSpPr>
          <a:xfrm>
            <a:off x="7105650" y="342900"/>
            <a:ext cx="1185863" cy="1182688"/>
            <a:chOff x="6480295" y="1041329"/>
            <a:chExt cx="768163" cy="883997"/>
          </a:xfrm>
        </p:grpSpPr>
        <p:pic>
          <p:nvPicPr>
            <p:cNvPr id="25611" name="图片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2" name="文本框 49"/>
            <p:cNvSpPr txBox="1"/>
            <p:nvPr/>
          </p:nvSpPr>
          <p:spPr>
            <a:xfrm>
              <a:off x="6644149" y="1216209"/>
              <a:ext cx="483435" cy="688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54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54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5" name="组合 50"/>
          <p:cNvGrpSpPr/>
          <p:nvPr/>
        </p:nvGrpSpPr>
        <p:grpSpPr>
          <a:xfrm>
            <a:off x="8324850" y="139700"/>
            <a:ext cx="1184275" cy="1192213"/>
            <a:chOff x="7542534" y="1016554"/>
            <a:chExt cx="768163" cy="890093"/>
          </a:xfrm>
        </p:grpSpPr>
        <p:pic>
          <p:nvPicPr>
            <p:cNvPr id="25609" name="图片 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0" name="文本框 52"/>
            <p:cNvSpPr txBox="1"/>
            <p:nvPr/>
          </p:nvSpPr>
          <p:spPr>
            <a:xfrm>
              <a:off x="7684946" y="1115190"/>
              <a:ext cx="483435" cy="757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pic>
        <p:nvPicPr>
          <p:cNvPr id="25606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2975" y="1700213"/>
            <a:ext cx="4165600" cy="485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文本框 3"/>
          <p:cNvSpPr txBox="1"/>
          <p:nvPr/>
        </p:nvSpPr>
        <p:spPr>
          <a:xfrm>
            <a:off x="2078038" y="1597025"/>
            <a:ext cx="8035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dirty="0">
                <a:latin typeface="微软雅黑" panose="020B0503020204020204" pitchFamily="34" charset="-122"/>
              </a:rPr>
              <a:t>2022</a:t>
            </a:r>
            <a:r>
              <a:rPr lang="zh-CN" altLang="en-US" sz="4400" dirty="0">
                <a:latin typeface="微软雅黑" panose="020B0503020204020204" pitchFamily="34" charset="-122"/>
              </a:rPr>
              <a:t>秋人教版数学二年级上册</a:t>
            </a:r>
            <a:endParaRPr lang="zh-CN" altLang="en-US" sz="4400" dirty="0">
              <a:latin typeface="微软雅黑" panose="020B0503020204020204" pitchFamily="34" charset="-122"/>
            </a:endParaRPr>
          </a:p>
        </p:txBody>
      </p:sp>
      <p:pic>
        <p:nvPicPr>
          <p:cNvPr id="25608" name="图片 2" descr="}{MTDX3LEPYR@3MC@X5~CO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5550" y="2343150"/>
            <a:ext cx="3570288" cy="404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2855913" y="3832225"/>
            <a:ext cx="5426075" cy="598488"/>
          </a:xfrm>
          <a:prstGeom prst="wedgeRoundRectCallout">
            <a:avLst>
              <a:gd name="adj1" fmla="val -57162"/>
              <a:gd name="adj2" fmla="val -40292"/>
              <a:gd name="adj3" fmla="val 16667"/>
            </a:avLst>
          </a:prstGeom>
          <a:solidFill>
            <a:srgbClr val="FFFFFF"/>
          </a:solidFill>
          <a:ln w="19050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因为小孩和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爸爸手的大小不一样。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2089150" y="4832350"/>
            <a:ext cx="4249738" cy="1522413"/>
          </a:xfrm>
          <a:prstGeom prst="wedgeRoundRectCallout">
            <a:avLst>
              <a:gd name="adj1" fmla="val -63525"/>
              <a:gd name="adj2" fmla="val 8160"/>
              <a:gd name="adj3" fmla="val 16667"/>
            </a:avLst>
          </a:prstGeom>
          <a:solidFill>
            <a:srgbClr val="FFFFFF"/>
          </a:solidFill>
          <a:ln w="19050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量的都是课桌的长，为什么量的结果不一样呢？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6854825" y="4832350"/>
            <a:ext cx="3749675" cy="1420813"/>
          </a:xfrm>
          <a:prstGeom prst="wedgeRoundRectCallout">
            <a:avLst>
              <a:gd name="adj1" fmla="val 35827"/>
              <a:gd name="adj2" fmla="val -84423"/>
              <a:gd name="adj3" fmla="val 16667"/>
            </a:avLst>
          </a:prstGeom>
          <a:solidFill>
            <a:srgbClr val="FFFFFF"/>
          </a:solidFill>
          <a:ln w="19050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请你用拃（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zhǎ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）作单位量一量课桌的长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4821" name="Rectangle 14"/>
          <p:cNvSpPr/>
          <p:nvPr/>
        </p:nvSpPr>
        <p:spPr>
          <a:xfrm>
            <a:off x="1049338" y="4994275"/>
            <a:ext cx="665162" cy="1222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" b="1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绿色圃中小学教育网</a:t>
            </a:r>
            <a:r>
              <a:rPr lang="en-US" altLang="zh-CN" sz="200" b="1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http://www.lspjy.com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8" name="图片 9" descr="茄子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488" y="3101975"/>
            <a:ext cx="1296987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26650" y="2959100"/>
            <a:ext cx="1898650" cy="214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5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350" y="4745038"/>
            <a:ext cx="1668463" cy="177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6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625" y="1317625"/>
            <a:ext cx="4791075" cy="1847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缺角矩形 4"/>
          <p:cNvSpPr/>
          <p:nvPr/>
        </p:nvSpPr>
        <p:spPr>
          <a:xfrm>
            <a:off x="1685925" y="4159250"/>
            <a:ext cx="222250" cy="192088"/>
          </a:xfrm>
          <a:prstGeom prst="plaque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pPr algn="ctr"/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2803525" y="4359275"/>
            <a:ext cx="7296150" cy="1420813"/>
          </a:xfrm>
          <a:prstGeom prst="wedgeRoundRectCallout">
            <a:avLst>
              <a:gd name="adj1" fmla="val 43546"/>
              <a:gd name="adj2" fmla="val -6273"/>
              <a:gd name="adj3" fmla="val 16667"/>
            </a:avLst>
          </a:prstGeom>
          <a:noFill/>
          <a:ln w="19050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只有用相同的计量单位去量相同的物体才会得出相同的结果。这时我们需要一把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尺子。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5845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538" y="3810000"/>
            <a:ext cx="1804987" cy="213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35338" y="1374775"/>
            <a:ext cx="5632450" cy="218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Picture 15" descr="尺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413" y="3238500"/>
            <a:ext cx="7758112" cy="906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矩形 6"/>
          <p:cNvSpPr/>
          <p:nvPr/>
        </p:nvSpPr>
        <p:spPr>
          <a:xfrm>
            <a:off x="1293813" y="1160463"/>
            <a:ext cx="990441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尺子是我们测量长度的工具。请你认真观察尺子，看看尺子上都有些什么。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2062163" y="3238500"/>
            <a:ext cx="7072312" cy="428625"/>
          </a:xfrm>
          <a:prstGeom prst="borderCallout1">
            <a:avLst>
              <a:gd name="adj1" fmla="val -24472"/>
              <a:gd name="adj2" fmla="val 46069"/>
              <a:gd name="adj3" fmla="val -95847"/>
              <a:gd name="adj4" fmla="val 75343"/>
            </a:avLst>
          </a:prstGeom>
          <a:noFill/>
          <a:ln w="9525">
            <a:noFill/>
          </a:ln>
        </p:spPr>
        <p:txBody>
          <a:bodyPr anchor="ctr" anchorCtr="0"/>
          <a:p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2"/>
          <p:cNvSpPr txBox="1"/>
          <p:nvPr/>
        </p:nvSpPr>
        <p:spPr>
          <a:xfrm>
            <a:off x="6589713" y="2106613"/>
            <a:ext cx="1928812" cy="850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刻度线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1990725" y="3667125"/>
            <a:ext cx="7072313" cy="285750"/>
          </a:xfrm>
          <a:prstGeom prst="borderCallout1">
            <a:avLst>
              <a:gd name="adj1" fmla="val 100204"/>
              <a:gd name="adj2" fmla="val 40194"/>
              <a:gd name="adj3" fmla="val 211685"/>
              <a:gd name="adj4" fmla="val 41259"/>
            </a:avLst>
          </a:prstGeom>
          <a:noFill/>
          <a:ln w="9525">
            <a:noFill/>
          </a:ln>
        </p:spPr>
        <p:txBody>
          <a:bodyPr anchor="ctr" anchorCtr="0"/>
          <a:p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/>
          <p:nvPr/>
        </p:nvSpPr>
        <p:spPr>
          <a:xfrm>
            <a:off x="5275263" y="4238625"/>
            <a:ext cx="1928812" cy="5667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数字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线形标注 1 9"/>
          <p:cNvSpPr/>
          <p:nvPr/>
        </p:nvSpPr>
        <p:spPr>
          <a:xfrm>
            <a:off x="3062288" y="3667125"/>
            <a:ext cx="500062" cy="428625"/>
          </a:xfrm>
          <a:prstGeom prst="borderCallout1">
            <a:avLst>
              <a:gd name="adj1" fmla="val 100204"/>
              <a:gd name="adj2" fmla="val 40194"/>
              <a:gd name="adj3" fmla="val 163199"/>
              <a:gd name="adj4" fmla="val 39532"/>
            </a:avLst>
          </a:prstGeom>
          <a:noFill/>
          <a:ln w="9525">
            <a:noFill/>
          </a:ln>
        </p:spPr>
        <p:txBody>
          <a:bodyPr anchor="ctr" anchorCtr="0"/>
          <a:p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 txBox="1"/>
          <p:nvPr/>
        </p:nvSpPr>
        <p:spPr>
          <a:xfrm>
            <a:off x="2720975" y="4186238"/>
            <a:ext cx="1928813" cy="5667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单位</a:t>
            </a:r>
            <a:endParaRPr lang="zh-CN" altLang="en-US" sz="2800" b="1" dirty="0">
              <a:solidFill>
                <a:srgbClr val="99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222500" y="4095750"/>
            <a:ext cx="0" cy="431800"/>
          </a:xfrm>
          <a:prstGeom prst="straightConnector1">
            <a:avLst/>
          </a:prstGeom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triangle" w="lg" len="lg"/>
          </a:ln>
        </p:spPr>
      </p:cxnSp>
      <p:sp>
        <p:nvSpPr>
          <p:cNvPr id="13" name="矩形 12"/>
          <p:cNvSpPr/>
          <p:nvPr/>
        </p:nvSpPr>
        <p:spPr>
          <a:xfrm>
            <a:off x="969963" y="4637088"/>
            <a:ext cx="45561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”表示测量的起点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2222500" y="2806700"/>
            <a:ext cx="4852988" cy="646113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5138738" y="2874963"/>
            <a:ext cx="1881188" cy="587375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7235825" y="2940050"/>
            <a:ext cx="1530350" cy="385763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032125" y="3616325"/>
            <a:ext cx="595313" cy="3857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2622550" y="5637213"/>
            <a:ext cx="8709025" cy="579438"/>
          </a:xfrm>
          <a:prstGeom prst="wedgeRoundRectCallout">
            <a:avLst>
              <a:gd name="adj1" fmla="val 43546"/>
              <a:gd name="adj2" fmla="val -6273"/>
              <a:gd name="adj3" fmla="val 16667"/>
            </a:avLst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厘米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”是一个统一的长度单位。可以用“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cm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”表示。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6882" name="Picture 12" descr="U1ppt题号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" y="1208088"/>
            <a:ext cx="1182688" cy="898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1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  <p:bldP spid="22" grpId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7890" name="Picture 3" descr="E:\R二数上\resource\U01\doc\尺子（绿）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3465513"/>
            <a:ext cx="8345488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555875" y="3513138"/>
            <a:ext cx="850900" cy="3238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2547938" y="3376613"/>
            <a:ext cx="863600" cy="107950"/>
            <a:chOff x="952500" y="1306447"/>
            <a:chExt cx="864553" cy="108000"/>
          </a:xfrm>
        </p:grpSpPr>
        <p:cxnSp>
          <p:nvCxnSpPr>
            <p:cNvPr id="37897" name="直接连接符 5"/>
            <p:cNvCxnSpPr/>
            <p:nvPr/>
          </p:nvCxnSpPr>
          <p:spPr>
            <a:xfrm>
              <a:off x="957267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7898" name="直接连接符 6"/>
            <p:cNvCxnSpPr/>
            <p:nvPr/>
          </p:nvCxnSpPr>
          <p:spPr>
            <a:xfrm>
              <a:off x="1817053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7899" name="直接连接符 7"/>
            <p:cNvCxnSpPr/>
            <p:nvPr/>
          </p:nvCxnSpPr>
          <p:spPr>
            <a:xfrm>
              <a:off x="952500" y="1401741"/>
              <a:ext cx="864553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9" name="矩形 8"/>
          <p:cNvSpPr/>
          <p:nvPr/>
        </p:nvSpPr>
        <p:spPr>
          <a:xfrm>
            <a:off x="2351088" y="2811463"/>
            <a:ext cx="12573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919" name="AutoShape 27"/>
          <p:cNvSpPr>
            <a:spLocks noChangeArrowheads="1"/>
          </p:cNvSpPr>
          <p:nvPr/>
        </p:nvSpPr>
        <p:spPr bwMode="auto">
          <a:xfrm>
            <a:off x="3346450" y="5324475"/>
            <a:ext cx="4300538" cy="604838"/>
          </a:xfrm>
          <a:prstGeom prst="wedgeRoundRectCallout">
            <a:avLst>
              <a:gd name="adj1" fmla="val -55708"/>
              <a:gd name="adj2" fmla="val -8870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到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之间的长度是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7896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0488" y="4208463"/>
            <a:ext cx="1870075" cy="2141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2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4" grpId="1" bldLvl="0"/>
      <p:bldP spid="4" grpId="2" bldLvl="0"/>
      <p:bldP spid="9" grpId="0"/>
      <p:bldP spid="9" grpId="1"/>
      <p:bldP spid="1669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8914" name="Picture 3" descr="E:\R二数上\resource\U01\doc\尺子（绿）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2178050"/>
            <a:ext cx="8345488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195638" y="2225675"/>
            <a:ext cx="849312" cy="3238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3184525" y="2089150"/>
            <a:ext cx="865188" cy="107950"/>
            <a:chOff x="952500" y="1306447"/>
            <a:chExt cx="864553" cy="108000"/>
          </a:xfrm>
        </p:grpSpPr>
        <p:cxnSp>
          <p:nvCxnSpPr>
            <p:cNvPr id="38952" name="直接连接符 4"/>
            <p:cNvCxnSpPr/>
            <p:nvPr/>
          </p:nvCxnSpPr>
          <p:spPr>
            <a:xfrm>
              <a:off x="957260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53" name="直接连接符 5"/>
            <p:cNvCxnSpPr/>
            <p:nvPr/>
          </p:nvCxnSpPr>
          <p:spPr>
            <a:xfrm>
              <a:off x="1817053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54" name="直接连接符 6"/>
            <p:cNvCxnSpPr/>
            <p:nvPr/>
          </p:nvCxnSpPr>
          <p:spPr>
            <a:xfrm>
              <a:off x="952500" y="1401741"/>
              <a:ext cx="864553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67941" name="AutoShape 27"/>
          <p:cNvSpPr>
            <a:spLocks noChangeArrowheads="1"/>
          </p:cNvSpPr>
          <p:nvPr/>
        </p:nvSpPr>
        <p:spPr bwMode="auto">
          <a:xfrm>
            <a:off x="2033588" y="3343275"/>
            <a:ext cx="6196013" cy="1377950"/>
          </a:xfrm>
          <a:prstGeom prst="wedgeRoundRectCallout">
            <a:avLst>
              <a:gd name="adj1" fmla="val -54972"/>
              <a:gd name="adj2" fmla="val -11764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在尺子上除了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到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之间的长度是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厘米，还能说说从哪到哪是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59238" y="2225675"/>
            <a:ext cx="850900" cy="3254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4043363" y="2090738"/>
            <a:ext cx="865187" cy="107950"/>
            <a:chOff x="952500" y="1306447"/>
            <a:chExt cx="864553" cy="108000"/>
          </a:xfrm>
        </p:grpSpPr>
        <p:cxnSp>
          <p:nvCxnSpPr>
            <p:cNvPr id="38949" name="直接连接符 12"/>
            <p:cNvCxnSpPr/>
            <p:nvPr/>
          </p:nvCxnSpPr>
          <p:spPr>
            <a:xfrm>
              <a:off x="957259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50" name="直接连接符 13"/>
            <p:cNvCxnSpPr/>
            <p:nvPr/>
          </p:nvCxnSpPr>
          <p:spPr>
            <a:xfrm>
              <a:off x="1817053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51" name="直接连接符 14"/>
            <p:cNvCxnSpPr/>
            <p:nvPr/>
          </p:nvCxnSpPr>
          <p:spPr>
            <a:xfrm>
              <a:off x="952500" y="1401741"/>
              <a:ext cx="864553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6" name="矩形 15"/>
          <p:cNvSpPr/>
          <p:nvPr/>
        </p:nvSpPr>
        <p:spPr>
          <a:xfrm>
            <a:off x="4924425" y="2225675"/>
            <a:ext cx="849313" cy="3238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16"/>
          <p:cNvGrpSpPr/>
          <p:nvPr/>
        </p:nvGrpSpPr>
        <p:grpSpPr>
          <a:xfrm>
            <a:off x="4908550" y="2090738"/>
            <a:ext cx="863600" cy="107950"/>
            <a:chOff x="952500" y="1306447"/>
            <a:chExt cx="864553" cy="108000"/>
          </a:xfrm>
        </p:grpSpPr>
        <p:cxnSp>
          <p:nvCxnSpPr>
            <p:cNvPr id="38946" name="直接连接符 17"/>
            <p:cNvCxnSpPr/>
            <p:nvPr/>
          </p:nvCxnSpPr>
          <p:spPr>
            <a:xfrm>
              <a:off x="957268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47" name="直接连接符 18"/>
            <p:cNvCxnSpPr/>
            <p:nvPr/>
          </p:nvCxnSpPr>
          <p:spPr>
            <a:xfrm>
              <a:off x="1817053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48" name="直接连接符 19"/>
            <p:cNvCxnSpPr/>
            <p:nvPr/>
          </p:nvCxnSpPr>
          <p:spPr>
            <a:xfrm>
              <a:off x="952500" y="1401741"/>
              <a:ext cx="864553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21" name="矩形 20"/>
          <p:cNvSpPr/>
          <p:nvPr/>
        </p:nvSpPr>
        <p:spPr>
          <a:xfrm>
            <a:off x="5778500" y="2225675"/>
            <a:ext cx="849313" cy="3238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21"/>
          <p:cNvGrpSpPr/>
          <p:nvPr/>
        </p:nvGrpSpPr>
        <p:grpSpPr>
          <a:xfrm>
            <a:off x="5767388" y="2090738"/>
            <a:ext cx="865187" cy="107950"/>
            <a:chOff x="952500" y="1306447"/>
            <a:chExt cx="864553" cy="108000"/>
          </a:xfrm>
        </p:grpSpPr>
        <p:cxnSp>
          <p:nvCxnSpPr>
            <p:cNvPr id="38943" name="直接连接符 22"/>
            <p:cNvCxnSpPr/>
            <p:nvPr/>
          </p:nvCxnSpPr>
          <p:spPr>
            <a:xfrm>
              <a:off x="957259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44" name="直接连接符 23"/>
            <p:cNvCxnSpPr/>
            <p:nvPr/>
          </p:nvCxnSpPr>
          <p:spPr>
            <a:xfrm>
              <a:off x="1817053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45" name="直接连接符 24"/>
            <p:cNvCxnSpPr/>
            <p:nvPr/>
          </p:nvCxnSpPr>
          <p:spPr>
            <a:xfrm>
              <a:off x="952500" y="1401741"/>
              <a:ext cx="864553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26" name="矩形 25"/>
          <p:cNvSpPr/>
          <p:nvPr/>
        </p:nvSpPr>
        <p:spPr>
          <a:xfrm>
            <a:off x="6642100" y="2227263"/>
            <a:ext cx="849313" cy="3238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26"/>
          <p:cNvGrpSpPr/>
          <p:nvPr/>
        </p:nvGrpSpPr>
        <p:grpSpPr>
          <a:xfrm>
            <a:off x="6626225" y="2092325"/>
            <a:ext cx="865188" cy="107950"/>
            <a:chOff x="952500" y="1306447"/>
            <a:chExt cx="864553" cy="108000"/>
          </a:xfrm>
        </p:grpSpPr>
        <p:cxnSp>
          <p:nvCxnSpPr>
            <p:cNvPr id="38940" name="直接连接符 27"/>
            <p:cNvCxnSpPr/>
            <p:nvPr/>
          </p:nvCxnSpPr>
          <p:spPr>
            <a:xfrm>
              <a:off x="957260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41" name="直接连接符 28"/>
            <p:cNvCxnSpPr/>
            <p:nvPr/>
          </p:nvCxnSpPr>
          <p:spPr>
            <a:xfrm>
              <a:off x="1817053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42" name="直接连接符 29"/>
            <p:cNvCxnSpPr/>
            <p:nvPr/>
          </p:nvCxnSpPr>
          <p:spPr>
            <a:xfrm>
              <a:off x="952500" y="1401741"/>
              <a:ext cx="864553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31" name="矩形 30"/>
          <p:cNvSpPr/>
          <p:nvPr/>
        </p:nvSpPr>
        <p:spPr>
          <a:xfrm>
            <a:off x="7508875" y="2225675"/>
            <a:ext cx="849313" cy="3254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" name="组合 31"/>
          <p:cNvGrpSpPr/>
          <p:nvPr/>
        </p:nvGrpSpPr>
        <p:grpSpPr>
          <a:xfrm>
            <a:off x="7493000" y="2090738"/>
            <a:ext cx="865188" cy="107950"/>
            <a:chOff x="952500" y="1306447"/>
            <a:chExt cx="864553" cy="108000"/>
          </a:xfrm>
        </p:grpSpPr>
        <p:cxnSp>
          <p:nvCxnSpPr>
            <p:cNvPr id="38937" name="直接连接符 32"/>
            <p:cNvCxnSpPr/>
            <p:nvPr/>
          </p:nvCxnSpPr>
          <p:spPr>
            <a:xfrm>
              <a:off x="957260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38" name="直接连接符 33"/>
            <p:cNvCxnSpPr/>
            <p:nvPr/>
          </p:nvCxnSpPr>
          <p:spPr>
            <a:xfrm>
              <a:off x="1817053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39" name="直接连接符 34"/>
            <p:cNvCxnSpPr/>
            <p:nvPr/>
          </p:nvCxnSpPr>
          <p:spPr>
            <a:xfrm>
              <a:off x="952500" y="1401741"/>
              <a:ext cx="864553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36" name="矩形 35"/>
          <p:cNvSpPr/>
          <p:nvPr/>
        </p:nvSpPr>
        <p:spPr>
          <a:xfrm>
            <a:off x="8377238" y="2225675"/>
            <a:ext cx="850900" cy="3254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36"/>
          <p:cNvGrpSpPr/>
          <p:nvPr/>
        </p:nvGrpSpPr>
        <p:grpSpPr>
          <a:xfrm>
            <a:off x="8361363" y="2090738"/>
            <a:ext cx="865187" cy="107950"/>
            <a:chOff x="952500" y="1306447"/>
            <a:chExt cx="864553" cy="108000"/>
          </a:xfrm>
        </p:grpSpPr>
        <p:cxnSp>
          <p:nvCxnSpPr>
            <p:cNvPr id="38934" name="直接连接符 37"/>
            <p:cNvCxnSpPr/>
            <p:nvPr/>
          </p:nvCxnSpPr>
          <p:spPr>
            <a:xfrm>
              <a:off x="957259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35" name="直接连接符 38"/>
            <p:cNvCxnSpPr/>
            <p:nvPr/>
          </p:nvCxnSpPr>
          <p:spPr>
            <a:xfrm>
              <a:off x="1817053" y="1306447"/>
              <a:ext cx="0" cy="10800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8936" name="直接连接符 39"/>
            <p:cNvCxnSpPr/>
            <p:nvPr/>
          </p:nvCxnSpPr>
          <p:spPr>
            <a:xfrm>
              <a:off x="952500" y="1401741"/>
              <a:ext cx="864553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40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3" name="AutoShape 7"/>
          <p:cNvSpPr>
            <a:spLocks noChangeArrowheads="1"/>
          </p:cNvSpPr>
          <p:nvPr/>
        </p:nvSpPr>
        <p:spPr bwMode="auto">
          <a:xfrm>
            <a:off x="6167438" y="5170488"/>
            <a:ext cx="4437063" cy="1343025"/>
          </a:xfrm>
          <a:prstGeom prst="wedgeRoundRectCallout">
            <a:avLst>
              <a:gd name="adj1" fmla="val 35827"/>
              <a:gd name="adj2" fmla="val -84423"/>
              <a:gd name="adj3" fmla="val 16667"/>
            </a:avLst>
          </a:prstGeom>
          <a:solidFill>
            <a:srgbClr val="FFFFFF"/>
          </a:solidFill>
          <a:ln w="19050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尺子上每相邻两个数之间的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大格都是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厘米。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8932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" y="3862388"/>
            <a:ext cx="1784350" cy="177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79025" y="3168650"/>
            <a:ext cx="1898650" cy="2141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2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emph" presetSubtype="0" repeatCount="2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emph" presetSubtype="0" repeatCount="2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emph" presetSubtype="0" repeatCount="2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2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5" presetClass="emph" presetSubtype="0" repeatCount="2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2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3" grpId="1" bldLvl="0"/>
      <p:bldP spid="3" grpId="2" bldLvl="0"/>
      <p:bldP spid="11" grpId="0" bldLvl="0"/>
      <p:bldP spid="11" grpId="1" bldLvl="0"/>
      <p:bldP spid="11" grpId="2" bldLvl="0"/>
      <p:bldP spid="16" grpId="0" bldLvl="0"/>
      <p:bldP spid="16" grpId="1" bldLvl="0"/>
      <p:bldP spid="16" grpId="2" bldLvl="0"/>
      <p:bldP spid="21" grpId="0" bldLvl="0"/>
      <p:bldP spid="21" grpId="1" bldLvl="0"/>
      <p:bldP spid="21" grpId="2" bldLvl="0"/>
      <p:bldP spid="26" grpId="0" bldLvl="0"/>
      <p:bldP spid="26" grpId="1" bldLvl="0"/>
      <p:bldP spid="26" grpId="2" bldLvl="0"/>
      <p:bldP spid="31" grpId="0" bldLvl="0"/>
      <p:bldP spid="31" grpId="1" bldLvl="0"/>
      <p:bldP spid="31" grpId="2" bldLvl="0"/>
      <p:bldP spid="36" grpId="0" bldLvl="0"/>
      <p:bldP spid="36" grpId="1" bldLvl="0"/>
      <p:bldP spid="36" grpId="2" bldLvl="0"/>
      <p:bldP spid="4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AutoShape 35"/>
          <p:cNvSpPr/>
          <p:nvPr/>
        </p:nvSpPr>
        <p:spPr>
          <a:xfrm>
            <a:off x="7424738" y="1749425"/>
            <a:ext cx="4333875" cy="625475"/>
          </a:xfrm>
          <a:prstGeom prst="wedgeRoundRectCallout">
            <a:avLst>
              <a:gd name="adj1" fmla="val 56657"/>
              <a:gd name="adj2" fmla="val 25949"/>
              <a:gd name="adj3" fmla="val 16667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食指的宽度大约是1厘米。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AutoShape 37"/>
          <p:cNvSpPr/>
          <p:nvPr/>
        </p:nvSpPr>
        <p:spPr>
          <a:xfrm>
            <a:off x="7459663" y="3413125"/>
            <a:ext cx="4160837" cy="625475"/>
          </a:xfrm>
          <a:prstGeom prst="wedgeRoundRectCallout">
            <a:avLst>
              <a:gd name="adj1" fmla="val 56616"/>
              <a:gd name="adj2" fmla="val 29560"/>
              <a:gd name="adj3" fmla="val 16667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图钉的长度大约是1厘米。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AutoShape 36"/>
          <p:cNvSpPr/>
          <p:nvPr/>
        </p:nvSpPr>
        <p:spPr>
          <a:xfrm>
            <a:off x="7443788" y="2525713"/>
            <a:ext cx="4435475" cy="625475"/>
          </a:xfrm>
          <a:prstGeom prst="wedgeRoundRectCallout">
            <a:avLst>
              <a:gd name="adj1" fmla="val 56634"/>
              <a:gd name="adj2" fmla="val 27986"/>
              <a:gd name="adj3" fmla="val 16667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田字格的宽度大约是1厘米。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9941" name="Text Box 6"/>
          <p:cNvSpPr txBox="1"/>
          <p:nvPr/>
        </p:nvSpPr>
        <p:spPr>
          <a:xfrm>
            <a:off x="4337050" y="2900363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42" name="Text Box 7"/>
          <p:cNvSpPr txBox="1"/>
          <p:nvPr/>
        </p:nvSpPr>
        <p:spPr>
          <a:xfrm>
            <a:off x="4337050" y="2900363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0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9943" name="Picture 26" descr="尺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8138" y="1946275"/>
            <a:ext cx="5184775" cy="606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42" descr="2"/>
          <p:cNvPicPr>
            <a:picLocks noChangeAspect="1"/>
          </p:cNvPicPr>
          <p:nvPr/>
        </p:nvPicPr>
        <p:blipFill>
          <a:blip r:embed="rId2"/>
          <a:srcRect b="-3110"/>
          <a:stretch>
            <a:fillRect/>
          </a:stretch>
        </p:blipFill>
        <p:spPr>
          <a:xfrm>
            <a:off x="5635625" y="2647950"/>
            <a:ext cx="1497013" cy="149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43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5838" y="2644775"/>
            <a:ext cx="1574800" cy="141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44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8888" y="2644775"/>
            <a:ext cx="1614487" cy="1417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8974" name="AutoShape 27"/>
          <p:cNvSpPr>
            <a:spLocks noChangeArrowheads="1"/>
          </p:cNvSpPr>
          <p:nvPr/>
        </p:nvSpPr>
        <p:spPr bwMode="auto">
          <a:xfrm>
            <a:off x="3263900" y="4413250"/>
            <a:ext cx="6586538" cy="1677988"/>
          </a:xfrm>
          <a:prstGeom prst="wedgeRoundRectCallout">
            <a:avLst>
              <a:gd name="adj1" fmla="val -54972"/>
              <a:gd name="adj2" fmla="val -11764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/>
            </a:solidFill>
            <a:miter lim="800000"/>
          </a:ln>
        </p:spPr>
        <p:txBody>
          <a:bodyPr/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请你在生活中认真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观察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，看谁能找到我们身边更多的长度大约是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厘米的物体。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9949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038" y="4144963"/>
            <a:ext cx="1662112" cy="2141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16897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0963" name="组合 2"/>
          <p:cNvGrpSpPr/>
          <p:nvPr/>
        </p:nvGrpSpPr>
        <p:grpSpPr>
          <a:xfrm>
            <a:off x="2782888" y="2565400"/>
            <a:ext cx="6092825" cy="371475"/>
            <a:chOff x="293" y="5008"/>
            <a:chExt cx="9596" cy="586"/>
          </a:xfrm>
        </p:grpSpPr>
        <p:pic>
          <p:nvPicPr>
            <p:cNvPr id="40973" name="Picture 40" descr="2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93" y="5008"/>
              <a:ext cx="9597" cy="586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" name="直接连接符 1"/>
            <p:cNvCxnSpPr/>
            <p:nvPr/>
          </p:nvCxnSpPr>
          <p:spPr>
            <a:xfrm>
              <a:off x="573" y="5574"/>
              <a:ext cx="476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9990" name="AutoShape 38"/>
          <p:cNvSpPr>
            <a:spLocks noChangeArrowheads="1"/>
          </p:cNvSpPr>
          <p:nvPr/>
        </p:nvSpPr>
        <p:spPr bwMode="auto">
          <a:xfrm>
            <a:off x="1555750" y="1208088"/>
            <a:ext cx="5522913" cy="817563"/>
          </a:xfrm>
          <a:prstGeom prst="wedgeRoundRectCallout">
            <a:avLst>
              <a:gd name="adj1" fmla="val 50125"/>
              <a:gd name="adj2" fmla="val 3204"/>
              <a:gd name="adj3" fmla="val 16667"/>
            </a:avLst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用尺子量一量这张纸条的长度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0965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8" y="1343025"/>
            <a:ext cx="1293812" cy="995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AutoShape 32"/>
          <p:cNvSpPr>
            <a:spLocks noChangeArrowheads="1"/>
          </p:cNvSpPr>
          <p:nvPr/>
        </p:nvSpPr>
        <p:spPr bwMode="auto">
          <a:xfrm>
            <a:off x="1846263" y="4748213"/>
            <a:ext cx="5272088" cy="817563"/>
          </a:xfrm>
          <a:prstGeom prst="wedgeRoundRectCallout">
            <a:avLst>
              <a:gd name="adj1" fmla="val -53648"/>
              <a:gd name="adj2" fmla="val 37579"/>
              <a:gd name="adj3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我是这样量的，纸条长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厘米多。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0967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48200"/>
            <a:ext cx="2011363" cy="214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0" descr="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7175" y="2921000"/>
            <a:ext cx="5989638" cy="83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AutoShape 38"/>
          <p:cNvSpPr>
            <a:spLocks noChangeArrowheads="1"/>
          </p:cNvSpPr>
          <p:nvPr/>
        </p:nvSpPr>
        <p:spPr bwMode="auto">
          <a:xfrm>
            <a:off x="3355975" y="1889125"/>
            <a:ext cx="5522913" cy="815975"/>
          </a:xfrm>
          <a:prstGeom prst="wedgeRoundRectCallout">
            <a:avLst>
              <a:gd name="adj1" fmla="val 50125"/>
              <a:gd name="adj2" fmla="val 3204"/>
              <a:gd name="adj3" fmla="val 16667"/>
            </a:avLst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277350" y="2565400"/>
            <a:ext cx="935038" cy="949325"/>
            <a:chOff x="13339" y="6397"/>
            <a:chExt cx="1472" cy="149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3339" y="6397"/>
              <a:ext cx="1472" cy="1471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3489" y="6397"/>
              <a:ext cx="1322" cy="149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1987" name="组合 2"/>
          <p:cNvGrpSpPr/>
          <p:nvPr/>
        </p:nvGrpSpPr>
        <p:grpSpPr>
          <a:xfrm>
            <a:off x="2782888" y="2565400"/>
            <a:ext cx="6092825" cy="371475"/>
            <a:chOff x="293" y="5008"/>
            <a:chExt cx="9596" cy="586"/>
          </a:xfrm>
        </p:grpSpPr>
        <p:pic>
          <p:nvPicPr>
            <p:cNvPr id="41996" name="Picture 40" descr="2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93" y="5008"/>
              <a:ext cx="9597" cy="586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" name="直接连接符 1"/>
            <p:cNvCxnSpPr/>
            <p:nvPr/>
          </p:nvCxnSpPr>
          <p:spPr>
            <a:xfrm>
              <a:off x="573" y="5574"/>
              <a:ext cx="476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9990" name="AutoShape 38"/>
          <p:cNvSpPr>
            <a:spLocks noChangeArrowheads="1"/>
          </p:cNvSpPr>
          <p:nvPr/>
        </p:nvSpPr>
        <p:spPr bwMode="auto">
          <a:xfrm>
            <a:off x="1555750" y="1208088"/>
            <a:ext cx="5522913" cy="817563"/>
          </a:xfrm>
          <a:prstGeom prst="wedgeRoundRectCallout">
            <a:avLst>
              <a:gd name="adj1" fmla="val 50125"/>
              <a:gd name="adj2" fmla="val 3204"/>
              <a:gd name="adj3" fmla="val 16667"/>
            </a:avLst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用尺子量一量这张纸条的长度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6871" name="Picture 30" descr="5厘米纸"/>
          <p:cNvPicPr>
            <a:picLocks noChangeAspect="1"/>
          </p:cNvPicPr>
          <p:nvPr/>
        </p:nvPicPr>
        <p:blipFill>
          <a:blip r:embed="rId3"/>
          <a:srcRect r="-308"/>
          <a:stretch>
            <a:fillRect/>
          </a:stretch>
        </p:blipFill>
        <p:spPr>
          <a:xfrm>
            <a:off x="2606675" y="2921000"/>
            <a:ext cx="5991225" cy="78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AutoShape 33"/>
          <p:cNvSpPr>
            <a:spLocks noChangeArrowheads="1"/>
          </p:cNvSpPr>
          <p:nvPr/>
        </p:nvSpPr>
        <p:spPr bwMode="auto">
          <a:xfrm>
            <a:off x="5313363" y="4060825"/>
            <a:ext cx="3127375" cy="1533525"/>
          </a:xfrm>
          <a:prstGeom prst="wedgeRoundRectCallout">
            <a:avLst>
              <a:gd name="adj1" fmla="val 60190"/>
              <a:gd name="adj2" fmla="val 19935"/>
              <a:gd name="adj3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我是这样量的，纸条长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4900" y="4300538"/>
            <a:ext cx="1863725" cy="177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AutoShape 38"/>
          <p:cNvSpPr>
            <a:spLocks noChangeArrowheads="1"/>
          </p:cNvSpPr>
          <p:nvPr/>
        </p:nvSpPr>
        <p:spPr bwMode="auto">
          <a:xfrm>
            <a:off x="3355975" y="1889125"/>
            <a:ext cx="5522913" cy="815975"/>
          </a:xfrm>
          <a:prstGeom prst="wedgeRoundRectCallout">
            <a:avLst>
              <a:gd name="adj1" fmla="val 50125"/>
              <a:gd name="adj2" fmla="val 3204"/>
              <a:gd name="adj3" fmla="val 16667"/>
            </a:avLst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8943975" y="2549525"/>
            <a:ext cx="1333500" cy="965200"/>
            <a:chOff x="14035" y="6372"/>
            <a:chExt cx="2098" cy="152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4035" y="7057"/>
              <a:ext cx="799" cy="83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4812" y="6372"/>
              <a:ext cx="1321" cy="149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8325" y="2514600"/>
            <a:ext cx="778827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100" normalizeH="0" baseline="0" noProof="0" dirty="0" smtClean="0">
                <a:solidFill>
                  <a:srgbClr val="FF0000"/>
                </a:solidFill>
                <a:latin typeface="+中文正文" charset="0"/>
                <a:ea typeface="+mn-ea"/>
                <a:cs typeface="+mn-cs"/>
                <a:sym typeface="+mn-ea"/>
              </a:rPr>
              <a:t>小结：在用尺子测量纸条的长度时，要注意把尺子的刻度</a:t>
            </a:r>
            <a:r>
              <a:rPr kumimoji="0" lang="en-US" altLang="zh-CN" sz="3200" b="1" kern="1200" cap="none" spc="10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  <a:sym typeface="+mn-ea"/>
              </a:rPr>
              <a:t>0</a:t>
            </a:r>
            <a:r>
              <a:rPr kumimoji="0" lang="zh-CN" altLang="en-US" sz="3200" b="1" kern="1200" cap="none" spc="100" normalizeH="0" baseline="0" noProof="0" dirty="0" smtClean="0">
                <a:solidFill>
                  <a:srgbClr val="FF0000"/>
                </a:solidFill>
                <a:latin typeface="+中文正文" charset="0"/>
                <a:ea typeface="+mn-ea"/>
                <a:cs typeface="+mn-cs"/>
                <a:sym typeface="+mn-ea"/>
              </a:rPr>
              <a:t>对准纸条的左端，再看纸条的右端对着几。</a:t>
            </a:r>
            <a:endParaRPr kumimoji="0" lang="zh-CN" altLang="en-US" sz="3200" b="1" kern="1200" cap="none" spc="100" normalizeH="0" baseline="0" noProof="0" dirty="0" smtClean="0">
              <a:solidFill>
                <a:srgbClr val="FF0000"/>
              </a:solidFill>
              <a:latin typeface="+中文正文" charset="0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TextBox 5"/>
          <p:cNvSpPr txBox="1"/>
          <p:nvPr/>
        </p:nvSpPr>
        <p:spPr>
          <a:xfrm>
            <a:off x="2052638" y="2154238"/>
            <a:ext cx="4921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看一看，铅笔长（   ）厘米。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403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2809875"/>
            <a:ext cx="8148638" cy="2122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12"/>
          <p:cNvSpPr/>
          <p:nvPr/>
        </p:nvSpPr>
        <p:spPr>
          <a:xfrm>
            <a:off x="5083175" y="2155825"/>
            <a:ext cx="363538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4038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88" y="1303338"/>
            <a:ext cx="2200275" cy="85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3878263" y="2651125"/>
            <a:ext cx="4576762" cy="87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长度单位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6627" name="Rectangle 6"/>
          <p:cNvSpPr/>
          <p:nvPr/>
        </p:nvSpPr>
        <p:spPr>
          <a:xfrm>
            <a:off x="2143125" y="3030538"/>
            <a:ext cx="7621588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30000"/>
              </a:lnSpc>
            </a:pPr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认识厘米</a:t>
            </a:r>
            <a:endParaRPr lang="zh-CN" altLang="zh-CN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1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5059" name="矩形 1"/>
          <p:cNvSpPr/>
          <p:nvPr/>
        </p:nvSpPr>
        <p:spPr>
          <a:xfrm>
            <a:off x="1265238" y="1384300"/>
            <a:ext cx="7680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估计下图中的实物各有几厘米长，再量一量。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5060" name="组合 2"/>
          <p:cNvGrpSpPr/>
          <p:nvPr/>
        </p:nvGrpSpPr>
        <p:grpSpPr>
          <a:xfrm>
            <a:off x="1792288" y="3814763"/>
            <a:ext cx="3106737" cy="960437"/>
            <a:chOff x="1259631" y="3219822"/>
            <a:chExt cx="3106670" cy="961016"/>
          </a:xfrm>
        </p:grpSpPr>
        <p:sp>
          <p:nvSpPr>
            <p:cNvPr id="45081" name="矩形 42"/>
            <p:cNvSpPr/>
            <p:nvPr/>
          </p:nvSpPr>
          <p:spPr>
            <a:xfrm>
              <a:off x="1259632" y="3219822"/>
              <a:ext cx="3106669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atinLnBrk="1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估计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Wingdings" panose="05000000000000000000" pitchFamily="2" charset="2"/>
                </a:rPr>
                <a:t>：（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）厘米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5082" name="矩形 43"/>
            <p:cNvSpPr/>
            <p:nvPr/>
          </p:nvSpPr>
          <p:spPr>
            <a:xfrm>
              <a:off x="1259631" y="3658868"/>
              <a:ext cx="3106669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atinLnBrk="1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Wingdings" panose="05000000000000000000" pitchFamily="2" charset="2"/>
                </a:rPr>
                <a:t>测量：（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）厘米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5061" name="组合 44"/>
          <p:cNvGrpSpPr/>
          <p:nvPr/>
        </p:nvGrpSpPr>
        <p:grpSpPr>
          <a:xfrm>
            <a:off x="5465763" y="3825875"/>
            <a:ext cx="3106737" cy="960438"/>
            <a:chOff x="1259631" y="3219822"/>
            <a:chExt cx="3106670" cy="961016"/>
          </a:xfrm>
        </p:grpSpPr>
        <p:sp>
          <p:nvSpPr>
            <p:cNvPr id="45079" name="矩形 45"/>
            <p:cNvSpPr/>
            <p:nvPr/>
          </p:nvSpPr>
          <p:spPr>
            <a:xfrm>
              <a:off x="1259632" y="3219822"/>
              <a:ext cx="3106669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atinLnBrk="1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估计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Wingdings" panose="05000000000000000000" pitchFamily="2" charset="2"/>
                </a:rPr>
                <a:t>：（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）厘米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5080" name="矩形 46"/>
            <p:cNvSpPr/>
            <p:nvPr/>
          </p:nvSpPr>
          <p:spPr>
            <a:xfrm>
              <a:off x="1259631" y="3658868"/>
              <a:ext cx="3106669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atinLnBrk="1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Wingdings" panose="05000000000000000000" pitchFamily="2" charset="2"/>
                </a:rPr>
                <a:t>测量：（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）厘米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5062" name="组合 9"/>
          <p:cNvGrpSpPr/>
          <p:nvPr/>
        </p:nvGrpSpPr>
        <p:grpSpPr>
          <a:xfrm>
            <a:off x="1865313" y="2392363"/>
            <a:ext cx="6264275" cy="658812"/>
            <a:chOff x="1331640" y="1929836"/>
            <a:chExt cx="6264696" cy="659598"/>
          </a:xfrm>
        </p:grpSpPr>
        <p:pic>
          <p:nvPicPr>
            <p:cNvPr id="45077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31640" y="1929836"/>
              <a:ext cx="6264696" cy="5232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5146658" y="2228642"/>
              <a:ext cx="935101" cy="3607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45063" name="组合 16"/>
          <p:cNvGrpSpPr/>
          <p:nvPr/>
        </p:nvGrpSpPr>
        <p:grpSpPr>
          <a:xfrm>
            <a:off x="5730875" y="2601913"/>
            <a:ext cx="1076325" cy="690562"/>
            <a:chOff x="5196833" y="2139702"/>
            <a:chExt cx="1077595" cy="69071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5292195" y="2139702"/>
              <a:ext cx="0" cy="215947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867548" y="2192100"/>
              <a:ext cx="0" cy="163549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>
              <a:off x="5292195" y="2273081"/>
              <a:ext cx="575353" cy="0"/>
            </a:xfrm>
            <a:prstGeom prst="straightConnector1">
              <a:avLst/>
            </a:prstGeom>
            <a:ln w="19050"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076" name="矩形 6"/>
            <p:cNvSpPr/>
            <p:nvPr/>
          </p:nvSpPr>
          <p:spPr>
            <a:xfrm>
              <a:off x="5196833" y="2308444"/>
              <a:ext cx="1077595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厘米</a:t>
              </a:r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5064" name="组合 48"/>
          <p:cNvGrpSpPr/>
          <p:nvPr/>
        </p:nvGrpSpPr>
        <p:grpSpPr>
          <a:xfrm>
            <a:off x="2068513" y="2654300"/>
            <a:ext cx="1077912" cy="882650"/>
            <a:chOff x="5196833" y="1946922"/>
            <a:chExt cx="1077595" cy="88349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5292055" y="1946922"/>
              <a:ext cx="0" cy="408377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868148" y="2191630"/>
              <a:ext cx="0" cy="163669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>
              <a:off x="5292055" y="2274259"/>
              <a:ext cx="576093" cy="0"/>
            </a:xfrm>
            <a:prstGeom prst="straightConnector1">
              <a:avLst/>
            </a:prstGeom>
            <a:ln w="19050"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072" name="矩形 52"/>
            <p:cNvSpPr/>
            <p:nvPr/>
          </p:nvSpPr>
          <p:spPr>
            <a:xfrm>
              <a:off x="5196833" y="2308444"/>
              <a:ext cx="1077595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厘米</a:t>
              </a:r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4" name="Rectangle 86"/>
          <p:cNvSpPr/>
          <p:nvPr/>
        </p:nvSpPr>
        <p:spPr>
          <a:xfrm>
            <a:off x="3325813" y="3790950"/>
            <a:ext cx="4984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Rectangle 86"/>
          <p:cNvSpPr/>
          <p:nvPr/>
        </p:nvSpPr>
        <p:spPr>
          <a:xfrm>
            <a:off x="3325813" y="4264025"/>
            <a:ext cx="4984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Rectangle 86"/>
          <p:cNvSpPr/>
          <p:nvPr/>
        </p:nvSpPr>
        <p:spPr>
          <a:xfrm>
            <a:off x="6983413" y="3825875"/>
            <a:ext cx="4968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Rectangle 86"/>
          <p:cNvSpPr/>
          <p:nvPr/>
        </p:nvSpPr>
        <p:spPr>
          <a:xfrm>
            <a:off x="6967538" y="4298950"/>
            <a:ext cx="49847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1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6083" name="矩形 1"/>
          <p:cNvSpPr/>
          <p:nvPr/>
        </p:nvSpPr>
        <p:spPr>
          <a:xfrm>
            <a:off x="1484313" y="1517650"/>
            <a:ext cx="72374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量一量。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6084" name="组合 2"/>
          <p:cNvGrpSpPr/>
          <p:nvPr/>
        </p:nvGrpSpPr>
        <p:grpSpPr>
          <a:xfrm>
            <a:off x="1974850" y="3973513"/>
            <a:ext cx="8424863" cy="1641475"/>
            <a:chOff x="1224015" y="2883966"/>
            <a:chExt cx="4585335" cy="1640548"/>
          </a:xfrm>
        </p:grpSpPr>
        <p:sp>
          <p:nvSpPr>
            <p:cNvPr id="46089" name="Text Box 6"/>
            <p:cNvSpPr txBox="1"/>
            <p:nvPr/>
          </p:nvSpPr>
          <p:spPr>
            <a:xfrm>
              <a:off x="1224015" y="2883966"/>
              <a:ext cx="2966559" cy="16405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楷体_GB2312" pitchFamily="49" charset="-122"/>
                </a:rPr>
                <a:t>手掌宽约（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楷体_GB2312" pitchFamily="49" charset="-122"/>
                </a:rPr>
                <a:t>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楷体_GB2312" pitchFamily="49" charset="-122"/>
                </a:rPr>
                <a:t>）厘米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endParaRPr>
            </a:p>
          </p:txBody>
        </p:sp>
        <p:sp>
          <p:nvSpPr>
            <p:cNvPr id="46090" name="Text Box 7"/>
            <p:cNvSpPr txBox="1"/>
            <p:nvPr/>
          </p:nvSpPr>
          <p:spPr>
            <a:xfrm>
              <a:off x="3685275" y="2883966"/>
              <a:ext cx="2124075" cy="11239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楷体_GB2312" pitchFamily="49" charset="-122"/>
                </a:rPr>
                <a:t>一拃长约（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楷体_GB2312" pitchFamily="49" charset="-122"/>
                </a:rPr>
                <a:t>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楷体_GB2312" pitchFamily="49" charset="-122"/>
                </a:rPr>
                <a:t>）厘米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endParaRPr>
            </a:p>
          </p:txBody>
        </p:sp>
      </p:grpSp>
      <p:sp>
        <p:nvSpPr>
          <p:cNvPr id="10" name="Text Box 9"/>
          <p:cNvSpPr txBox="1"/>
          <p:nvPr/>
        </p:nvSpPr>
        <p:spPr>
          <a:xfrm>
            <a:off x="3492500" y="4033838"/>
            <a:ext cx="110807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7977188" y="4032250"/>
            <a:ext cx="11842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</p:txBody>
      </p:sp>
      <p:pic>
        <p:nvPicPr>
          <p:cNvPr id="46087" name="Picture 13" descr="未标题-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0" y="1781175"/>
            <a:ext cx="1295400" cy="20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Picture 13" descr="未标题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213" y="1781175"/>
            <a:ext cx="1785937" cy="203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4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41400" y="2012950"/>
            <a:ext cx="8570913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厘米是较小的长度单位，在厘米尺上，每相邻两个                           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数之间是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厘米。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69975" y="3338513"/>
            <a:ext cx="8570913" cy="2030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-4572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用厘米作单位测量物体的长度时，要把尺的刻度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     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-4572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对准物体的左端，再看物体的右端对着刻度几，就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-4572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是几厘米。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Line 3"/>
          <p:cNvSpPr/>
          <p:nvPr/>
        </p:nvSpPr>
        <p:spPr>
          <a:xfrm>
            <a:off x="4548188" y="2484438"/>
            <a:ext cx="2590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7"/>
          <p:cNvGrpSpPr/>
          <p:nvPr/>
        </p:nvGrpSpPr>
        <p:grpSpPr>
          <a:xfrm>
            <a:off x="4548188" y="1493838"/>
            <a:ext cx="2590800" cy="914400"/>
            <a:chOff x="2112" y="480"/>
            <a:chExt cx="1632" cy="576"/>
          </a:xfrm>
        </p:grpSpPr>
        <p:sp>
          <p:nvSpPr>
            <p:cNvPr id="7" name="AutoShape 4"/>
            <p:cNvSpPr/>
            <p:nvPr/>
          </p:nvSpPr>
          <p:spPr bwMode="auto">
            <a:xfrm rot="5400000">
              <a:off x="2808" y="120"/>
              <a:ext cx="240" cy="1632"/>
            </a:xfrm>
            <a:prstGeom prst="leftBrace">
              <a:avLst>
                <a:gd name="adj1" fmla="val 56667"/>
                <a:gd name="adj2" fmla="val 49625"/>
              </a:avLst>
            </a:prstGeom>
            <a:noFill/>
            <a:ln w="28575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2784" y="480"/>
              <a:ext cx="408" cy="4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？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6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7653" name="图片 2" descr="e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41825" y="2560638"/>
            <a:ext cx="2713038" cy="3836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0" y="1749425"/>
            <a:ext cx="371475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7213" y="1749425"/>
            <a:ext cx="371475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8688" y="1749425"/>
            <a:ext cx="371475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0" y="1749425"/>
            <a:ext cx="371475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8550" y="1749425"/>
            <a:ext cx="371475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9413" y="1749425"/>
            <a:ext cx="371475" cy="37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9775" y="1749425"/>
            <a:ext cx="371475" cy="37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未知"/>
          <p:cNvSpPr/>
          <p:nvPr/>
        </p:nvSpPr>
        <p:spPr bwMode="auto">
          <a:xfrm>
            <a:off x="6275388" y="1811338"/>
            <a:ext cx="615950" cy="246063"/>
          </a:xfrm>
          <a:custGeom>
            <a:avLst/>
            <a:gdLst>
              <a:gd name="T0" fmla="*/ 2147483646 w 1664"/>
              <a:gd name="T1" fmla="*/ 2147483646 h 257"/>
              <a:gd name="T2" fmla="*/ 2147483646 w 1664"/>
              <a:gd name="T3" fmla="*/ 2147483646 h 257"/>
              <a:gd name="T4" fmla="*/ 2147483646 w 1664"/>
              <a:gd name="T5" fmla="*/ 2147483646 h 257"/>
              <a:gd name="T6" fmla="*/ 2147483646 w 1664"/>
              <a:gd name="T7" fmla="*/ 2147483646 h 257"/>
              <a:gd name="T8" fmla="*/ 2147483646 w 1664"/>
              <a:gd name="T9" fmla="*/ 2147483646 h 257"/>
              <a:gd name="T10" fmla="*/ 2147483646 w 1664"/>
              <a:gd name="T11" fmla="*/ 2147483646 h 257"/>
              <a:gd name="T12" fmla="*/ 2147483646 w 1664"/>
              <a:gd name="T13" fmla="*/ 2147483646 h 257"/>
              <a:gd name="T14" fmla="*/ 2147483646 w 1664"/>
              <a:gd name="T15" fmla="*/ 0 h 2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64"/>
              <a:gd name="T25" fmla="*/ 0 h 257"/>
              <a:gd name="T26" fmla="*/ 1664 w 1664"/>
              <a:gd name="T27" fmla="*/ 257 h 2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64" h="257">
                <a:moveTo>
                  <a:pt x="1112" y="181"/>
                </a:moveTo>
                <a:cubicBezTo>
                  <a:pt x="843" y="188"/>
                  <a:pt x="575" y="196"/>
                  <a:pt x="477" y="181"/>
                </a:cubicBezTo>
                <a:cubicBezTo>
                  <a:pt x="379" y="166"/>
                  <a:pt x="363" y="106"/>
                  <a:pt x="522" y="91"/>
                </a:cubicBezTo>
                <a:cubicBezTo>
                  <a:pt x="681" y="76"/>
                  <a:pt x="1270" y="68"/>
                  <a:pt x="1429" y="91"/>
                </a:cubicBezTo>
                <a:cubicBezTo>
                  <a:pt x="1588" y="114"/>
                  <a:pt x="1664" y="204"/>
                  <a:pt x="1475" y="227"/>
                </a:cubicBezTo>
                <a:cubicBezTo>
                  <a:pt x="1286" y="250"/>
                  <a:pt x="514" y="257"/>
                  <a:pt x="295" y="227"/>
                </a:cubicBezTo>
                <a:cubicBezTo>
                  <a:pt x="76" y="197"/>
                  <a:pt x="0" y="83"/>
                  <a:pt x="159" y="45"/>
                </a:cubicBezTo>
                <a:cubicBezTo>
                  <a:pt x="318" y="7"/>
                  <a:pt x="1067" y="7"/>
                  <a:pt x="1248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round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未知"/>
          <p:cNvSpPr/>
          <p:nvPr/>
        </p:nvSpPr>
        <p:spPr bwMode="auto">
          <a:xfrm>
            <a:off x="6780213" y="1811338"/>
            <a:ext cx="615950" cy="246063"/>
          </a:xfrm>
          <a:custGeom>
            <a:avLst/>
            <a:gdLst>
              <a:gd name="T0" fmla="*/ 2147483646 w 1664"/>
              <a:gd name="T1" fmla="*/ 2147483646 h 257"/>
              <a:gd name="T2" fmla="*/ 2147483646 w 1664"/>
              <a:gd name="T3" fmla="*/ 2147483646 h 257"/>
              <a:gd name="T4" fmla="*/ 2147483646 w 1664"/>
              <a:gd name="T5" fmla="*/ 2147483646 h 257"/>
              <a:gd name="T6" fmla="*/ 2147483646 w 1664"/>
              <a:gd name="T7" fmla="*/ 2147483646 h 257"/>
              <a:gd name="T8" fmla="*/ 2147483646 w 1664"/>
              <a:gd name="T9" fmla="*/ 2147483646 h 257"/>
              <a:gd name="T10" fmla="*/ 2147483646 w 1664"/>
              <a:gd name="T11" fmla="*/ 2147483646 h 257"/>
              <a:gd name="T12" fmla="*/ 2147483646 w 1664"/>
              <a:gd name="T13" fmla="*/ 2147483646 h 257"/>
              <a:gd name="T14" fmla="*/ 2147483646 w 1664"/>
              <a:gd name="T15" fmla="*/ 0 h 2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64"/>
              <a:gd name="T25" fmla="*/ 0 h 257"/>
              <a:gd name="T26" fmla="*/ 1664 w 1664"/>
              <a:gd name="T27" fmla="*/ 257 h 2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64" h="257">
                <a:moveTo>
                  <a:pt x="1112" y="181"/>
                </a:moveTo>
                <a:cubicBezTo>
                  <a:pt x="843" y="188"/>
                  <a:pt x="575" y="196"/>
                  <a:pt x="477" y="181"/>
                </a:cubicBezTo>
                <a:cubicBezTo>
                  <a:pt x="379" y="166"/>
                  <a:pt x="363" y="106"/>
                  <a:pt x="522" y="91"/>
                </a:cubicBezTo>
                <a:cubicBezTo>
                  <a:pt x="681" y="76"/>
                  <a:pt x="1270" y="68"/>
                  <a:pt x="1429" y="91"/>
                </a:cubicBezTo>
                <a:cubicBezTo>
                  <a:pt x="1588" y="114"/>
                  <a:pt x="1664" y="204"/>
                  <a:pt x="1475" y="227"/>
                </a:cubicBezTo>
                <a:cubicBezTo>
                  <a:pt x="1286" y="250"/>
                  <a:pt x="514" y="257"/>
                  <a:pt x="295" y="227"/>
                </a:cubicBezTo>
                <a:cubicBezTo>
                  <a:pt x="76" y="197"/>
                  <a:pt x="0" y="83"/>
                  <a:pt x="159" y="45"/>
                </a:cubicBezTo>
                <a:cubicBezTo>
                  <a:pt x="318" y="7"/>
                  <a:pt x="1067" y="7"/>
                  <a:pt x="1248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round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未知"/>
          <p:cNvSpPr/>
          <p:nvPr/>
        </p:nvSpPr>
        <p:spPr bwMode="auto">
          <a:xfrm>
            <a:off x="7285038" y="1811338"/>
            <a:ext cx="615950" cy="246063"/>
          </a:xfrm>
          <a:custGeom>
            <a:avLst/>
            <a:gdLst>
              <a:gd name="T0" fmla="*/ 2147483646 w 1664"/>
              <a:gd name="T1" fmla="*/ 2147483646 h 257"/>
              <a:gd name="T2" fmla="*/ 2147483646 w 1664"/>
              <a:gd name="T3" fmla="*/ 2147483646 h 257"/>
              <a:gd name="T4" fmla="*/ 2147483646 w 1664"/>
              <a:gd name="T5" fmla="*/ 2147483646 h 257"/>
              <a:gd name="T6" fmla="*/ 2147483646 w 1664"/>
              <a:gd name="T7" fmla="*/ 2147483646 h 257"/>
              <a:gd name="T8" fmla="*/ 2147483646 w 1664"/>
              <a:gd name="T9" fmla="*/ 2147483646 h 257"/>
              <a:gd name="T10" fmla="*/ 2147483646 w 1664"/>
              <a:gd name="T11" fmla="*/ 2147483646 h 257"/>
              <a:gd name="T12" fmla="*/ 2147483646 w 1664"/>
              <a:gd name="T13" fmla="*/ 2147483646 h 257"/>
              <a:gd name="T14" fmla="*/ 2147483646 w 1664"/>
              <a:gd name="T15" fmla="*/ 0 h 2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64"/>
              <a:gd name="T25" fmla="*/ 0 h 257"/>
              <a:gd name="T26" fmla="*/ 1664 w 1664"/>
              <a:gd name="T27" fmla="*/ 257 h 2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64" h="257">
                <a:moveTo>
                  <a:pt x="1112" y="181"/>
                </a:moveTo>
                <a:cubicBezTo>
                  <a:pt x="843" y="188"/>
                  <a:pt x="575" y="196"/>
                  <a:pt x="477" y="181"/>
                </a:cubicBezTo>
                <a:cubicBezTo>
                  <a:pt x="379" y="166"/>
                  <a:pt x="363" y="106"/>
                  <a:pt x="522" y="91"/>
                </a:cubicBezTo>
                <a:cubicBezTo>
                  <a:pt x="681" y="76"/>
                  <a:pt x="1270" y="68"/>
                  <a:pt x="1429" y="91"/>
                </a:cubicBezTo>
                <a:cubicBezTo>
                  <a:pt x="1588" y="114"/>
                  <a:pt x="1664" y="204"/>
                  <a:pt x="1475" y="227"/>
                </a:cubicBezTo>
                <a:cubicBezTo>
                  <a:pt x="1286" y="250"/>
                  <a:pt x="514" y="257"/>
                  <a:pt x="295" y="227"/>
                </a:cubicBezTo>
                <a:cubicBezTo>
                  <a:pt x="76" y="197"/>
                  <a:pt x="0" y="83"/>
                  <a:pt x="159" y="45"/>
                </a:cubicBezTo>
                <a:cubicBezTo>
                  <a:pt x="318" y="7"/>
                  <a:pt x="1067" y="7"/>
                  <a:pt x="1248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round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未知"/>
          <p:cNvSpPr/>
          <p:nvPr/>
        </p:nvSpPr>
        <p:spPr bwMode="auto">
          <a:xfrm>
            <a:off x="7788275" y="1811338"/>
            <a:ext cx="615950" cy="246063"/>
          </a:xfrm>
          <a:custGeom>
            <a:avLst/>
            <a:gdLst>
              <a:gd name="T0" fmla="*/ 2147483646 w 1664"/>
              <a:gd name="T1" fmla="*/ 2147483646 h 257"/>
              <a:gd name="T2" fmla="*/ 2147483646 w 1664"/>
              <a:gd name="T3" fmla="*/ 2147483646 h 257"/>
              <a:gd name="T4" fmla="*/ 2147483646 w 1664"/>
              <a:gd name="T5" fmla="*/ 2147483646 h 257"/>
              <a:gd name="T6" fmla="*/ 2147483646 w 1664"/>
              <a:gd name="T7" fmla="*/ 2147483646 h 257"/>
              <a:gd name="T8" fmla="*/ 2147483646 w 1664"/>
              <a:gd name="T9" fmla="*/ 2147483646 h 257"/>
              <a:gd name="T10" fmla="*/ 2147483646 w 1664"/>
              <a:gd name="T11" fmla="*/ 2147483646 h 257"/>
              <a:gd name="T12" fmla="*/ 2147483646 w 1664"/>
              <a:gd name="T13" fmla="*/ 2147483646 h 257"/>
              <a:gd name="T14" fmla="*/ 2147483646 w 1664"/>
              <a:gd name="T15" fmla="*/ 0 h 2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64"/>
              <a:gd name="T25" fmla="*/ 0 h 257"/>
              <a:gd name="T26" fmla="*/ 1664 w 1664"/>
              <a:gd name="T27" fmla="*/ 257 h 2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64" h="257">
                <a:moveTo>
                  <a:pt x="1112" y="181"/>
                </a:moveTo>
                <a:cubicBezTo>
                  <a:pt x="843" y="188"/>
                  <a:pt x="575" y="196"/>
                  <a:pt x="477" y="181"/>
                </a:cubicBezTo>
                <a:cubicBezTo>
                  <a:pt x="379" y="166"/>
                  <a:pt x="363" y="106"/>
                  <a:pt x="522" y="91"/>
                </a:cubicBezTo>
                <a:cubicBezTo>
                  <a:pt x="681" y="76"/>
                  <a:pt x="1270" y="68"/>
                  <a:pt x="1429" y="91"/>
                </a:cubicBezTo>
                <a:cubicBezTo>
                  <a:pt x="1588" y="114"/>
                  <a:pt x="1664" y="204"/>
                  <a:pt x="1475" y="227"/>
                </a:cubicBezTo>
                <a:cubicBezTo>
                  <a:pt x="1286" y="250"/>
                  <a:pt x="514" y="257"/>
                  <a:pt x="295" y="227"/>
                </a:cubicBezTo>
                <a:cubicBezTo>
                  <a:pt x="76" y="197"/>
                  <a:pt x="0" y="83"/>
                  <a:pt x="159" y="45"/>
                </a:cubicBezTo>
                <a:cubicBezTo>
                  <a:pt x="318" y="7"/>
                  <a:pt x="1067" y="7"/>
                  <a:pt x="1248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round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未知"/>
          <p:cNvSpPr/>
          <p:nvPr/>
        </p:nvSpPr>
        <p:spPr bwMode="auto">
          <a:xfrm>
            <a:off x="8293100" y="1811338"/>
            <a:ext cx="615950" cy="246063"/>
          </a:xfrm>
          <a:custGeom>
            <a:avLst/>
            <a:gdLst>
              <a:gd name="T0" fmla="*/ 2147483646 w 1664"/>
              <a:gd name="T1" fmla="*/ 2147483646 h 257"/>
              <a:gd name="T2" fmla="*/ 2147483646 w 1664"/>
              <a:gd name="T3" fmla="*/ 2147483646 h 257"/>
              <a:gd name="T4" fmla="*/ 2147483646 w 1664"/>
              <a:gd name="T5" fmla="*/ 2147483646 h 257"/>
              <a:gd name="T6" fmla="*/ 2147483646 w 1664"/>
              <a:gd name="T7" fmla="*/ 2147483646 h 257"/>
              <a:gd name="T8" fmla="*/ 2147483646 w 1664"/>
              <a:gd name="T9" fmla="*/ 2147483646 h 257"/>
              <a:gd name="T10" fmla="*/ 2147483646 w 1664"/>
              <a:gd name="T11" fmla="*/ 2147483646 h 257"/>
              <a:gd name="T12" fmla="*/ 2147483646 w 1664"/>
              <a:gd name="T13" fmla="*/ 2147483646 h 257"/>
              <a:gd name="T14" fmla="*/ 2147483646 w 1664"/>
              <a:gd name="T15" fmla="*/ 0 h 2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64"/>
              <a:gd name="T25" fmla="*/ 0 h 257"/>
              <a:gd name="T26" fmla="*/ 1664 w 1664"/>
              <a:gd name="T27" fmla="*/ 257 h 2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64" h="257">
                <a:moveTo>
                  <a:pt x="1112" y="181"/>
                </a:moveTo>
                <a:cubicBezTo>
                  <a:pt x="843" y="188"/>
                  <a:pt x="575" y="196"/>
                  <a:pt x="477" y="181"/>
                </a:cubicBezTo>
                <a:cubicBezTo>
                  <a:pt x="379" y="166"/>
                  <a:pt x="363" y="106"/>
                  <a:pt x="522" y="91"/>
                </a:cubicBezTo>
                <a:cubicBezTo>
                  <a:pt x="681" y="76"/>
                  <a:pt x="1270" y="68"/>
                  <a:pt x="1429" y="91"/>
                </a:cubicBezTo>
                <a:cubicBezTo>
                  <a:pt x="1588" y="114"/>
                  <a:pt x="1664" y="204"/>
                  <a:pt x="1475" y="227"/>
                </a:cubicBezTo>
                <a:cubicBezTo>
                  <a:pt x="1286" y="250"/>
                  <a:pt x="514" y="257"/>
                  <a:pt x="295" y="227"/>
                </a:cubicBezTo>
                <a:cubicBezTo>
                  <a:pt x="76" y="197"/>
                  <a:pt x="0" y="83"/>
                  <a:pt x="159" y="45"/>
                </a:cubicBezTo>
                <a:cubicBezTo>
                  <a:pt x="318" y="7"/>
                  <a:pt x="1067" y="7"/>
                  <a:pt x="1248" y="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round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 rot="10800000">
            <a:off x="6348413" y="5959475"/>
            <a:ext cx="647700" cy="430213"/>
          </a:xfrm>
          <a:prstGeom prst="triangle">
            <a:avLst>
              <a:gd name="adj" fmla="val 50000"/>
            </a:avLst>
          </a:prstGeom>
          <a:solidFill>
            <a:srgbClr val="FF99CC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5"/>
          <p:cNvSpPr>
            <a:spLocks noChangeArrowheads="1"/>
          </p:cNvSpPr>
          <p:nvPr/>
        </p:nvSpPr>
        <p:spPr bwMode="auto">
          <a:xfrm rot="10800000">
            <a:off x="6996113" y="5959475"/>
            <a:ext cx="649288" cy="430213"/>
          </a:xfrm>
          <a:prstGeom prst="triangle">
            <a:avLst>
              <a:gd name="adj" fmla="val 50000"/>
            </a:avLst>
          </a:prstGeom>
          <a:solidFill>
            <a:srgbClr val="FF99CC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 rot="10800000">
            <a:off x="7643813" y="5959475"/>
            <a:ext cx="649288" cy="430213"/>
          </a:xfrm>
          <a:prstGeom prst="triangle">
            <a:avLst>
              <a:gd name="adj" fmla="val 50000"/>
            </a:avLst>
          </a:prstGeom>
          <a:solidFill>
            <a:srgbClr val="FF99CC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7"/>
          <p:cNvSpPr>
            <a:spLocks noChangeArrowheads="1"/>
          </p:cNvSpPr>
          <p:nvPr/>
        </p:nvSpPr>
        <p:spPr bwMode="auto">
          <a:xfrm rot="10800000">
            <a:off x="8291513" y="5959475"/>
            <a:ext cx="649288" cy="430213"/>
          </a:xfrm>
          <a:prstGeom prst="triangle">
            <a:avLst>
              <a:gd name="adj" fmla="val 50000"/>
            </a:avLst>
          </a:prstGeom>
          <a:solidFill>
            <a:srgbClr val="FF99CC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8"/>
          <p:cNvSpPr>
            <a:spLocks noChangeArrowheads="1"/>
          </p:cNvSpPr>
          <p:nvPr/>
        </p:nvSpPr>
        <p:spPr bwMode="auto">
          <a:xfrm>
            <a:off x="2747963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auto">
          <a:xfrm>
            <a:off x="2892425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auto">
          <a:xfrm>
            <a:off x="3036888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auto">
          <a:xfrm>
            <a:off x="3179763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AutoShape 22"/>
          <p:cNvSpPr>
            <a:spLocks noChangeArrowheads="1"/>
          </p:cNvSpPr>
          <p:nvPr/>
        </p:nvSpPr>
        <p:spPr bwMode="auto">
          <a:xfrm>
            <a:off x="3324225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AutoShape 23"/>
          <p:cNvSpPr>
            <a:spLocks noChangeArrowheads="1"/>
          </p:cNvSpPr>
          <p:nvPr/>
        </p:nvSpPr>
        <p:spPr bwMode="auto">
          <a:xfrm>
            <a:off x="3468688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3611563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AutoShape 25"/>
          <p:cNvSpPr>
            <a:spLocks noChangeArrowheads="1"/>
          </p:cNvSpPr>
          <p:nvPr/>
        </p:nvSpPr>
        <p:spPr bwMode="auto">
          <a:xfrm>
            <a:off x="3756025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AutoShape 26"/>
          <p:cNvSpPr>
            <a:spLocks noChangeArrowheads="1"/>
          </p:cNvSpPr>
          <p:nvPr/>
        </p:nvSpPr>
        <p:spPr bwMode="auto">
          <a:xfrm>
            <a:off x="3900488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4044950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AutoShape 28"/>
          <p:cNvSpPr>
            <a:spLocks noChangeArrowheads="1"/>
          </p:cNvSpPr>
          <p:nvPr/>
        </p:nvSpPr>
        <p:spPr bwMode="auto">
          <a:xfrm>
            <a:off x="4187825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AutoShape 29"/>
          <p:cNvSpPr>
            <a:spLocks noChangeArrowheads="1"/>
          </p:cNvSpPr>
          <p:nvPr/>
        </p:nvSpPr>
        <p:spPr bwMode="auto">
          <a:xfrm>
            <a:off x="4332288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AutoShape 30"/>
          <p:cNvSpPr>
            <a:spLocks noChangeArrowheads="1"/>
          </p:cNvSpPr>
          <p:nvPr/>
        </p:nvSpPr>
        <p:spPr bwMode="auto">
          <a:xfrm>
            <a:off x="4476750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AutoShape 31"/>
          <p:cNvSpPr>
            <a:spLocks noChangeArrowheads="1"/>
          </p:cNvSpPr>
          <p:nvPr/>
        </p:nvSpPr>
        <p:spPr bwMode="auto">
          <a:xfrm>
            <a:off x="4619625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AutoShape 32"/>
          <p:cNvSpPr>
            <a:spLocks noChangeArrowheads="1"/>
          </p:cNvSpPr>
          <p:nvPr/>
        </p:nvSpPr>
        <p:spPr bwMode="auto">
          <a:xfrm>
            <a:off x="4764088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AutoShape 33"/>
          <p:cNvSpPr>
            <a:spLocks noChangeArrowheads="1"/>
          </p:cNvSpPr>
          <p:nvPr/>
        </p:nvSpPr>
        <p:spPr bwMode="auto">
          <a:xfrm>
            <a:off x="4908550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AutoShape 34"/>
          <p:cNvSpPr>
            <a:spLocks noChangeArrowheads="1"/>
          </p:cNvSpPr>
          <p:nvPr/>
        </p:nvSpPr>
        <p:spPr bwMode="auto">
          <a:xfrm>
            <a:off x="5053013" y="5918200"/>
            <a:ext cx="217488" cy="342900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</a:ln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Text Box 35"/>
          <p:cNvSpPr txBox="1"/>
          <p:nvPr/>
        </p:nvSpPr>
        <p:spPr>
          <a:xfrm>
            <a:off x="3025775" y="1211263"/>
            <a:ext cx="1976438" cy="52546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角硬币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 Box 36"/>
          <p:cNvSpPr txBox="1"/>
          <p:nvPr/>
        </p:nvSpPr>
        <p:spPr>
          <a:xfrm>
            <a:off x="6578600" y="1223963"/>
            <a:ext cx="1797050" cy="52546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枚回形针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 Box 37"/>
          <p:cNvSpPr txBox="1"/>
          <p:nvPr/>
        </p:nvSpPr>
        <p:spPr>
          <a:xfrm>
            <a:off x="2822575" y="6330950"/>
            <a:ext cx="2397125" cy="5254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个小正方体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 Box 38"/>
          <p:cNvSpPr txBox="1"/>
          <p:nvPr/>
        </p:nvSpPr>
        <p:spPr>
          <a:xfrm>
            <a:off x="6746875" y="6373813"/>
            <a:ext cx="1828800" cy="52546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个三角形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6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8712" name="图片 2" descr="e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14613" y="2159000"/>
            <a:ext cx="2649537" cy="3748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13" name="图片 3" descr="e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46813" y="2139950"/>
            <a:ext cx="2649537" cy="3748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69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275" y="1514475"/>
            <a:ext cx="4198938" cy="251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8183563" y="1552575"/>
            <a:ext cx="3316288" cy="2135188"/>
          </a:xfrm>
          <a:prstGeom prst="wedgeRoundRectCallout">
            <a:avLst>
              <a:gd name="adj1" fmla="val 976"/>
              <a:gd name="adj2" fmla="val 73080"/>
              <a:gd name="adj3" fmla="val 16667"/>
            </a:avLst>
          </a:prstGeom>
          <a:noFill/>
          <a:ln w="9525">
            <a:solidFill>
              <a:srgbClr val="0070C0"/>
            </a:solidFill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如果让你用身体的一部分进行测量，你打算怎么测？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514725" y="1717675"/>
            <a:ext cx="1827213" cy="549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楷体_GB2312" pitchFamily="49" charset="-122"/>
              </a:rPr>
              <a:t>庹（</a:t>
            </a:r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楷体_GB2312" pitchFamily="49" charset="-122"/>
              </a:rPr>
              <a:t>tu</a:t>
            </a:r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ǒ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楷体_GB2312" pitchFamily="49" charset="-122"/>
              </a:rPr>
              <a:t>）</a:t>
            </a:r>
            <a:endParaRPr kumimoji="0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30225" y="3149600"/>
            <a:ext cx="18002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楷体_GB2312" pitchFamily="49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楷体_GB2312" pitchFamily="49" charset="-122"/>
              </a:rPr>
              <a:t>zh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ǎ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楷体_GB2312" pitchFamily="49" charset="-122"/>
              </a:rPr>
              <a:t>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85763" y="4594225"/>
            <a:ext cx="6913563" cy="1420813"/>
          </a:xfrm>
          <a:prstGeom prst="wedgeRoundRectCallout">
            <a:avLst>
              <a:gd name="adj1" fmla="val 43546"/>
              <a:gd name="adj2" fmla="val -6273"/>
              <a:gd name="adj3" fmla="val 16667"/>
            </a:avLst>
          </a:prstGeom>
          <a:solidFill>
            <a:schemeClr val="bg1"/>
          </a:solidFill>
          <a:ln w="19050">
            <a:noFill/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在古时候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，人们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常常用身体的一部分作为测量长度的单位。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18213" y="3230563"/>
            <a:ext cx="5397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步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9705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84300"/>
            <a:ext cx="990600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6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4688" y="3894138"/>
            <a:ext cx="1795462" cy="177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10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AutoShape 27"/>
          <p:cNvSpPr/>
          <p:nvPr/>
        </p:nvSpPr>
        <p:spPr>
          <a:xfrm flipH="1">
            <a:off x="7783513" y="2055813"/>
            <a:ext cx="3527425" cy="554037"/>
          </a:xfrm>
          <a:prstGeom prst="wedgeRoundRectCallout">
            <a:avLst>
              <a:gd name="adj1" fmla="val 4185"/>
              <a:gd name="adj2" fmla="val 83523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这块石头有几庹宽？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0724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1950" y="2609850"/>
            <a:ext cx="1674813" cy="1776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3" y="1600200"/>
            <a:ext cx="6102350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6" descr="E:\R二数上\resource\U01\doc\手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8338" y="857250"/>
            <a:ext cx="2914650" cy="2338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3" descr="E:\R二数上\resource\U01\doc\一拃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8" y="1131888"/>
            <a:ext cx="2581275" cy="2063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356100" y="2900363"/>
            <a:ext cx="2508250" cy="571500"/>
            <a:chOff x="2007238" y="666262"/>
            <a:chExt cx="5001054" cy="2160000"/>
          </a:xfrm>
        </p:grpSpPr>
        <p:cxnSp>
          <p:nvCxnSpPr>
            <p:cNvPr id="31753" name="直接连接符 4"/>
            <p:cNvCxnSpPr/>
            <p:nvPr/>
          </p:nvCxnSpPr>
          <p:spPr>
            <a:xfrm>
              <a:off x="2007238" y="666262"/>
              <a:ext cx="0" cy="2160000"/>
            </a:xfrm>
            <a:prstGeom prst="line">
              <a:avLst/>
            </a:prstGeom>
            <a:ln w="317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31754" name="直接连接符 5"/>
            <p:cNvCxnSpPr/>
            <p:nvPr/>
          </p:nvCxnSpPr>
          <p:spPr>
            <a:xfrm>
              <a:off x="7008292" y="666262"/>
              <a:ext cx="0" cy="2160000"/>
            </a:xfrm>
            <a:prstGeom prst="line">
              <a:avLst/>
            </a:prstGeom>
            <a:ln w="317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7" name="直接连接符 6"/>
          <p:cNvCxnSpPr/>
          <p:nvPr/>
        </p:nvCxnSpPr>
        <p:spPr>
          <a:xfrm>
            <a:off x="4356100" y="3300413"/>
            <a:ext cx="2519363" cy="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miter/>
            <a:headEnd type="triangle" w="med" len="med"/>
            <a:tailEnd type="triangle" w="med" len="med"/>
          </a:ln>
        </p:spPr>
      </p:cxnSp>
      <p:sp>
        <p:nvSpPr>
          <p:cNvPr id="8" name="TextBox 7"/>
          <p:cNvSpPr txBox="1"/>
          <p:nvPr/>
        </p:nvSpPr>
        <p:spPr>
          <a:xfrm>
            <a:off x="4722813" y="3195638"/>
            <a:ext cx="2047875" cy="736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拃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zhǎ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）</a:t>
            </a:r>
            <a:endParaRPr lang="en-US" altLang="zh-CN" sz="2800" b="1" dirty="0">
              <a:latin typeface="微软雅黑" panose="020B0503020204020204" pitchFamily="34" charset="-122"/>
            </a:endParaRPr>
          </a:p>
        </p:txBody>
      </p:sp>
      <p:sp>
        <p:nvSpPr>
          <p:cNvPr id="31751" name="AutoShape 27"/>
          <p:cNvSpPr/>
          <p:nvPr/>
        </p:nvSpPr>
        <p:spPr>
          <a:xfrm>
            <a:off x="2916238" y="4003675"/>
            <a:ext cx="6981825" cy="1358900"/>
          </a:xfrm>
          <a:prstGeom prst="wedgeRoundRectCallout">
            <a:avLst>
              <a:gd name="adj1" fmla="val -53579"/>
              <a:gd name="adj2" fmla="val -31185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将手张开，把大拇指和中指两端的长度作为测量长度的单位，叫一拃。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52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50" y="3300413"/>
            <a:ext cx="1682750" cy="2141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mph" presetSubtype="1" decel="10000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" name="思想气泡: 云 13"/>
          <p:cNvSpPr/>
          <p:nvPr/>
        </p:nvSpPr>
        <p:spPr>
          <a:xfrm>
            <a:off x="539750" y="2605088"/>
            <a:ext cx="3527425" cy="1524000"/>
          </a:xfrm>
          <a:prstGeom prst="cloudCallout">
            <a:avLst>
              <a:gd name="adj1" fmla="val -21116"/>
              <a:gd name="adj2" fmla="val 83888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这块布有</a:t>
            </a:r>
            <a:r>
              <a:rPr kumimoji="0" lang="en-US" altLang="zh-CN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5</a:t>
            </a:r>
            <a:r>
              <a: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拃长。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32771" name="Picture 15" descr="E:\R二数上\resource\U01\doc\布料小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3236913"/>
            <a:ext cx="7232650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9" descr="E:\R二数上\resource\U01\doc\一拃（浅）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588" y="3713163"/>
            <a:ext cx="1163637" cy="93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 descr="E:\R二数上\resource\U01\doc\一拃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3413" y="3709988"/>
            <a:ext cx="1163637" cy="93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9" descr="E:\R二数上\resource\U01\doc\一拃（浅）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113" y="3702050"/>
            <a:ext cx="1162050" cy="93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9" descr="E:\R二数上\resource\U01\doc\一拃（浅）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350" y="3702050"/>
            <a:ext cx="1163638" cy="93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10" descr="E:\R二数上\resource\U01\doc\一拃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2175" y="3698875"/>
            <a:ext cx="1163638" cy="93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9" descr="E:\R二数上\resource\U01\doc\一拃（浅）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3938" y="3702050"/>
            <a:ext cx="1163637" cy="93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0" descr="E:\R二数上\resource\U01\doc\一拃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763" y="3698875"/>
            <a:ext cx="1162050" cy="93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10" descr="E:\R二数上\resource\U01\doc\一拃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938" y="3698875"/>
            <a:ext cx="1162050" cy="931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2212975" y="1362075"/>
            <a:ext cx="45132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说一说：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这块布有几拃长？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82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448175"/>
            <a:ext cx="1855788" cy="1776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09323 -0.00154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000" y="-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8.64198E-7 L -0.09393 -8.64198E-7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8.64198E-7 L -0.09375 -8.64198E-7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8.64198E-7 L -0.09497 -8.64198E-7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3794" name="Picture 12" descr="E:\R二数上\resource\U01\doc\竹子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4925" y="3333750"/>
            <a:ext cx="5995988" cy="37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思想气泡: 云 13"/>
          <p:cNvSpPr/>
          <p:nvPr/>
        </p:nvSpPr>
        <p:spPr>
          <a:xfrm>
            <a:off x="0" y="2252663"/>
            <a:ext cx="3702050" cy="1830388"/>
          </a:xfrm>
          <a:prstGeom prst="cloudCallo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这根竹竿有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个脚长</a:t>
            </a:r>
            <a:r>
              <a: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。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17" name="Picture 2" descr="E:\R二数上\resource\U01\doc\脚掌浅.png"/>
          <p:cNvPicPr>
            <a:picLocks noChangeAspect="1"/>
          </p:cNvPicPr>
          <p:nvPr/>
        </p:nvPicPr>
        <p:blipFill>
          <a:blip r:embed="rId2"/>
          <a:srcRect l="-2"/>
          <a:stretch>
            <a:fillRect/>
          </a:stretch>
        </p:blipFill>
        <p:spPr>
          <a:xfrm>
            <a:off x="6775450" y="3732213"/>
            <a:ext cx="1441450" cy="80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2" descr="E:\R二数上\resource\U01\doc\脚掌长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913" y="3776663"/>
            <a:ext cx="1490662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2" descr="E:\R二数上\resource\U01\doc\脚掌浅.png"/>
          <p:cNvPicPr>
            <a:picLocks noChangeAspect="1"/>
          </p:cNvPicPr>
          <p:nvPr/>
        </p:nvPicPr>
        <p:blipFill>
          <a:blip r:embed="rId2"/>
          <a:srcRect l="-2"/>
          <a:stretch>
            <a:fillRect/>
          </a:stretch>
        </p:blipFill>
        <p:spPr>
          <a:xfrm>
            <a:off x="5316538" y="3697288"/>
            <a:ext cx="1441450" cy="80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" descr="E:\R二数上\resource\U01\doc\脚掌长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3738563"/>
            <a:ext cx="1492250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2" descr="E:\R二数上\resource\U01\doc\脚掌浅.png"/>
          <p:cNvPicPr>
            <a:picLocks noChangeAspect="1"/>
          </p:cNvPicPr>
          <p:nvPr/>
        </p:nvPicPr>
        <p:blipFill>
          <a:blip r:embed="rId2"/>
          <a:srcRect l="-2"/>
          <a:stretch>
            <a:fillRect/>
          </a:stretch>
        </p:blipFill>
        <p:spPr>
          <a:xfrm>
            <a:off x="3875088" y="3676650"/>
            <a:ext cx="1441450" cy="804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2" descr="E:\R二数上\resource\U01\doc\脚掌长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550" y="3717925"/>
            <a:ext cx="1492250" cy="79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552700" y="1455738"/>
            <a:ext cx="7388225" cy="6350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说一说：</a:t>
            </a:r>
            <a:r>
              <a: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这根竹竿有几个脚印长？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3804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350" y="4384675"/>
            <a:ext cx="1808163" cy="177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1.97531E-6 L 0.11823 0.00278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00" y="1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46914E-7 L 0.11927 0.0058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0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031 L 0.11788 0.00031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PLACING_PICTURE_USER_VIEWPORT" val="{&quot;height&quot;:1459,&quot;width&quot;:1032}"/>
</p:tagLst>
</file>

<file path=ppt/tags/tag12.xml><?xml version="1.0" encoding="utf-8"?>
<p:tagLst xmlns:p="http://schemas.openxmlformats.org/presentationml/2006/main">
  <p:tag name="KSO_WM_UNIT_PLACING_PICTURE_USER_VIEWPORT" val="{&quot;height&quot;:1459,&quot;width&quot;:1032}"/>
</p:tagLst>
</file>

<file path=ppt/tags/tag13.xml><?xml version="1.0" encoding="utf-8"?>
<p:tagLst xmlns:p="http://schemas.openxmlformats.org/presentationml/2006/main">
  <p:tag name="KSO_WM_UNIT_PLACING_PICTURE_USER_VIEWPORT" val="{&quot;height&quot;:1459,&quot;width&quot;:1032}"/>
</p:tagLst>
</file>

<file path=ppt/tags/tag14.xml><?xml version="1.0" encoding="utf-8"?>
<p:tagLst xmlns:p="http://schemas.openxmlformats.org/presentationml/2006/main">
  <p:tag name="KSO_WM_UNIT_PLACING_PICTURE_USER_VIEWPORT" val="{&quot;height&quot;:3370,&quot;width&quot;:2842.499212598425}"/>
</p:tagLst>
</file>

<file path=ppt/tags/tag15.xml><?xml version="1.0" encoding="utf-8"?>
<p:tagLst xmlns:p="http://schemas.openxmlformats.org/presentationml/2006/main">
  <p:tag name="KSO_WM_UNIT_PLACING_PICTURE_USER_VIEWPORT" val="{&quot;height&quot;:3446,&quot;width&quot;:8871}"/>
</p:tagLst>
</file>

<file path=ppt/tags/tag16.xml><?xml version="1.0" encoding="utf-8"?>
<p:tagLst xmlns:p="http://schemas.openxmlformats.org/presentationml/2006/main">
  <p:tag name="KSO_WM_UNIT_PLACING_PICTURE_USER_VIEWPORT" val="{&quot;height&quot;:1932.4992125984252,&quot;width&quot;:9597.4992125984245}"/>
</p:tagLst>
</file>

<file path=ppt/tags/tag17.xml><?xml version="1.0" encoding="utf-8"?>
<p:tagLst xmlns:p="http://schemas.openxmlformats.org/presentationml/2006/main">
  <p:tag name="KSO_WM_UNIT_PLACING_PICTURE_USER_VIEWPORT" val="{&quot;height&quot;:1932.4992125984252,&quot;width&quot;:9597.4992125984245}"/>
</p:tagLst>
</file>

<file path=ppt/tags/tag18.xml><?xml version="1.0" encoding="utf-8"?>
<p:tagLst xmlns:p="http://schemas.openxmlformats.org/presentationml/2006/main">
  <p:tag name="commondata" val="eyJoZGlkIjoiM2FjN2UwN2E2YzY1YjRlYmUzNjBlODY5NmUzYmRkZWY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6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961</Words>
  <Application>WPS 演示</Application>
  <PresentationFormat>自定义</PresentationFormat>
  <Paragraphs>149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Wingdings</vt:lpstr>
      <vt:lpstr>Franklin Gothic Medium</vt:lpstr>
      <vt:lpstr>微软雅黑</vt:lpstr>
      <vt:lpstr>Calibri</vt:lpstr>
      <vt:lpstr>Calibri Light</vt:lpstr>
      <vt:lpstr>黑体</vt:lpstr>
      <vt:lpstr>楷体_GB2312</vt:lpstr>
      <vt:lpstr>新宋体</vt:lpstr>
      <vt:lpstr>Arial Unicode MS</vt:lpstr>
      <vt:lpstr>+中文正文</vt:lpstr>
      <vt:lpstr>Segoe Print</vt:lpstr>
      <vt:lpstr>Cambria</vt:lpstr>
      <vt:lpstr>Arial</vt:lpstr>
      <vt:lpstr>等线</vt:lpstr>
      <vt:lpstr>6_自定义设计方案</vt:lpstr>
      <vt:lpstr>1_自定义设计方案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上帝掷骰子吗</cp:lastModifiedBy>
  <cp:revision>235</cp:revision>
  <dcterms:created xsi:type="dcterms:W3CDTF">2017-08-03T09:01:00Z</dcterms:created>
  <dcterms:modified xsi:type="dcterms:W3CDTF">2023-09-28T13:22:47Z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BB106C457F3B4CB4A0BA8E54BA49B604_13</vt:lpwstr>
  </property>
</Properties>
</file>