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0"/>
  </p:notesMasterIdLst>
  <p:sldIdLst>
    <p:sldId id="256" r:id="rId4"/>
    <p:sldId id="257" r:id="rId5"/>
    <p:sldId id="273" r:id="rId6"/>
    <p:sldId id="275" r:id="rId7"/>
    <p:sldId id="276" r:id="rId8"/>
    <p:sldId id="277" r:id="rId9"/>
    <p:sldId id="298" r:id="rId10"/>
    <p:sldId id="299" r:id="rId11"/>
    <p:sldId id="278" r:id="rId12"/>
    <p:sldId id="296" r:id="rId13"/>
    <p:sldId id="297" r:id="rId14"/>
    <p:sldId id="282" r:id="rId15"/>
    <p:sldId id="267" r:id="rId16"/>
    <p:sldId id="285" r:id="rId17"/>
    <p:sldId id="263" r:id="rId18"/>
    <p:sldId id="309" r:id="rId19"/>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2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7B00"/>
    <a:srgbClr val="174C95"/>
    <a:srgbClr val="56CA95"/>
    <a:srgbClr val="F49FAC"/>
    <a:srgbClr val="FFFFFF"/>
    <a:srgbClr val="4679F7"/>
    <a:srgbClr val="38CB6E"/>
    <a:srgbClr val="F28850"/>
    <a:srgbClr val="FF3C5B"/>
    <a:srgbClr val="00B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092"/>
        <p:guide pos="382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5.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33.png"/><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17.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 Id="rId3" Type="http://schemas.openxmlformats.org/officeDocument/2006/relationships/image" Target="../media/image17.png"/><Relationship Id="rId2" Type="http://schemas.openxmlformats.org/officeDocument/2006/relationships/image" Target="../media/image29.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png"/><Relationship Id="rId2" Type="http://schemas.openxmlformats.org/officeDocument/2006/relationships/image" Target="../media/image29.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png"/><Relationship Id="rId2" Type="http://schemas.openxmlformats.org/officeDocument/2006/relationships/image" Target="../media/image29.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6.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5.png"/><Relationship Id="rId2" Type="http://schemas.openxmlformats.org/officeDocument/2006/relationships/tags" Target="../tags/tag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21.jpeg"/><Relationship Id="rId3" Type="http://schemas.openxmlformats.org/officeDocument/2006/relationships/image" Target="../media/image22.jpeg"/><Relationship Id="rId2" Type="http://schemas.openxmlformats.org/officeDocument/2006/relationships/image" Target="../media/image2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2.jpeg"/><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7.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3.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907077" y="2169041"/>
            <a:ext cx="2125980" cy="922020"/>
          </a:xfrm>
          <a:prstGeom prst="rect">
            <a:avLst/>
          </a:prstGeom>
          <a:noFill/>
        </p:spPr>
        <p:txBody>
          <a:bodyPr wrap="none" rtlCol="0">
            <a:spAutoFit/>
          </a:bodyPr>
          <a:lstStyle/>
          <a:p>
            <a:r>
              <a:rPr kumimoji="1" lang="zh-CN" altLang="en-US" sz="5400" b="1" dirty="0">
                <a:solidFill>
                  <a:srgbClr val="00B4FF"/>
                </a:solidFill>
              </a:rPr>
              <a:t>画</a:t>
            </a:r>
            <a:r>
              <a:rPr kumimoji="1" lang="en-US" altLang="zh-CN" sz="5400" b="1" dirty="0">
                <a:solidFill>
                  <a:srgbClr val="00B4FF"/>
                </a:solidFill>
              </a:rPr>
              <a:t>   </a:t>
            </a:r>
            <a:r>
              <a:rPr kumimoji="1" lang="zh-CN" altLang="en-US" sz="5400" b="1" dirty="0">
                <a:solidFill>
                  <a:srgbClr val="00B4FF"/>
                </a:solidFill>
              </a:rPr>
              <a:t>角</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5" name="图片 8" descr="三角板-2.png"/>
          <p:cNvPicPr>
            <a:picLocks noChangeAspect="1"/>
          </p:cNvPicPr>
          <p:nvPr/>
        </p:nvPicPr>
        <p:blipFill>
          <a:blip r:embed="rId2" cstate="print"/>
          <a:srcRect/>
          <a:stretch>
            <a:fillRect/>
          </a:stretch>
        </p:blipFill>
        <p:spPr bwMode="auto">
          <a:xfrm rot="21000000" flipH="1">
            <a:off x="7482205" y="1520190"/>
            <a:ext cx="2395855" cy="4217035"/>
          </a:xfrm>
          <a:prstGeom prst="rect">
            <a:avLst/>
          </a:prstGeom>
          <a:noFill/>
          <a:ln w="9525">
            <a:noFill/>
            <a:miter lim="800000"/>
            <a:headEnd/>
            <a:tailEnd/>
          </a:ln>
        </p:spPr>
      </p:pic>
      <p:sp>
        <p:nvSpPr>
          <p:cNvPr id="23" name="椭圆 22"/>
          <p:cNvSpPr/>
          <p:nvPr/>
        </p:nvSpPr>
        <p:spPr>
          <a:xfrm>
            <a:off x="8510905" y="3874135"/>
            <a:ext cx="96520" cy="8826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0000"/>
              </a:solidFill>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22" name="Picture 7"/>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59830" y="3874135"/>
            <a:ext cx="3398520" cy="1765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椭圆 12"/>
          <p:cNvSpPr/>
          <p:nvPr/>
        </p:nvSpPr>
        <p:spPr>
          <a:xfrm>
            <a:off x="7950835" y="5507355"/>
            <a:ext cx="96520" cy="8826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0000"/>
              </a:solidFill>
            </a:endParaRPr>
          </a:p>
        </p:txBody>
      </p:sp>
      <p:sp>
        <p:nvSpPr>
          <p:cNvPr id="14" name="Line 7"/>
          <p:cNvSpPr>
            <a:spLocks noChangeShapeType="1"/>
          </p:cNvSpPr>
          <p:nvPr/>
        </p:nvSpPr>
        <p:spPr bwMode="auto">
          <a:xfrm>
            <a:off x="8006080" y="5565775"/>
            <a:ext cx="2195830" cy="635"/>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dirty="0"/>
          </a:p>
        </p:txBody>
      </p:sp>
      <p:sp>
        <p:nvSpPr>
          <p:cNvPr id="15" name="Line 7"/>
          <p:cNvSpPr>
            <a:spLocks noChangeShapeType="1"/>
          </p:cNvSpPr>
          <p:nvPr/>
        </p:nvSpPr>
        <p:spPr bwMode="auto">
          <a:xfrm flipV="1">
            <a:off x="7990840" y="3740150"/>
            <a:ext cx="629285" cy="1793240"/>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dirty="0"/>
          </a:p>
        </p:txBody>
      </p:sp>
      <p:sp>
        <p:nvSpPr>
          <p:cNvPr id="16" name="Arc 15"/>
          <p:cNvSpPr>
            <a:spLocks noChangeArrowheads="1"/>
          </p:cNvSpPr>
          <p:nvPr/>
        </p:nvSpPr>
        <p:spPr bwMode="auto">
          <a:xfrm rot="719171">
            <a:off x="8133715" y="5247640"/>
            <a:ext cx="245110" cy="285115"/>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25400">
            <a:solidFill>
              <a:srgbClr val="FF0000"/>
            </a:solidFill>
            <a:round/>
          </a:ln>
        </p:spPr>
        <p:txBody>
          <a:bodyPr/>
          <a:p>
            <a:endParaRPr lang="zh-CN" altLang="en-US"/>
          </a:p>
        </p:txBody>
      </p:sp>
      <p:sp>
        <p:nvSpPr>
          <p:cNvPr id="17" name="TextBox 4"/>
          <p:cNvSpPr txBox="1"/>
          <p:nvPr/>
        </p:nvSpPr>
        <p:spPr>
          <a:xfrm>
            <a:off x="8294370" y="4917440"/>
            <a:ext cx="1280160" cy="521970"/>
          </a:xfrm>
          <a:prstGeom prst="rect">
            <a:avLst/>
          </a:prstGeom>
          <a:noFill/>
        </p:spPr>
        <p:txBody>
          <a:bodyPr wrap="square">
            <a:spAutoFit/>
          </a:bodyPr>
          <a:p>
            <a:pPr eaLnBrk="1" hangingPunct="1">
              <a:defRPr/>
            </a:pPr>
            <a:r>
              <a:rPr lang="en-US" altLang="zh-CN" sz="2800" b="1" dirty="0">
                <a:solidFill>
                  <a:srgbClr val="FF0000"/>
                </a:solidFill>
                <a:latin typeface="楷体" panose="02010609060101010101" pitchFamily="49" charset="-122"/>
                <a:ea typeface="楷体" panose="02010609060101010101" pitchFamily="49" charset="-122"/>
              </a:rPr>
              <a:t>70°</a:t>
            </a:r>
            <a:endParaRPr lang="zh-CN" altLang="en-US" sz="2800" b="1" dirty="0">
              <a:solidFill>
                <a:srgbClr val="FF0000"/>
              </a:solidFill>
              <a:latin typeface="楷体" panose="02010609060101010101" pitchFamily="49" charset="-122"/>
              <a:ea typeface="楷体" panose="02010609060101010101" pitchFamily="49" charset="-122"/>
            </a:endParaRPr>
          </a:p>
        </p:txBody>
      </p:sp>
      <p:grpSp>
        <p:nvGrpSpPr>
          <p:cNvPr id="60" name="组合 59"/>
          <p:cNvGrpSpPr/>
          <p:nvPr/>
        </p:nvGrpSpPr>
        <p:grpSpPr>
          <a:xfrm>
            <a:off x="368300" y="1067435"/>
            <a:ext cx="6701790" cy="1174750"/>
            <a:chOff x="580" y="1681"/>
            <a:chExt cx="10554" cy="1850"/>
          </a:xfrm>
        </p:grpSpPr>
        <p:grpSp>
          <p:nvGrpSpPr>
            <p:cNvPr id="28" name="组合 27"/>
            <p:cNvGrpSpPr/>
            <p:nvPr/>
          </p:nvGrpSpPr>
          <p:grpSpPr>
            <a:xfrm rot="0">
              <a:off x="2218" y="1681"/>
              <a:ext cx="8774" cy="1850"/>
              <a:chOff x="5488" y="1621"/>
              <a:chExt cx="12197" cy="3351"/>
            </a:xfrm>
          </p:grpSpPr>
          <p:grpSp>
            <p:nvGrpSpPr>
              <p:cNvPr id="29" name="组合 28"/>
              <p:cNvGrpSpPr/>
              <p:nvPr/>
            </p:nvGrpSpPr>
            <p:grpSpPr>
              <a:xfrm>
                <a:off x="5488" y="1621"/>
                <a:ext cx="12197" cy="3351"/>
                <a:chOff x="5488" y="1621"/>
                <a:chExt cx="12197" cy="3351"/>
              </a:xfrm>
            </p:grpSpPr>
            <p:sp>
              <p:nvSpPr>
                <p:cNvPr id="30" name="圆角矩形 2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圆角矩形 3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圆角矩形 31"/>
              <p:cNvSpPr/>
              <p:nvPr/>
            </p:nvSpPr>
            <p:spPr>
              <a:xfrm>
                <a:off x="5652" y="1776"/>
                <a:ext cx="11815" cy="2999"/>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7" name="图片 26" descr="图片2"/>
            <p:cNvPicPr>
              <a:picLocks noChangeAspect="1"/>
            </p:cNvPicPr>
            <p:nvPr/>
          </p:nvPicPr>
          <p:blipFill>
            <a:blip r:embed="rId4"/>
            <a:stretch>
              <a:fillRect/>
            </a:stretch>
          </p:blipFill>
          <p:spPr>
            <a:xfrm rot="2700000">
              <a:off x="560" y="1749"/>
              <a:ext cx="1555" cy="1515"/>
            </a:xfrm>
            <a:prstGeom prst="rect">
              <a:avLst/>
            </a:prstGeom>
          </p:spPr>
        </p:pic>
        <p:sp>
          <p:nvSpPr>
            <p:cNvPr id="10" name="文本框 9"/>
            <p:cNvSpPr txBox="1"/>
            <p:nvPr/>
          </p:nvSpPr>
          <p:spPr>
            <a:xfrm>
              <a:off x="2058" y="1817"/>
              <a:ext cx="9077" cy="1539"/>
            </a:xfrm>
            <a:prstGeom prst="rect">
              <a:avLst/>
            </a:prstGeom>
            <a:noFill/>
          </p:spPr>
          <p:txBody>
            <a:bodyPr wrap="none" rtlCol="0" anchor="t">
              <a:spAutoFit/>
            </a:bodyPr>
            <a:p>
              <a:pPr marL="133350" indent="177800">
                <a:lnSpc>
                  <a:spcPct val="120000"/>
                </a:lnSpc>
                <a:spcAft>
                  <a:spcPts val="0"/>
                </a:spcAft>
              </a:pPr>
              <a:r>
                <a:rPr lang="zh-CN"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先画一条射线</a:t>
              </a:r>
              <a:r>
                <a:rPr lang="zh-CN" altLang="en-US"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使量角器的中心和射</a:t>
              </a:r>
              <a:endParaRPr lang="zh-CN"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133350" indent="177800">
                <a:lnSpc>
                  <a:spcPct val="120000"/>
                </a:lnSpc>
                <a:spcAft>
                  <a:spcPts val="0"/>
                </a:spcAft>
              </a:pPr>
              <a:r>
                <a:rPr lang="zh-CN"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线的端点重合，</a:t>
              </a:r>
              <a:r>
                <a:rPr lang="en-US"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刻度线和射线重合。 </a:t>
              </a:r>
              <a:endParaRPr lang="zh-CN"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61" name="组合 60"/>
          <p:cNvGrpSpPr/>
          <p:nvPr/>
        </p:nvGrpSpPr>
        <p:grpSpPr>
          <a:xfrm>
            <a:off x="1193165" y="2494280"/>
            <a:ext cx="4483735" cy="1115060"/>
            <a:chOff x="1879" y="3928"/>
            <a:chExt cx="7061" cy="1756"/>
          </a:xfrm>
        </p:grpSpPr>
        <p:grpSp>
          <p:nvGrpSpPr>
            <p:cNvPr id="35" name="组合 34"/>
            <p:cNvGrpSpPr/>
            <p:nvPr/>
          </p:nvGrpSpPr>
          <p:grpSpPr>
            <a:xfrm rot="0">
              <a:off x="3478" y="3928"/>
              <a:ext cx="5462" cy="1756"/>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833"/>
                <a:ext cx="11815" cy="2929"/>
              </a:xfrm>
              <a:prstGeom prst="roundRect">
                <a:avLst/>
              </a:prstGeom>
              <a:solidFill>
                <a:srgbClr val="2BA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文本框 11"/>
            <p:cNvSpPr txBox="1"/>
            <p:nvPr/>
          </p:nvSpPr>
          <p:spPr>
            <a:xfrm>
              <a:off x="2081" y="4064"/>
              <a:ext cx="6512" cy="1539"/>
            </a:xfrm>
            <a:prstGeom prst="rect">
              <a:avLst/>
            </a:prstGeom>
            <a:noFill/>
          </p:spPr>
          <p:txBody>
            <a:bodyPr wrap="none" rtlCol="0" anchor="t">
              <a:spAutoFit/>
            </a:bodyPr>
            <a:p>
              <a:pPr marL="133350" indent="177800">
                <a:lnSpc>
                  <a:spcPct val="120000"/>
                </a:lnSpc>
                <a:spcAft>
                  <a:spcPts val="0"/>
                </a:spcAft>
              </a:pPr>
              <a:r>
                <a:rPr lang="en-US"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在量角器</a:t>
              </a:r>
              <a:r>
                <a:rPr lang="en-US"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°刻</a:t>
              </a:r>
              <a:r>
                <a:rPr lang="en-US"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度线的</a:t>
              </a:r>
              <a:endParaRPr lang="zh-CN" altLang="en-US"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133350" indent="177800">
                <a:lnSpc>
                  <a:spcPct val="120000"/>
                </a:lnSpc>
                <a:spcAft>
                  <a:spcPts val="0"/>
                </a:spcAft>
              </a:pPr>
              <a:r>
                <a:rPr lang="en-US"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地方点一个点。</a:t>
              </a:r>
              <a:endParaRPr lang="zh-CN" altLang="en-US"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4" name="图片 33" descr="图片1"/>
            <p:cNvPicPr>
              <a:picLocks noChangeAspect="1"/>
            </p:cNvPicPr>
            <p:nvPr/>
          </p:nvPicPr>
          <p:blipFill>
            <a:blip r:embed="rId5"/>
            <a:stretch>
              <a:fillRect/>
            </a:stretch>
          </p:blipFill>
          <p:spPr>
            <a:xfrm rot="2700000">
              <a:off x="1853" y="4018"/>
              <a:ext cx="1588" cy="1536"/>
            </a:xfrm>
            <a:prstGeom prst="rect">
              <a:avLst/>
            </a:prstGeom>
          </p:spPr>
        </p:pic>
      </p:grpSp>
      <p:grpSp>
        <p:nvGrpSpPr>
          <p:cNvPr id="62" name="组合 61"/>
          <p:cNvGrpSpPr/>
          <p:nvPr/>
        </p:nvGrpSpPr>
        <p:grpSpPr>
          <a:xfrm>
            <a:off x="766445" y="4013200"/>
            <a:ext cx="5556885" cy="1280160"/>
            <a:chOff x="1207" y="6320"/>
            <a:chExt cx="8751" cy="2016"/>
          </a:xfrm>
        </p:grpSpPr>
        <p:pic>
          <p:nvPicPr>
            <p:cNvPr id="42" name="图片 41" descr="图片4"/>
            <p:cNvPicPr>
              <a:picLocks noChangeAspect="1"/>
            </p:cNvPicPr>
            <p:nvPr/>
          </p:nvPicPr>
          <p:blipFill>
            <a:blip r:embed="rId6"/>
            <a:stretch>
              <a:fillRect/>
            </a:stretch>
          </p:blipFill>
          <p:spPr>
            <a:xfrm rot="2700000">
              <a:off x="1214" y="6313"/>
              <a:ext cx="1462" cy="1476"/>
            </a:xfrm>
            <a:prstGeom prst="rect">
              <a:avLst/>
            </a:prstGeom>
          </p:spPr>
        </p:pic>
        <p:grpSp>
          <p:nvGrpSpPr>
            <p:cNvPr id="43" name="组合 42"/>
            <p:cNvGrpSpPr/>
            <p:nvPr/>
          </p:nvGrpSpPr>
          <p:grpSpPr>
            <a:xfrm rot="0">
              <a:off x="2706" y="6416"/>
              <a:ext cx="7037" cy="1920"/>
              <a:chOff x="5488" y="1621"/>
              <a:chExt cx="12197" cy="3351"/>
            </a:xfrm>
          </p:grpSpPr>
          <p:grpSp>
            <p:nvGrpSpPr>
              <p:cNvPr id="44" name="组合 43"/>
              <p:cNvGrpSpPr/>
              <p:nvPr/>
            </p:nvGrpSpPr>
            <p:grpSpPr>
              <a:xfrm>
                <a:off x="5488" y="1621"/>
                <a:ext cx="12197" cy="3351"/>
                <a:chOff x="5488" y="1621"/>
                <a:chExt cx="12197" cy="3351"/>
              </a:xfrm>
            </p:grpSpPr>
            <p:sp>
              <p:nvSpPr>
                <p:cNvPr id="45" name="圆角矩形 4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圆角矩形 45"/>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7" name="圆角矩形 46"/>
              <p:cNvSpPr/>
              <p:nvPr/>
            </p:nvSpPr>
            <p:spPr>
              <a:xfrm>
                <a:off x="5652" y="1782"/>
                <a:ext cx="11815" cy="3013"/>
              </a:xfrm>
              <a:prstGeom prst="roundRect">
                <a:avLst/>
              </a:prstGeom>
              <a:solidFill>
                <a:srgbClr val="D62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nvSpPr>
          <p:spPr>
            <a:xfrm>
              <a:off x="2460" y="6597"/>
              <a:ext cx="7498" cy="1539"/>
            </a:xfrm>
            <a:prstGeom prst="rect">
              <a:avLst/>
            </a:prstGeom>
            <a:noFill/>
          </p:spPr>
          <p:txBody>
            <a:bodyPr wrap="none" rtlCol="0" anchor="t">
              <a:spAutoFit/>
            </a:bodyPr>
            <a:p>
              <a:pPr marL="133350" indent="177800">
                <a:lnSpc>
                  <a:spcPct val="120000"/>
                </a:lnSpc>
                <a:spcAft>
                  <a:spcPts val="0"/>
                </a:spcAft>
              </a:pPr>
              <a:r>
                <a:rPr lang="zh-CN" altLang="en-US" sz="2400" kern="100" dirty="0">
                  <a:latin typeface="微软雅黑" panose="020B0503020204020204" pitchFamily="34" charset="-122"/>
                  <a:ea typeface="微软雅黑" panose="020B0503020204020204" pitchFamily="34" charset="-122"/>
                  <a:cs typeface="微软雅黑" panose="020B0503020204020204" pitchFamily="34" charset="-122"/>
                  <a:sym typeface="+mn-ea"/>
                </a:rPr>
                <a:t>以画出的射线的端点为端点，</a:t>
              </a:r>
              <a:endParaRPr lang="zh-CN" altLang="en-US" sz="2400" kern="1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133350" indent="177800">
                <a:lnSpc>
                  <a:spcPct val="120000"/>
                </a:lnSpc>
                <a:spcAft>
                  <a:spcPts val="0"/>
                </a:spcAft>
              </a:pPr>
              <a:r>
                <a:rPr lang="zh-CN" altLang="en-US" sz="2400" kern="100" dirty="0">
                  <a:latin typeface="微软雅黑" panose="020B0503020204020204" pitchFamily="34" charset="-122"/>
                  <a:ea typeface="微软雅黑" panose="020B0503020204020204" pitchFamily="34" charset="-122"/>
                  <a:cs typeface="微软雅黑" panose="020B0503020204020204" pitchFamily="34" charset="-122"/>
                  <a:sym typeface="+mn-ea"/>
                </a:rPr>
                <a:t>通过刚画的点，再画一条射线。</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7" name="组合 56"/>
          <p:cNvGrpSpPr/>
          <p:nvPr/>
        </p:nvGrpSpPr>
        <p:grpSpPr>
          <a:xfrm>
            <a:off x="1791335" y="5337175"/>
            <a:ext cx="3848100" cy="961390"/>
            <a:chOff x="2172" y="9109"/>
            <a:chExt cx="6060" cy="1514"/>
          </a:xfrm>
        </p:grpSpPr>
        <p:pic>
          <p:nvPicPr>
            <p:cNvPr id="50" name="图片 49" descr="图片5"/>
            <p:cNvPicPr>
              <a:picLocks noChangeAspect="1"/>
            </p:cNvPicPr>
            <p:nvPr/>
          </p:nvPicPr>
          <p:blipFill>
            <a:blip r:embed="rId7"/>
            <a:stretch>
              <a:fillRect/>
            </a:stretch>
          </p:blipFill>
          <p:spPr>
            <a:xfrm rot="2700000">
              <a:off x="2106" y="9175"/>
              <a:ext cx="1515" cy="1383"/>
            </a:xfrm>
            <a:prstGeom prst="rect">
              <a:avLst/>
            </a:prstGeom>
          </p:spPr>
        </p:pic>
        <p:grpSp>
          <p:nvGrpSpPr>
            <p:cNvPr id="56" name="组合 55"/>
            <p:cNvGrpSpPr/>
            <p:nvPr/>
          </p:nvGrpSpPr>
          <p:grpSpPr>
            <a:xfrm>
              <a:off x="3682" y="9464"/>
              <a:ext cx="4550" cy="1140"/>
              <a:chOff x="7164" y="1052"/>
              <a:chExt cx="4550" cy="1140"/>
            </a:xfrm>
          </p:grpSpPr>
          <p:grpSp>
            <p:nvGrpSpPr>
              <p:cNvPr id="51" name="组合 50"/>
              <p:cNvGrpSpPr/>
              <p:nvPr/>
            </p:nvGrpSpPr>
            <p:grpSpPr>
              <a:xfrm rot="0">
                <a:off x="7164" y="1052"/>
                <a:ext cx="4551" cy="1141"/>
                <a:chOff x="5488" y="1621"/>
                <a:chExt cx="12197" cy="3351"/>
              </a:xfrm>
            </p:grpSpPr>
            <p:grpSp>
              <p:nvGrpSpPr>
                <p:cNvPr id="52" name="组合 51"/>
                <p:cNvGrpSpPr/>
                <p:nvPr/>
              </p:nvGrpSpPr>
              <p:grpSpPr>
                <a:xfrm>
                  <a:off x="5488" y="1621"/>
                  <a:ext cx="12197" cy="3351"/>
                  <a:chOff x="5488" y="1621"/>
                  <a:chExt cx="12197" cy="3351"/>
                </a:xfrm>
              </p:grpSpPr>
              <p:sp>
                <p:nvSpPr>
                  <p:cNvPr id="53" name="圆角矩形 5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5" name="圆角矩形 54"/>
                <p:cNvSpPr/>
                <p:nvPr/>
              </p:nvSpPr>
              <p:spPr>
                <a:xfrm>
                  <a:off x="5652" y="1932"/>
                  <a:ext cx="11815" cy="2664"/>
                </a:xfrm>
                <a:prstGeom prst="roundRect">
                  <a:avLst/>
                </a:prstGeom>
                <a:solidFill>
                  <a:srgbClr val="3E7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文本框 25"/>
              <p:cNvSpPr txBox="1"/>
              <p:nvPr/>
            </p:nvSpPr>
            <p:spPr>
              <a:xfrm>
                <a:off x="7370" y="1178"/>
                <a:ext cx="4138" cy="841"/>
              </a:xfrm>
              <a:prstGeom prst="rect">
                <a:avLst/>
              </a:prstGeom>
              <a:noFill/>
            </p:spPr>
            <p:txBody>
              <a:bodyPr wrap="none" rtlCol="0" anchor="t">
                <a:spAutoFit/>
              </a:bodyPr>
              <a:p>
                <a:pPr marL="133350" indent="177800">
                  <a:lnSpc>
                    <a:spcPct val="120000"/>
                  </a:lnSpc>
                  <a:spcAft>
                    <a:spcPts val="0"/>
                  </a:spcAft>
                </a:pPr>
                <a:r>
                  <a:rPr lang="zh-CN" altLang="en-US" sz="2400" kern="100" dirty="0">
                    <a:latin typeface="微软雅黑" panose="020B0503020204020204" pitchFamily="34" charset="-122"/>
                    <a:ea typeface="微软雅黑" panose="020B0503020204020204" pitchFamily="34" charset="-122"/>
                    <a:cs typeface="微软雅黑" panose="020B0503020204020204" pitchFamily="34" charset="-122"/>
                    <a:sym typeface="+mn-ea"/>
                  </a:rPr>
                  <a:t>标上角的度数。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p:tgtEl>
                                          <p:spTgt spid="60"/>
                                        </p:tgtEl>
                                        <p:attrNameLst>
                                          <p:attrName>ppt_y</p:attrName>
                                        </p:attrNameLst>
                                      </p:cBhvr>
                                      <p:tavLst>
                                        <p:tav tm="0">
                                          <p:val>
                                            <p:strVal val="#ppt_y+#ppt_h*1.125000"/>
                                          </p:val>
                                        </p:tav>
                                        <p:tav tm="100000">
                                          <p:val>
                                            <p:strVal val="#ppt_y"/>
                                          </p:val>
                                        </p:tav>
                                      </p:tavLst>
                                    </p:anim>
                                    <p:animEffect transition="in" filter="wipe(up)">
                                      <p:cBhvr>
                                        <p:cTn id="8" dur="500"/>
                                        <p:tgtEl>
                                          <p:spTgt spid="60"/>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additive="base">
                                        <p:cTn id="29" dur="500"/>
                                        <p:tgtEl>
                                          <p:spTgt spid="61"/>
                                        </p:tgtEl>
                                        <p:attrNameLst>
                                          <p:attrName>ppt_y</p:attrName>
                                        </p:attrNameLst>
                                      </p:cBhvr>
                                      <p:tavLst>
                                        <p:tav tm="0">
                                          <p:val>
                                            <p:strVal val="#ppt_y+#ppt_h*1.125000"/>
                                          </p:val>
                                        </p:tav>
                                        <p:tav tm="100000">
                                          <p:val>
                                            <p:strVal val="#ppt_y"/>
                                          </p:val>
                                        </p:tav>
                                      </p:tavLst>
                                    </p:anim>
                                    <p:animEffect transition="in" filter="wipe(up)">
                                      <p:cBhvr>
                                        <p:cTn id="30" dur="500"/>
                                        <p:tgtEl>
                                          <p:spTgt spid="6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down)">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nodeType="clickEffect">
                                  <p:stCondLst>
                                    <p:cond delay="0"/>
                                  </p:stCondLst>
                                  <p:childTnLst>
                                    <p:set>
                                      <p:cBhvr>
                                        <p:cTn id="39" dur="1" fill="hold">
                                          <p:stCondLst>
                                            <p:cond delay="0"/>
                                          </p:stCondLst>
                                        </p:cTn>
                                        <p:tgtEl>
                                          <p:spTgt spid="22"/>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nodeType="clickEffect">
                                  <p:stCondLst>
                                    <p:cond delay="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p:tgtEl>
                                          <p:spTgt spid="62"/>
                                        </p:tgtEl>
                                        <p:attrNameLst>
                                          <p:attrName>ppt_y</p:attrName>
                                        </p:attrNameLst>
                                      </p:cBhvr>
                                      <p:tavLst>
                                        <p:tav tm="0">
                                          <p:val>
                                            <p:strVal val="#ppt_y+#ppt_h*1.125000"/>
                                          </p:val>
                                        </p:tav>
                                        <p:tav tm="100000">
                                          <p:val>
                                            <p:strVal val="#ppt_y"/>
                                          </p:val>
                                        </p:tav>
                                      </p:tavLst>
                                    </p:anim>
                                    <p:animEffect transition="in" filter="wipe(up)">
                                      <p:cBhvr>
                                        <p:cTn id="45" dur="500"/>
                                        <p:tgtEl>
                                          <p:spTgt spid="62"/>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2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8" presetClass="entr" presetSubtype="3" fill="hold"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strips(upRight)">
                                      <p:cBhvr>
                                        <p:cTn id="54" dur="5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25"/>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nodeType="clickEffect">
                                  <p:stCondLst>
                                    <p:cond delay="0"/>
                                  </p:stCondLst>
                                  <p:childTnLst>
                                    <p:set>
                                      <p:cBhvr>
                                        <p:cTn id="62" dur="1" fill="hold">
                                          <p:stCondLst>
                                            <p:cond delay="0"/>
                                          </p:stCondLst>
                                        </p:cTn>
                                        <p:tgtEl>
                                          <p:spTgt spid="57"/>
                                        </p:tgtEl>
                                        <p:attrNameLst>
                                          <p:attrName>style.visibility</p:attrName>
                                        </p:attrNameLst>
                                      </p:cBhvr>
                                      <p:to>
                                        <p:strVal val="visible"/>
                                      </p:to>
                                    </p:set>
                                    <p:anim calcmode="lin" valueType="num">
                                      <p:cBhvr additive="base">
                                        <p:cTn id="63" dur="500"/>
                                        <p:tgtEl>
                                          <p:spTgt spid="57"/>
                                        </p:tgtEl>
                                        <p:attrNameLst>
                                          <p:attrName>ppt_y</p:attrName>
                                        </p:attrNameLst>
                                      </p:cBhvr>
                                      <p:tavLst>
                                        <p:tav tm="0">
                                          <p:val>
                                            <p:strVal val="#ppt_y+#ppt_h*1.125000"/>
                                          </p:val>
                                        </p:tav>
                                        <p:tav tm="100000">
                                          <p:val>
                                            <p:strVal val="#ppt_y"/>
                                          </p:val>
                                        </p:tav>
                                      </p:tavLst>
                                    </p:anim>
                                    <p:animEffect transition="in" filter="wipe(up)">
                                      <p:cBhvr>
                                        <p:cTn id="64" dur="500"/>
                                        <p:tgtEl>
                                          <p:spTgt spid="5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up)">
                                      <p:cBhvr>
                                        <p:cTn id="69" dur="500"/>
                                        <p:tgtEl>
                                          <p:spTgt spid="16"/>
                                        </p:tgtEl>
                                      </p:cBhvr>
                                    </p:animEffect>
                                  </p:childTnLst>
                                </p:cTn>
                              </p:par>
                            </p:childTnLst>
                          </p:cTn>
                        </p:par>
                        <p:par>
                          <p:cTn id="70" fill="hold">
                            <p:stCondLst>
                              <p:cond delay="500"/>
                            </p:stCondLst>
                            <p:childTnLst>
                              <p:par>
                                <p:cTn id="71" presetID="22" presetClass="entr" presetSubtype="8"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6" grpId="0" bldLvl="0" animBg="1"/>
      <p:bldP spid="2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5" name="Line 7"/>
          <p:cNvSpPr>
            <a:spLocks noChangeShapeType="1"/>
          </p:cNvSpPr>
          <p:nvPr/>
        </p:nvSpPr>
        <p:spPr bwMode="auto">
          <a:xfrm flipH="1" flipV="1">
            <a:off x="3220720" y="2945765"/>
            <a:ext cx="544195" cy="1943100"/>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2" name="文本框 1"/>
          <p:cNvSpPr txBox="1"/>
          <p:nvPr/>
        </p:nvSpPr>
        <p:spPr>
          <a:xfrm>
            <a:off x="857885" y="351155"/>
            <a:ext cx="1770380" cy="460375"/>
          </a:xfrm>
          <a:prstGeom prst="rect">
            <a:avLst/>
          </a:prstGeom>
          <a:noFill/>
        </p:spPr>
        <p:txBody>
          <a:bodyPr wrap="square" rtlCol="0">
            <a:spAutoFit/>
          </a:bodyPr>
          <a:lstStyle/>
          <a:p>
            <a:r>
              <a:rPr kumimoji="1" lang="zh-CN" altLang="en-US" sz="2400" b="1" dirty="0"/>
              <a:t>课堂练习</a:t>
            </a:r>
            <a:endParaRPr kumimoji="1" lang="zh-CN" altLang="en-US" sz="2400" b="1" dirty="0"/>
          </a:p>
        </p:txBody>
      </p:sp>
      <p:pic>
        <p:nvPicPr>
          <p:cNvPr id="22" name="Picture 7"/>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61845" y="3199765"/>
            <a:ext cx="3376930" cy="1754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3"/>
          <p:cNvSpPr txBox="1">
            <a:spLocks noChangeArrowheads="1"/>
          </p:cNvSpPr>
          <p:nvPr/>
        </p:nvSpPr>
        <p:spPr bwMode="auto">
          <a:xfrm>
            <a:off x="1684020" y="1064260"/>
            <a:ext cx="5005070"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ts val="3900"/>
              </a:lnSpc>
              <a:spcBef>
                <a:spcPct val="50000"/>
              </a:spcBef>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用量角器画一个</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105°</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的角。     </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椭圆 12"/>
          <p:cNvSpPr/>
          <p:nvPr/>
        </p:nvSpPr>
        <p:spPr>
          <a:xfrm>
            <a:off x="3696970" y="4803140"/>
            <a:ext cx="95885" cy="939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4" name="Line 7"/>
          <p:cNvSpPr>
            <a:spLocks noChangeShapeType="1"/>
          </p:cNvSpPr>
          <p:nvPr/>
        </p:nvSpPr>
        <p:spPr bwMode="auto">
          <a:xfrm>
            <a:off x="3752850" y="4862195"/>
            <a:ext cx="2181860" cy="635"/>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6" name="Arc 15"/>
          <p:cNvSpPr>
            <a:spLocks noChangeArrowheads="1"/>
          </p:cNvSpPr>
          <p:nvPr/>
        </p:nvSpPr>
        <p:spPr bwMode="auto">
          <a:xfrm rot="253571">
            <a:off x="3674745" y="4511040"/>
            <a:ext cx="346710" cy="327660"/>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25400">
            <a:solidFill>
              <a:srgbClr val="FF0000"/>
            </a:solidFill>
            <a:round/>
          </a:ln>
        </p:spPr>
        <p:txBody>
          <a:bodyPr/>
          <a:lstStyle/>
          <a:p>
            <a:endParaRPr lang="zh-CN" altLang="en-US" sz="2400">
              <a:latin typeface="微软雅黑" panose="020B0503020204020204" pitchFamily="34" charset="-122"/>
              <a:ea typeface="微软雅黑" panose="020B0503020204020204" pitchFamily="34" charset="-122"/>
            </a:endParaRPr>
          </a:p>
        </p:txBody>
      </p:sp>
      <p:sp>
        <p:nvSpPr>
          <p:cNvPr id="17" name="TextBox 4"/>
          <p:cNvSpPr txBox="1"/>
          <p:nvPr/>
        </p:nvSpPr>
        <p:spPr>
          <a:xfrm>
            <a:off x="3650615" y="4018915"/>
            <a:ext cx="1583055" cy="460375"/>
          </a:xfrm>
          <a:prstGeom prst="rect">
            <a:avLst/>
          </a:prstGeom>
          <a:noFill/>
        </p:spPr>
        <p:txBody>
          <a:bodyPr wrap="square">
            <a:spAutoFit/>
          </a:bodyPr>
          <a:lstStyle/>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105°</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椭圆 22"/>
          <p:cNvSpPr/>
          <p:nvPr/>
        </p:nvSpPr>
        <p:spPr>
          <a:xfrm>
            <a:off x="3258820" y="3176270"/>
            <a:ext cx="95885" cy="939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28" name="图片 8" descr="三角板-2.png"/>
          <p:cNvPicPr>
            <a:picLocks noChangeAspect="1"/>
          </p:cNvPicPr>
          <p:nvPr/>
        </p:nvPicPr>
        <p:blipFill>
          <a:blip r:embed="rId3" cstate="print"/>
          <a:srcRect/>
          <a:stretch>
            <a:fillRect/>
          </a:stretch>
        </p:blipFill>
        <p:spPr bwMode="auto">
          <a:xfrm rot="9877405" flipH="1">
            <a:off x="3642360" y="2098675"/>
            <a:ext cx="2381250" cy="4191635"/>
          </a:xfrm>
          <a:prstGeom prst="rect">
            <a:avLst/>
          </a:prstGeom>
          <a:noFill/>
          <a:ln w="9525">
            <a:noFill/>
            <a:miter lim="800000"/>
            <a:headEnd/>
            <a:tailEnd/>
          </a:ln>
        </p:spPr>
      </p:pic>
      <p:grpSp>
        <p:nvGrpSpPr>
          <p:cNvPr id="5" name="组合 4"/>
          <p:cNvGrpSpPr/>
          <p:nvPr/>
        </p:nvGrpSpPr>
        <p:grpSpPr>
          <a:xfrm>
            <a:off x="6151880" y="1473200"/>
            <a:ext cx="4167505" cy="2431415"/>
            <a:chOff x="9225" y="2280"/>
            <a:chExt cx="6248" cy="4225"/>
          </a:xfrm>
        </p:grpSpPr>
        <p:pic>
          <p:nvPicPr>
            <p:cNvPr id="4" name="图片 3" descr="778689f2-5e4c-4f9f-b4ea-d5cd88084406"/>
            <p:cNvPicPr>
              <a:picLocks noChangeAspect="1"/>
            </p:cNvPicPr>
            <p:nvPr/>
          </p:nvPicPr>
          <p:blipFill>
            <a:blip r:embed="rId4"/>
            <a:stretch>
              <a:fillRect/>
            </a:stretch>
          </p:blipFill>
          <p:spPr>
            <a:xfrm>
              <a:off x="9225" y="2280"/>
              <a:ext cx="6248" cy="4225"/>
            </a:xfrm>
            <a:prstGeom prst="rect">
              <a:avLst/>
            </a:prstGeom>
          </p:spPr>
        </p:pic>
        <p:sp>
          <p:nvSpPr>
            <p:cNvPr id="3" name="文本框 2"/>
            <p:cNvSpPr txBox="1"/>
            <p:nvPr/>
          </p:nvSpPr>
          <p:spPr>
            <a:xfrm>
              <a:off x="9805" y="3211"/>
              <a:ext cx="5088" cy="1897"/>
            </a:xfrm>
            <a:prstGeom prst="rect">
              <a:avLst/>
            </a:prstGeom>
            <a:noFill/>
          </p:spPr>
          <p:txBody>
            <a:bodyPr wrap="square" rtlCol="0">
              <a:spAutoFit/>
            </a:bodyPr>
            <a:p>
              <a:pPr algn="l">
                <a:lnSpc>
                  <a:spcPts val="3900"/>
                </a:lnSpc>
                <a:spcBef>
                  <a:spcPct val="0"/>
                </a:spcBef>
                <a:buFontTx/>
                <a:buNone/>
              </a:pPr>
              <a:r>
                <a:rPr lang="zh-CN" altLang="en-US" sz="2400" dirty="0">
                  <a:latin typeface="微软雅黑" panose="020B0503020204020204" pitchFamily="34" charset="-122"/>
                  <a:ea typeface="微软雅黑" panose="020B0503020204020204" pitchFamily="34" charset="-122"/>
                  <a:sym typeface="+mn-ea"/>
                </a:rPr>
                <a:t>你能用自己的话复述用</a:t>
              </a:r>
              <a:endParaRPr lang="zh-CN" altLang="en-US" sz="2400" dirty="0">
                <a:latin typeface="微软雅黑" panose="020B0503020204020204" pitchFamily="34" charset="-122"/>
                <a:ea typeface="微软雅黑" panose="020B0503020204020204" pitchFamily="34" charset="-122"/>
                <a:sym typeface="+mn-ea"/>
              </a:endParaRPr>
            </a:p>
            <a:p>
              <a:pPr algn="l">
                <a:lnSpc>
                  <a:spcPts val="3900"/>
                </a:lnSpc>
                <a:spcBef>
                  <a:spcPct val="0"/>
                </a:spcBef>
                <a:buFontTx/>
                <a:buNone/>
              </a:pPr>
              <a:r>
                <a:rPr lang="zh-CN" altLang="en-US" sz="2400" dirty="0">
                  <a:latin typeface="微软雅黑" panose="020B0503020204020204" pitchFamily="34" charset="-122"/>
                  <a:ea typeface="微软雅黑" panose="020B0503020204020204" pitchFamily="34" charset="-122"/>
                  <a:sym typeface="+mn-ea"/>
                </a:rPr>
                <a:t>量角器画角的过程吗？</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6" name="图片 5" descr="图片154"/>
          <p:cNvPicPr>
            <a:picLocks noChangeAspect="1"/>
          </p:cNvPicPr>
          <p:nvPr/>
        </p:nvPicPr>
        <p:blipFill>
          <a:blip r:embed="rId5"/>
          <a:stretch>
            <a:fillRect/>
          </a:stretch>
        </p:blipFill>
        <p:spPr>
          <a:xfrm>
            <a:off x="9274810" y="3787140"/>
            <a:ext cx="1176020" cy="19786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2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8" presetClass="entr" presetSubtype="3" fill="hold"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strips(upRight)">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28"/>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up)">
                                      <p:cBhvr>
                                        <p:cTn id="45" dur="500"/>
                                        <p:tgtEl>
                                          <p:spTgt spid="16"/>
                                        </p:tgtEl>
                                      </p:cBhvr>
                                    </p:animEffect>
                                  </p:childTnLst>
                                </p:cTn>
                              </p:par>
                            </p:childTnLst>
                          </p:cTn>
                        </p:par>
                        <p:par>
                          <p:cTn id="46" fill="hold">
                            <p:stCondLst>
                              <p:cond delay="50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6" grpId="0" bldLvl="0" animBg="1"/>
      <p:bldP spid="2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TextBox 1"/>
          <p:cNvSpPr txBox="1"/>
          <p:nvPr/>
        </p:nvSpPr>
        <p:spPr>
          <a:xfrm>
            <a:off x="2402205" y="985520"/>
            <a:ext cx="5015230" cy="534035"/>
          </a:xfrm>
          <a:prstGeom prst="rect">
            <a:avLst/>
          </a:prstGeom>
          <a:noFill/>
        </p:spPr>
        <p:txBody>
          <a:bodyPr wrap="square" rtlCol="0">
            <a:spAutoFit/>
          </a:bodyPr>
          <a:p>
            <a:pPr>
              <a:lnSpc>
                <a:spcPct val="12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用量角器画出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85°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135°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的角。</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Picture 7"/>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20570" y="3270885"/>
            <a:ext cx="3387725" cy="1760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5"/>
          <p:cNvSpPr/>
          <p:nvPr/>
        </p:nvSpPr>
        <p:spPr>
          <a:xfrm>
            <a:off x="3732530" y="4926330"/>
            <a:ext cx="96520" cy="7810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7" name="Line 7"/>
          <p:cNvSpPr>
            <a:spLocks noChangeShapeType="1"/>
          </p:cNvSpPr>
          <p:nvPr/>
        </p:nvSpPr>
        <p:spPr bwMode="auto">
          <a:xfrm>
            <a:off x="3787775" y="4974590"/>
            <a:ext cx="2188845" cy="635"/>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dirty="0"/>
          </a:p>
        </p:txBody>
      </p:sp>
      <p:sp>
        <p:nvSpPr>
          <p:cNvPr id="8" name="Line 7"/>
          <p:cNvSpPr>
            <a:spLocks noChangeShapeType="1"/>
          </p:cNvSpPr>
          <p:nvPr/>
        </p:nvSpPr>
        <p:spPr bwMode="auto">
          <a:xfrm flipV="1">
            <a:off x="3757295" y="2891790"/>
            <a:ext cx="215265" cy="2063115"/>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dirty="0"/>
          </a:p>
        </p:txBody>
      </p:sp>
      <p:sp>
        <p:nvSpPr>
          <p:cNvPr id="9" name="Arc 15"/>
          <p:cNvSpPr>
            <a:spLocks noChangeArrowheads="1"/>
          </p:cNvSpPr>
          <p:nvPr/>
        </p:nvSpPr>
        <p:spPr bwMode="auto">
          <a:xfrm rot="21193571">
            <a:off x="3785235" y="4737100"/>
            <a:ext cx="220345" cy="302260"/>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25400">
            <a:solidFill>
              <a:srgbClr val="FF0000"/>
            </a:solidFill>
            <a:round/>
          </a:ln>
        </p:spPr>
        <p:txBody>
          <a:bodyPr/>
          <a:p>
            <a:endParaRPr lang="zh-CN" altLang="en-US" sz="2400">
              <a:latin typeface="微软雅黑" panose="020B0503020204020204" pitchFamily="34" charset="-122"/>
              <a:ea typeface="微软雅黑" panose="020B0503020204020204" pitchFamily="34" charset="-122"/>
            </a:endParaRPr>
          </a:p>
        </p:txBody>
      </p:sp>
      <p:sp>
        <p:nvSpPr>
          <p:cNvPr id="10" name="TextBox 4"/>
          <p:cNvSpPr txBox="1"/>
          <p:nvPr/>
        </p:nvSpPr>
        <p:spPr>
          <a:xfrm>
            <a:off x="3985895" y="4314190"/>
            <a:ext cx="1263650" cy="460375"/>
          </a:xfrm>
          <a:prstGeom prst="rect">
            <a:avLst/>
          </a:prstGeom>
          <a:noFill/>
        </p:spPr>
        <p:txBody>
          <a:bodyPr wrap="square">
            <a:spAutoFit/>
          </a:bodyPr>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85°</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椭圆 10"/>
          <p:cNvSpPr/>
          <p:nvPr/>
        </p:nvSpPr>
        <p:spPr>
          <a:xfrm>
            <a:off x="3875405" y="3216275"/>
            <a:ext cx="96520" cy="7810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12" name="Picture 7"/>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74715" y="3270885"/>
            <a:ext cx="3387725" cy="1760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椭圆 12"/>
          <p:cNvSpPr/>
          <p:nvPr/>
        </p:nvSpPr>
        <p:spPr>
          <a:xfrm>
            <a:off x="7622540" y="4926330"/>
            <a:ext cx="96520" cy="7810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4" name="Line 7"/>
          <p:cNvSpPr>
            <a:spLocks noChangeShapeType="1"/>
          </p:cNvSpPr>
          <p:nvPr/>
        </p:nvSpPr>
        <p:spPr bwMode="auto">
          <a:xfrm>
            <a:off x="7697470" y="4974590"/>
            <a:ext cx="2188845" cy="635"/>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dirty="0"/>
          </a:p>
        </p:txBody>
      </p:sp>
      <p:sp>
        <p:nvSpPr>
          <p:cNvPr id="15" name="Line 7"/>
          <p:cNvSpPr>
            <a:spLocks noChangeShapeType="1"/>
          </p:cNvSpPr>
          <p:nvPr/>
        </p:nvSpPr>
        <p:spPr bwMode="auto">
          <a:xfrm flipH="1" flipV="1">
            <a:off x="6292850" y="3615055"/>
            <a:ext cx="1395730" cy="1352550"/>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dirty="0"/>
          </a:p>
        </p:txBody>
      </p:sp>
      <p:sp>
        <p:nvSpPr>
          <p:cNvPr id="16" name="Arc 15"/>
          <p:cNvSpPr>
            <a:spLocks noChangeArrowheads="1"/>
          </p:cNvSpPr>
          <p:nvPr/>
        </p:nvSpPr>
        <p:spPr bwMode="auto">
          <a:xfrm rot="21013571">
            <a:off x="7522845" y="4718685"/>
            <a:ext cx="392430" cy="302895"/>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25400">
            <a:solidFill>
              <a:srgbClr val="FF0000"/>
            </a:solidFill>
            <a:round/>
          </a:ln>
        </p:spPr>
        <p:txBody>
          <a:bodyPr/>
          <a:p>
            <a:endParaRPr lang="zh-CN" altLang="en-US" sz="2400">
              <a:latin typeface="微软雅黑" panose="020B0503020204020204" pitchFamily="34" charset="-122"/>
              <a:ea typeface="微软雅黑" panose="020B0503020204020204" pitchFamily="34" charset="-122"/>
            </a:endParaRPr>
          </a:p>
        </p:txBody>
      </p:sp>
      <p:sp>
        <p:nvSpPr>
          <p:cNvPr id="17" name="TextBox 4"/>
          <p:cNvSpPr txBox="1"/>
          <p:nvPr/>
        </p:nvSpPr>
        <p:spPr>
          <a:xfrm>
            <a:off x="7067550" y="4301490"/>
            <a:ext cx="1588135" cy="460375"/>
          </a:xfrm>
          <a:prstGeom prst="rect">
            <a:avLst/>
          </a:prstGeom>
          <a:noFill/>
        </p:spPr>
        <p:txBody>
          <a:bodyPr wrap="square">
            <a:spAutoFit/>
          </a:bodyPr>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135°</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椭圆 17"/>
          <p:cNvSpPr/>
          <p:nvPr/>
        </p:nvSpPr>
        <p:spPr>
          <a:xfrm>
            <a:off x="6376670" y="3714115"/>
            <a:ext cx="96520" cy="7810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19" name="图片 8" descr="三角板-2.png"/>
          <p:cNvPicPr>
            <a:picLocks noChangeAspect="1"/>
          </p:cNvPicPr>
          <p:nvPr/>
        </p:nvPicPr>
        <p:blipFill>
          <a:blip r:embed="rId3" cstate="print"/>
          <a:srcRect/>
          <a:stretch>
            <a:fillRect/>
          </a:stretch>
        </p:blipFill>
        <p:spPr bwMode="auto">
          <a:xfrm rot="11160000" flipH="1">
            <a:off x="3870960" y="1954530"/>
            <a:ext cx="2388870" cy="4204970"/>
          </a:xfrm>
          <a:prstGeom prst="rect">
            <a:avLst/>
          </a:prstGeom>
          <a:noFill/>
          <a:ln w="9525">
            <a:noFill/>
            <a:miter lim="800000"/>
            <a:headEnd/>
            <a:tailEnd/>
          </a:ln>
        </p:spPr>
      </p:pic>
      <p:pic>
        <p:nvPicPr>
          <p:cNvPr id="20" name="图片 8" descr="三角板-2.png"/>
          <p:cNvPicPr>
            <a:picLocks noChangeAspect="1"/>
          </p:cNvPicPr>
          <p:nvPr/>
        </p:nvPicPr>
        <p:blipFill>
          <a:blip r:embed="rId3" cstate="print"/>
          <a:srcRect/>
          <a:stretch>
            <a:fillRect/>
          </a:stretch>
        </p:blipFill>
        <p:spPr bwMode="auto">
          <a:xfrm rot="8049012" flipH="1">
            <a:off x="6926580" y="1612900"/>
            <a:ext cx="2388235" cy="4204335"/>
          </a:xfrm>
          <a:prstGeom prst="rect">
            <a:avLst/>
          </a:prstGeom>
          <a:noFill/>
          <a:ln w="9525">
            <a:noFill/>
            <a:miter lim="800000"/>
            <a:headEnd/>
            <a:tailEnd/>
          </a:ln>
        </p:spPr>
      </p:pic>
      <p:sp>
        <p:nvSpPr>
          <p:cNvPr id="21" name="文本框 20"/>
          <p:cNvSpPr txBox="1"/>
          <p:nvPr/>
        </p:nvSpPr>
        <p:spPr>
          <a:xfrm>
            <a:off x="857885" y="351155"/>
            <a:ext cx="1770380" cy="460375"/>
          </a:xfrm>
          <a:prstGeom prst="rect">
            <a:avLst/>
          </a:prstGeom>
          <a:noFill/>
        </p:spPr>
        <p:txBody>
          <a:bodyPr wrap="squar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8" presetClass="entr" presetSubtype="3"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strips(upRight)">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19"/>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par>
                          <p:cTn id="46" fill="hold">
                            <p:stCondLst>
                              <p:cond delay="500"/>
                            </p:stCondLst>
                            <p:childTnLst>
                              <p:par>
                                <p:cTn id="47" presetID="22" presetClass="entr" presetSubtype="8"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down)">
                                      <p:cBhvr>
                                        <p:cTn id="54" dur="500"/>
                                        <p:tgtEl>
                                          <p:spTgt spid="13"/>
                                        </p:tgtEl>
                                      </p:cBhvr>
                                    </p:animEffect>
                                  </p:childTnLst>
                                </p:cTn>
                              </p:par>
                            </p:childTnLst>
                          </p:cTn>
                        </p:par>
                        <p:par>
                          <p:cTn id="55" fill="hold">
                            <p:stCondLst>
                              <p:cond delay="500"/>
                            </p:stCondLst>
                            <p:childTnLst>
                              <p:par>
                                <p:cTn id="56" presetID="22" presetClass="entr" presetSubtype="8"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ppt_w</p:attrName>
                                        </p:attrNameLst>
                                      </p:cBhvr>
                                      <p:tavLst>
                                        <p:tav tm="0">
                                          <p:val>
                                            <p:fltVal val="0"/>
                                          </p:val>
                                        </p:tav>
                                        <p:tav tm="100000">
                                          <p:val>
                                            <p:strVal val="#ppt_w"/>
                                          </p:val>
                                        </p:tav>
                                      </p:tavLst>
                                    </p:anim>
                                    <p:anim calcmode="lin" valueType="num">
                                      <p:cBhvr>
                                        <p:cTn id="64" dur="500" fill="hold"/>
                                        <p:tgtEl>
                                          <p:spTgt spid="12"/>
                                        </p:tgtEl>
                                        <p:attrNameLst>
                                          <p:attrName>ppt_h</p:attrName>
                                        </p:attrNameLst>
                                      </p:cBhvr>
                                      <p:tavLst>
                                        <p:tav tm="0">
                                          <p:val>
                                            <p:fltVal val="0"/>
                                          </p:val>
                                        </p:tav>
                                        <p:tav tm="100000">
                                          <p:val>
                                            <p:strVal val="#ppt_h"/>
                                          </p:val>
                                        </p:tav>
                                      </p:tavLst>
                                    </p:anim>
                                    <p:animEffect transition="in" filter="fade">
                                      <p:cBhvr>
                                        <p:cTn id="65" dur="500"/>
                                        <p:tgtEl>
                                          <p:spTgt spid="12"/>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down)">
                                      <p:cBhvr>
                                        <p:cTn id="70" dur="500"/>
                                        <p:tgtEl>
                                          <p:spTgt spid="18"/>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nodeType="clickEffect">
                                  <p:stCondLst>
                                    <p:cond delay="0"/>
                                  </p:stCondLst>
                                  <p:childTnLst>
                                    <p:set>
                                      <p:cBhvr>
                                        <p:cTn id="74" dur="1" fill="hold">
                                          <p:stCondLst>
                                            <p:cond delay="0"/>
                                          </p:stCondLst>
                                        </p:cTn>
                                        <p:tgtEl>
                                          <p:spTgt spid="12"/>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nodeType="click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down)">
                                      <p:cBhvr>
                                        <p:cTn id="83" dur="500"/>
                                        <p:tgtEl>
                                          <p:spTgt spid="15"/>
                                        </p:tgtEl>
                                      </p:cBhvr>
                                    </p:animEffect>
                                  </p:childTnLst>
                                </p:cTn>
                              </p:par>
                            </p:childTnLst>
                          </p:cTn>
                        </p:par>
                      </p:childTnLst>
                    </p:cTn>
                  </p:par>
                  <p:par>
                    <p:cTn id="84" fill="hold">
                      <p:stCondLst>
                        <p:cond delay="indefinite"/>
                      </p:stCondLst>
                      <p:childTnLst>
                        <p:par>
                          <p:cTn id="85" fill="hold">
                            <p:stCondLst>
                              <p:cond delay="0"/>
                            </p:stCondLst>
                            <p:childTnLst>
                              <p:par>
                                <p:cTn id="86" presetID="1" presetClass="exit" presetSubtype="0" fill="hold" nodeType="clickEffect">
                                  <p:stCondLst>
                                    <p:cond delay="0"/>
                                  </p:stCondLst>
                                  <p:childTnLst>
                                    <p:set>
                                      <p:cBhvr>
                                        <p:cTn id="87" dur="1" fill="hold">
                                          <p:stCondLst>
                                            <p:cond delay="0"/>
                                          </p:stCondLst>
                                        </p:cTn>
                                        <p:tgtEl>
                                          <p:spTgt spid="20"/>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up)">
                                      <p:cBhvr>
                                        <p:cTn id="92" dur="500"/>
                                        <p:tgtEl>
                                          <p:spTgt spid="16"/>
                                        </p:tgtEl>
                                      </p:cBhvr>
                                    </p:animEffect>
                                  </p:childTnLst>
                                </p:cTn>
                              </p:par>
                            </p:childTnLst>
                          </p:cTn>
                        </p:par>
                        <p:par>
                          <p:cTn id="93" fill="hold">
                            <p:stCondLst>
                              <p:cond delay="500"/>
                            </p:stCondLst>
                            <p:childTnLst>
                              <p:par>
                                <p:cTn id="94" presetID="22" presetClass="entr" presetSubtype="8"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wipe(left)">
                                      <p:cBhvr>
                                        <p:cTn id="9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1" grpId="0" bldLvl="0" animBg="1"/>
      <p:bldP spid="13" grpId="0" bldLvl="0" animBg="1"/>
      <p:bldP spid="16" grpId="0" bldLvl="0" animBg="1"/>
      <p:bldP spid="1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702310" y="329565"/>
            <a:ext cx="1672590" cy="460375"/>
          </a:xfrm>
          <a:prstGeom prst="rect">
            <a:avLst/>
          </a:prstGeom>
          <a:noFill/>
        </p:spPr>
        <p:txBody>
          <a:bodyPr wrap="square" rtlCol="0">
            <a:spAutoFit/>
          </a:bodyPr>
          <a:lstStyle/>
          <a:p>
            <a:r>
              <a:rPr kumimoji="1" lang="zh-CN" altLang="en-US" sz="2400" b="1" dirty="0"/>
              <a:t>课堂练习</a:t>
            </a:r>
            <a:endParaRPr kumimoji="1" lang="zh-CN" altLang="en-US" sz="2400" b="1" dirty="0"/>
          </a:p>
        </p:txBody>
      </p:sp>
      <p:pic>
        <p:nvPicPr>
          <p:cNvPr id="30" name="Picture 7"/>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6012456">
            <a:off x="3959225" y="2703195"/>
            <a:ext cx="3208655" cy="166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7"/>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46065" y="3047365"/>
            <a:ext cx="3208020"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8" descr="三角板-2.png"/>
          <p:cNvPicPr>
            <a:picLocks noChangeAspect="1"/>
          </p:cNvPicPr>
          <p:nvPr/>
        </p:nvPicPr>
        <p:blipFill>
          <a:blip r:embed="rId3" cstate="print"/>
          <a:srcRect/>
          <a:stretch>
            <a:fillRect/>
          </a:stretch>
        </p:blipFill>
        <p:spPr bwMode="auto">
          <a:xfrm rot="17992137" flipH="1">
            <a:off x="3976370" y="2893060"/>
            <a:ext cx="2262505" cy="3983355"/>
          </a:xfrm>
          <a:prstGeom prst="rect">
            <a:avLst/>
          </a:prstGeom>
          <a:noFill/>
          <a:ln w="9525">
            <a:noFill/>
            <a:miter lim="800000"/>
            <a:headEnd/>
            <a:tailEnd/>
          </a:ln>
        </p:spPr>
      </p:pic>
      <p:pic>
        <p:nvPicPr>
          <p:cNvPr id="17" name="Picture 7"/>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98470" y="3047365"/>
            <a:ext cx="3208020"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8" descr="三角板-2.png"/>
          <p:cNvPicPr>
            <a:picLocks noChangeAspect="1"/>
          </p:cNvPicPr>
          <p:nvPr/>
        </p:nvPicPr>
        <p:blipFill>
          <a:blip r:embed="rId3" cstate="print"/>
          <a:srcRect/>
          <a:stretch>
            <a:fillRect/>
          </a:stretch>
        </p:blipFill>
        <p:spPr bwMode="auto">
          <a:xfrm rot="11460000" flipH="1">
            <a:off x="4798695" y="1683385"/>
            <a:ext cx="2261870" cy="3982085"/>
          </a:xfrm>
          <a:prstGeom prst="rect">
            <a:avLst/>
          </a:prstGeom>
          <a:noFill/>
          <a:ln w="9525">
            <a:noFill/>
            <a:miter lim="800000"/>
            <a:headEnd/>
            <a:tailEnd/>
          </a:ln>
        </p:spPr>
      </p:pic>
      <p:sp>
        <p:nvSpPr>
          <p:cNvPr id="25" name="Line 7"/>
          <p:cNvSpPr>
            <a:spLocks noChangeShapeType="1"/>
          </p:cNvSpPr>
          <p:nvPr/>
        </p:nvSpPr>
        <p:spPr bwMode="auto">
          <a:xfrm flipH="1" flipV="1">
            <a:off x="4814570" y="3444875"/>
            <a:ext cx="2151380" cy="1190625"/>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dirty="0"/>
          </a:p>
        </p:txBody>
      </p:sp>
      <p:sp>
        <p:nvSpPr>
          <p:cNvPr id="8" name="TextBox 1"/>
          <p:cNvSpPr txBox="1"/>
          <p:nvPr/>
        </p:nvSpPr>
        <p:spPr>
          <a:xfrm>
            <a:off x="1440180" y="1119505"/>
            <a:ext cx="8990965" cy="977265"/>
          </a:xfrm>
          <a:prstGeom prst="rect">
            <a:avLst/>
          </a:prstGeom>
          <a:noFill/>
        </p:spPr>
        <p:txBody>
          <a:bodyPr wrap="square" rtlCol="0">
            <a:spAutoFit/>
          </a:bodyPr>
          <a:p>
            <a:pPr>
              <a:lnSpc>
                <a:spcPct val="12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以点</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为顶点画一个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80°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的角</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再以点</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为顶点画一个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的角</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组成一个三角形</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请你量出三角形中第三个角的度数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并标出来。</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Line 7"/>
          <p:cNvSpPr>
            <a:spLocks noChangeShapeType="1"/>
          </p:cNvSpPr>
          <p:nvPr/>
        </p:nvSpPr>
        <p:spPr bwMode="auto">
          <a:xfrm flipV="1">
            <a:off x="4573905" y="3418205"/>
            <a:ext cx="234315" cy="1214120"/>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dirty="0"/>
          </a:p>
        </p:txBody>
      </p:sp>
      <p:sp>
        <p:nvSpPr>
          <p:cNvPr id="20" name="Arc 15"/>
          <p:cNvSpPr>
            <a:spLocks noChangeArrowheads="1"/>
          </p:cNvSpPr>
          <p:nvPr/>
        </p:nvSpPr>
        <p:spPr bwMode="auto">
          <a:xfrm rot="21193571">
            <a:off x="4589145" y="4413250"/>
            <a:ext cx="254635" cy="271780"/>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25400">
            <a:solidFill>
              <a:srgbClr val="FF0000"/>
            </a:solidFill>
            <a:round/>
          </a:ln>
        </p:spPr>
        <p:txBody>
          <a:bodyPr/>
          <a:p>
            <a:endParaRPr lang="zh-CN" altLang="en-US" sz="2400">
              <a:latin typeface="微软雅黑" panose="020B0503020204020204" pitchFamily="34" charset="-122"/>
              <a:ea typeface="微软雅黑" panose="020B0503020204020204" pitchFamily="34" charset="-122"/>
            </a:endParaRPr>
          </a:p>
        </p:txBody>
      </p:sp>
      <p:sp>
        <p:nvSpPr>
          <p:cNvPr id="21" name="椭圆 20"/>
          <p:cNvSpPr/>
          <p:nvPr/>
        </p:nvSpPr>
        <p:spPr>
          <a:xfrm>
            <a:off x="4809490" y="2957195"/>
            <a:ext cx="90170" cy="8636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solidFill>
                <a:srgbClr val="FF0000"/>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379595" y="4594225"/>
            <a:ext cx="3023235" cy="580546"/>
            <a:chOff x="3112697" y="3892294"/>
            <a:chExt cx="2533567" cy="510259"/>
          </a:xfrm>
        </p:grpSpPr>
        <p:sp>
          <p:nvSpPr>
            <p:cNvPr id="12" name="椭圆 11"/>
            <p:cNvSpPr/>
            <p:nvPr/>
          </p:nvSpPr>
          <p:spPr>
            <a:xfrm>
              <a:off x="3247433" y="3893360"/>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3" name="Line 7"/>
            <p:cNvSpPr>
              <a:spLocks noChangeShapeType="1"/>
            </p:cNvSpPr>
            <p:nvPr/>
          </p:nvSpPr>
          <p:spPr bwMode="auto">
            <a:xfrm>
              <a:off x="3302950" y="3939782"/>
              <a:ext cx="1980000" cy="844"/>
            </a:xfrm>
            <a:prstGeom prst="line">
              <a:avLst/>
            </a:prstGeom>
            <a:noFill/>
            <a:ln w="38100" cmpd="sng">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dirty="0"/>
            </a:p>
          </p:txBody>
        </p:sp>
        <p:sp>
          <p:nvSpPr>
            <p:cNvPr id="15" name="矩形 14"/>
            <p:cNvSpPr/>
            <p:nvPr/>
          </p:nvSpPr>
          <p:spPr>
            <a:xfrm>
              <a:off x="3112697" y="3997916"/>
              <a:ext cx="2533567" cy="404637"/>
            </a:xfrm>
            <a:prstGeom prst="rect">
              <a:avLst/>
            </a:prstGeom>
          </p:spPr>
          <p:txBody>
            <a:bodyPr wrap="square">
              <a:spAutoFit/>
            </a:bodyPr>
            <a:p>
              <a:pPr eaLnBrk="1" hangingPunct="1">
                <a:defRPr/>
              </a:pPr>
              <a:r>
                <a:rPr lang="en-US" altLang="zh-CN" sz="2400" dirty="0">
                  <a:latin typeface="微软雅黑" panose="020B0503020204020204" pitchFamily="34" charset="-122"/>
                  <a:ea typeface="微软雅黑" panose="020B0503020204020204" pitchFamily="34" charset="-122"/>
                </a:rPr>
                <a:t>A                        B</a:t>
              </a:r>
              <a:endParaRPr lang="en-US" altLang="zh-CN" sz="2400" dirty="0">
                <a:latin typeface="微软雅黑" panose="020B0503020204020204" pitchFamily="34" charset="-122"/>
                <a:ea typeface="微软雅黑" panose="020B0503020204020204" pitchFamily="34" charset="-122"/>
              </a:endParaRPr>
            </a:p>
          </p:txBody>
        </p:sp>
        <p:sp>
          <p:nvSpPr>
            <p:cNvPr id="14" name="椭圆 13"/>
            <p:cNvSpPr/>
            <p:nvPr/>
          </p:nvSpPr>
          <p:spPr>
            <a:xfrm>
              <a:off x="5228619" y="3892294"/>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23" name="TextBox 4"/>
          <p:cNvSpPr txBox="1"/>
          <p:nvPr/>
        </p:nvSpPr>
        <p:spPr>
          <a:xfrm>
            <a:off x="4808220" y="4177665"/>
            <a:ext cx="678180" cy="460375"/>
          </a:xfrm>
          <a:prstGeom prst="rect">
            <a:avLst/>
          </a:prstGeom>
          <a:noFill/>
        </p:spPr>
        <p:txBody>
          <a:bodyPr wrap="square">
            <a:spAutoFit/>
          </a:bodyPr>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80°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Arc 15"/>
          <p:cNvSpPr>
            <a:spLocks noChangeArrowheads="1"/>
          </p:cNvSpPr>
          <p:nvPr/>
        </p:nvSpPr>
        <p:spPr bwMode="auto">
          <a:xfrm rot="14836384">
            <a:off x="6424295" y="4455795"/>
            <a:ext cx="203200" cy="140335"/>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25400">
            <a:solidFill>
              <a:srgbClr val="FF0000"/>
            </a:solidFill>
            <a:round/>
          </a:ln>
        </p:spPr>
        <p:txBody>
          <a:bodyPr/>
          <a:p>
            <a:endParaRPr lang="zh-CN" altLang="en-US" sz="2400">
              <a:latin typeface="微软雅黑" panose="020B0503020204020204" pitchFamily="34" charset="-122"/>
              <a:ea typeface="微软雅黑" panose="020B0503020204020204" pitchFamily="34" charset="-122"/>
            </a:endParaRPr>
          </a:p>
        </p:txBody>
      </p:sp>
      <p:sp>
        <p:nvSpPr>
          <p:cNvPr id="27" name="椭圆 26"/>
          <p:cNvSpPr/>
          <p:nvPr/>
        </p:nvSpPr>
        <p:spPr>
          <a:xfrm>
            <a:off x="5391150" y="3731895"/>
            <a:ext cx="90170" cy="8636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9" name="TextBox 4"/>
          <p:cNvSpPr txBox="1"/>
          <p:nvPr/>
        </p:nvSpPr>
        <p:spPr>
          <a:xfrm>
            <a:off x="5806440" y="4210685"/>
            <a:ext cx="695325" cy="460375"/>
          </a:xfrm>
          <a:prstGeom prst="rect">
            <a:avLst/>
          </a:prstGeom>
          <a:noFill/>
        </p:spPr>
        <p:txBody>
          <a:bodyPr wrap="square">
            <a:spAutoFit/>
          </a:bodyPr>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TextBox 4"/>
          <p:cNvSpPr txBox="1"/>
          <p:nvPr/>
        </p:nvSpPr>
        <p:spPr>
          <a:xfrm>
            <a:off x="4773930" y="3707130"/>
            <a:ext cx="1010920" cy="460375"/>
          </a:xfrm>
          <a:prstGeom prst="rect">
            <a:avLst/>
          </a:prstGeom>
          <a:noFill/>
        </p:spPr>
        <p:txBody>
          <a:bodyPr wrap="square">
            <a:spAutoFit/>
          </a:bodyPr>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70°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Arc 15"/>
          <p:cNvSpPr>
            <a:spLocks noChangeArrowheads="1"/>
          </p:cNvSpPr>
          <p:nvPr/>
        </p:nvSpPr>
        <p:spPr bwMode="auto">
          <a:xfrm rot="5718589">
            <a:off x="4839970" y="3533140"/>
            <a:ext cx="186690" cy="281940"/>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25400">
            <a:solidFill>
              <a:srgbClr val="FF0000"/>
            </a:solidFill>
            <a:round/>
          </a:ln>
        </p:spPr>
        <p:txBody>
          <a:bodyPr/>
          <a:p>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down)">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8" presetClass="entr" presetSubtype="3"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strips(upRigh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22"/>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2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par>
                          <p:cTn id="41" fill="hold">
                            <p:stCondLst>
                              <p:cond delay="500"/>
                            </p:stCondLst>
                            <p:childTnLst>
                              <p:par>
                                <p:cTn id="42" presetID="22" presetClass="entr" presetSubtype="8"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down)">
                                      <p:cBhvr>
                                        <p:cTn id="56" dur="500"/>
                                        <p:tgtEl>
                                          <p:spTgt spid="27"/>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nodeType="clickEffect">
                                  <p:stCondLst>
                                    <p:cond delay="0"/>
                                  </p:stCondLst>
                                  <p:childTnLst>
                                    <p:set>
                                      <p:cBhvr>
                                        <p:cTn id="60" dur="1" fill="hold">
                                          <p:stCondLst>
                                            <p:cond delay="0"/>
                                          </p:stCondLst>
                                        </p:cTn>
                                        <p:tgtEl>
                                          <p:spTgt spid="24"/>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2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down)">
                                      <p:cBhvr>
                                        <p:cTn id="69" dur="500"/>
                                        <p:tgtEl>
                                          <p:spTgt spid="25"/>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xit" presetSubtype="0" fill="hold" nodeType="clickEffect">
                                  <p:stCondLst>
                                    <p:cond delay="0"/>
                                  </p:stCondLst>
                                  <p:childTnLst>
                                    <p:set>
                                      <p:cBhvr>
                                        <p:cTn id="73" dur="1" fill="hold">
                                          <p:stCondLst>
                                            <p:cond delay="0"/>
                                          </p:stCondLst>
                                        </p:cTn>
                                        <p:tgtEl>
                                          <p:spTgt spid="28"/>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up)">
                                      <p:cBhvr>
                                        <p:cTn id="78" dur="500"/>
                                        <p:tgtEl>
                                          <p:spTgt spid="26"/>
                                        </p:tgtEl>
                                      </p:cBhvr>
                                    </p:animEffect>
                                  </p:childTnLst>
                                </p:cTn>
                              </p:par>
                            </p:childTnLst>
                          </p:cTn>
                        </p:par>
                        <p:par>
                          <p:cTn id="79" fill="hold">
                            <p:stCondLst>
                              <p:cond delay="500"/>
                            </p:stCondLst>
                            <p:childTnLst>
                              <p:par>
                                <p:cTn id="80" presetID="22" presetClass="entr" presetSubtype="8" fill="hold"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wipe(left)">
                                      <p:cBhvr>
                                        <p:cTn id="82" dur="500"/>
                                        <p:tgtEl>
                                          <p:spTgt spid="29"/>
                                        </p:tgtEl>
                                      </p:cBhvr>
                                    </p:animEffect>
                                  </p:childTnLst>
                                </p:cTn>
                              </p:par>
                            </p:childTnLst>
                          </p:cTn>
                        </p:par>
                        <p:par>
                          <p:cTn id="83" fill="hold">
                            <p:stCondLst>
                              <p:cond delay="1000"/>
                            </p:stCondLst>
                            <p:childTnLst>
                              <p:par>
                                <p:cTn id="84" presetID="1" presetClass="exit" presetSubtype="0" fill="hold" grpId="1" nodeType="afterEffect">
                                  <p:stCondLst>
                                    <p:cond delay="0"/>
                                  </p:stCondLst>
                                  <p:childTnLst>
                                    <p:set>
                                      <p:cBhvr>
                                        <p:cTn id="85" dur="1" fill="hold">
                                          <p:stCondLst>
                                            <p:cond delay="0"/>
                                          </p:stCondLst>
                                        </p:cTn>
                                        <p:tgtEl>
                                          <p:spTgt spid="27"/>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nodeType="clickEffect">
                                  <p:stCondLst>
                                    <p:cond delay="0"/>
                                  </p:stCondLst>
                                  <p:childTnLst>
                                    <p:set>
                                      <p:cBhvr>
                                        <p:cTn id="89" dur="1" fill="hold">
                                          <p:stCondLst>
                                            <p:cond delay="0"/>
                                          </p:stCondLst>
                                        </p:cTn>
                                        <p:tgtEl>
                                          <p:spTgt spid="30"/>
                                        </p:tgtEl>
                                        <p:attrNameLst>
                                          <p:attrName>style.visibility</p:attrName>
                                        </p:attrNameLst>
                                      </p:cBhvr>
                                      <p:to>
                                        <p:strVal val="visible"/>
                                      </p:to>
                                    </p:set>
                                    <p:anim calcmode="lin" valueType="num">
                                      <p:cBhvr>
                                        <p:cTn id="90" dur="500" fill="hold"/>
                                        <p:tgtEl>
                                          <p:spTgt spid="30"/>
                                        </p:tgtEl>
                                        <p:attrNameLst>
                                          <p:attrName>ppt_w</p:attrName>
                                        </p:attrNameLst>
                                      </p:cBhvr>
                                      <p:tavLst>
                                        <p:tav tm="0">
                                          <p:val>
                                            <p:fltVal val="0"/>
                                          </p:val>
                                        </p:tav>
                                        <p:tav tm="100000">
                                          <p:val>
                                            <p:strVal val="#ppt_w"/>
                                          </p:val>
                                        </p:tav>
                                      </p:tavLst>
                                    </p:anim>
                                    <p:anim calcmode="lin" valueType="num">
                                      <p:cBhvr>
                                        <p:cTn id="91" dur="500" fill="hold"/>
                                        <p:tgtEl>
                                          <p:spTgt spid="30"/>
                                        </p:tgtEl>
                                        <p:attrNameLst>
                                          <p:attrName>ppt_h</p:attrName>
                                        </p:attrNameLst>
                                      </p:cBhvr>
                                      <p:tavLst>
                                        <p:tav tm="0">
                                          <p:val>
                                            <p:fltVal val="0"/>
                                          </p:val>
                                        </p:tav>
                                        <p:tav tm="100000">
                                          <p:val>
                                            <p:strVal val="#ppt_h"/>
                                          </p:val>
                                        </p:tav>
                                      </p:tavLst>
                                    </p:anim>
                                    <p:animEffect transition="in" filter="fade">
                                      <p:cBhvr>
                                        <p:cTn id="92" dur="500"/>
                                        <p:tgtEl>
                                          <p:spTgt spid="30"/>
                                        </p:tgtEl>
                                      </p:cBhvr>
                                    </p:animEffect>
                                  </p:childTnLst>
                                </p:cTn>
                              </p:par>
                            </p:childTnLst>
                          </p:cTn>
                        </p:par>
                      </p:childTnLst>
                    </p:cTn>
                  </p:par>
                  <p:par>
                    <p:cTn id="93" fill="hold">
                      <p:stCondLst>
                        <p:cond delay="indefinite"/>
                      </p:stCondLst>
                      <p:childTnLst>
                        <p:par>
                          <p:cTn id="94" fill="hold">
                            <p:stCondLst>
                              <p:cond delay="0"/>
                            </p:stCondLst>
                            <p:childTnLst>
                              <p:par>
                                <p:cTn id="95" presetID="1" presetClass="exit" presetSubtype="0" fill="hold" nodeType="clickEffect">
                                  <p:stCondLst>
                                    <p:cond delay="0"/>
                                  </p:stCondLst>
                                  <p:childTnLst>
                                    <p:set>
                                      <p:cBhvr>
                                        <p:cTn id="96" dur="1" fill="hold">
                                          <p:stCondLst>
                                            <p:cond delay="0"/>
                                          </p:stCondLst>
                                        </p:cTn>
                                        <p:tgtEl>
                                          <p:spTgt spid="30"/>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wipe(up)">
                                      <p:cBhvr>
                                        <p:cTn id="101" dur="500"/>
                                        <p:tgtEl>
                                          <p:spTgt spid="31"/>
                                        </p:tgtEl>
                                      </p:cBhvr>
                                    </p:animEffect>
                                  </p:childTnLst>
                                </p:cTn>
                              </p:par>
                            </p:childTnLst>
                          </p:cTn>
                        </p:par>
                        <p:par>
                          <p:cTn id="102" fill="hold">
                            <p:stCondLst>
                              <p:cond delay="500"/>
                            </p:stCondLst>
                            <p:childTnLst>
                              <p:par>
                                <p:cTn id="103" presetID="22" presetClass="entr" presetSubtype="8" fill="hold" nodeType="after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wipe(left)">
                                      <p:cBhvr>
                                        <p:cTn id="10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1" grpId="1" bldLvl="0" animBg="1"/>
      <p:bldP spid="26" grpId="0" bldLvl="0" animBg="1"/>
      <p:bldP spid="27" grpId="0" bldLvl="0" animBg="1"/>
      <p:bldP spid="27" grpId="1" bldLvl="0" animBg="1"/>
      <p:bldP spid="3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9" name="Group 77"/>
          <p:cNvGrpSpPr/>
          <p:nvPr/>
        </p:nvGrpSpPr>
        <p:grpSpPr>
          <a:xfrm>
            <a:off x="1007745" y="3113405"/>
            <a:ext cx="2202815" cy="2371090"/>
            <a:chOff x="684972" y="1809750"/>
            <a:chExt cx="1809750" cy="2057400"/>
          </a:xfrm>
        </p:grpSpPr>
        <p:sp>
          <p:nvSpPr>
            <p:cNvPr id="20" name="Rectangle 5"/>
            <p:cNvSpPr/>
            <p:nvPr/>
          </p:nvSpPr>
          <p:spPr bwMode="auto">
            <a:xfrm rot="5400000" flipV="1">
              <a:off x="789747" y="1704975"/>
              <a:ext cx="1600200" cy="1809750"/>
            </a:xfrm>
            <a:prstGeom prst="rect">
              <a:avLst/>
            </a:prstGeom>
            <a:solidFill>
              <a:schemeClr val="accent1"/>
            </a:solidFill>
            <a:ln w="9525">
              <a:noFill/>
              <a:round/>
            </a:ln>
          </p:spPr>
          <p:txBody>
            <a:bodyPr vert="horz" wrap="square" lIns="246097" tIns="123048" rIns="246097" bIns="123048" numCol="1" rtlCol="0" anchor="t" anchorCtr="0" compatLnSpc="1"/>
            <a:p>
              <a:pPr algn="ctr"/>
              <a:endParaRPr lang="en-US" sz="4845" dirty="0"/>
            </a:p>
          </p:txBody>
        </p:sp>
        <p:sp>
          <p:nvSpPr>
            <p:cNvPr id="21" name="Right Triangle 8"/>
            <p:cNvSpPr/>
            <p:nvPr/>
          </p:nvSpPr>
          <p:spPr bwMode="auto">
            <a:xfrm rot="5400000">
              <a:off x="1980372" y="3352800"/>
              <a:ext cx="457200" cy="571500"/>
            </a:xfrm>
            <a:prstGeom prst="rtTriangle">
              <a:avLst/>
            </a:prstGeom>
            <a:solidFill>
              <a:srgbClr val="174C95"/>
            </a:solidFill>
            <a:ln w="9525">
              <a:noFill/>
              <a:round/>
            </a:ln>
          </p:spPr>
          <p:txBody>
            <a:bodyPr vert="horz" wrap="square" lIns="246097" tIns="123048" rIns="246097" bIns="123048" numCol="1" rtlCol="0" anchor="t" anchorCtr="0" compatLnSpc="1"/>
            <a:p>
              <a:pPr algn="ctr"/>
              <a:endParaRPr lang="en-US" sz="4845"/>
            </a:p>
          </p:txBody>
        </p:sp>
      </p:grpSp>
      <p:grpSp>
        <p:nvGrpSpPr>
          <p:cNvPr id="22" name="Group 43"/>
          <p:cNvGrpSpPr/>
          <p:nvPr/>
        </p:nvGrpSpPr>
        <p:grpSpPr>
          <a:xfrm>
            <a:off x="2962275" y="3761740"/>
            <a:ext cx="448945" cy="467360"/>
            <a:chOff x="618873" y="1239440"/>
            <a:chExt cx="650476" cy="650470"/>
          </a:xfrm>
        </p:grpSpPr>
        <p:sp>
          <p:nvSpPr>
            <p:cNvPr id="23" name="Oval 109"/>
            <p:cNvSpPr/>
            <p:nvPr/>
          </p:nvSpPr>
          <p:spPr>
            <a:xfrm>
              <a:off x="618873" y="1239440"/>
              <a:ext cx="650476" cy="65047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4305" b="1" dirty="0">
                <a:solidFill>
                  <a:schemeClr val="accent1"/>
                </a:solidFill>
              </a:endParaRPr>
            </a:p>
          </p:txBody>
        </p:sp>
        <p:sp>
          <p:nvSpPr>
            <p:cNvPr id="24"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ln>
          </p:spPr>
          <p:txBody>
            <a:bodyPr vert="horz" wrap="square" lIns="246097" tIns="123048" rIns="246097" bIns="123048" numCol="1" anchor="t" anchorCtr="0" compatLnSpc="1"/>
            <a:p>
              <a:endParaRPr lang="en-US" sz="4845"/>
            </a:p>
          </p:txBody>
        </p:sp>
      </p:grpSp>
      <p:grpSp>
        <p:nvGrpSpPr>
          <p:cNvPr id="25" name="Group 78"/>
          <p:cNvGrpSpPr/>
          <p:nvPr/>
        </p:nvGrpSpPr>
        <p:grpSpPr>
          <a:xfrm>
            <a:off x="3422015" y="3113405"/>
            <a:ext cx="2202815" cy="2371090"/>
            <a:chOff x="684972" y="1809750"/>
            <a:chExt cx="1809750" cy="2057400"/>
          </a:xfrm>
        </p:grpSpPr>
        <p:sp>
          <p:nvSpPr>
            <p:cNvPr id="26" name="Rectangle 79"/>
            <p:cNvSpPr/>
            <p:nvPr/>
          </p:nvSpPr>
          <p:spPr bwMode="auto">
            <a:xfrm rot="5400000" flipV="1">
              <a:off x="789747" y="1704975"/>
              <a:ext cx="1600200" cy="1809750"/>
            </a:xfrm>
            <a:prstGeom prst="rect">
              <a:avLst/>
            </a:prstGeom>
            <a:solidFill>
              <a:schemeClr val="accent6">
                <a:lumMod val="60000"/>
                <a:lumOff val="40000"/>
              </a:schemeClr>
            </a:solidFill>
            <a:ln w="9525">
              <a:noFill/>
              <a:round/>
            </a:ln>
          </p:spPr>
          <p:txBody>
            <a:bodyPr vert="horz" wrap="square" lIns="246097" tIns="123048" rIns="246097" bIns="123048" numCol="1" rtlCol="0" anchor="t" anchorCtr="0" compatLnSpc="1"/>
            <a:p>
              <a:pPr algn="ctr"/>
              <a:endParaRPr lang="en-US" sz="4845" dirty="0"/>
            </a:p>
          </p:txBody>
        </p:sp>
        <p:sp>
          <p:nvSpPr>
            <p:cNvPr id="27" name="Right Triangle 80"/>
            <p:cNvSpPr/>
            <p:nvPr/>
          </p:nvSpPr>
          <p:spPr bwMode="auto">
            <a:xfrm rot="5400000">
              <a:off x="1980372" y="3352800"/>
              <a:ext cx="457200" cy="571500"/>
            </a:xfrm>
            <a:prstGeom prst="rtTriangle">
              <a:avLst/>
            </a:prstGeom>
            <a:solidFill>
              <a:schemeClr val="accent6">
                <a:lumMod val="75000"/>
              </a:schemeClr>
            </a:solidFill>
            <a:ln w="9525">
              <a:noFill/>
              <a:round/>
            </a:ln>
          </p:spPr>
          <p:txBody>
            <a:bodyPr vert="horz" wrap="square" lIns="246097" tIns="123048" rIns="246097" bIns="123048" numCol="1" rtlCol="0" anchor="t" anchorCtr="0" compatLnSpc="1"/>
            <a:p>
              <a:pPr algn="ctr"/>
              <a:endParaRPr lang="en-US" sz="4845"/>
            </a:p>
          </p:txBody>
        </p:sp>
      </p:grpSp>
      <p:grpSp>
        <p:nvGrpSpPr>
          <p:cNvPr id="28" name="Group 85"/>
          <p:cNvGrpSpPr/>
          <p:nvPr/>
        </p:nvGrpSpPr>
        <p:grpSpPr>
          <a:xfrm>
            <a:off x="5888355" y="3113405"/>
            <a:ext cx="2202815" cy="2371090"/>
            <a:chOff x="684972" y="1809750"/>
            <a:chExt cx="1809750" cy="2057400"/>
          </a:xfrm>
        </p:grpSpPr>
        <p:sp>
          <p:nvSpPr>
            <p:cNvPr id="29" name="Rectangle 86"/>
            <p:cNvSpPr/>
            <p:nvPr/>
          </p:nvSpPr>
          <p:spPr bwMode="auto">
            <a:xfrm rot="5400000" flipV="1">
              <a:off x="789747" y="1704975"/>
              <a:ext cx="1600200" cy="1809750"/>
            </a:xfrm>
            <a:prstGeom prst="rect">
              <a:avLst/>
            </a:prstGeom>
            <a:solidFill>
              <a:schemeClr val="accent3"/>
            </a:solidFill>
            <a:ln w="9525">
              <a:noFill/>
              <a:round/>
            </a:ln>
          </p:spPr>
          <p:txBody>
            <a:bodyPr vert="horz" wrap="square" lIns="246097" tIns="123048" rIns="246097" bIns="123048" numCol="1" rtlCol="0" anchor="t" anchorCtr="0" compatLnSpc="1"/>
            <a:p>
              <a:pPr algn="ctr"/>
              <a:endParaRPr lang="en-US" sz="4845" dirty="0"/>
            </a:p>
          </p:txBody>
        </p:sp>
        <p:sp>
          <p:nvSpPr>
            <p:cNvPr id="30" name="Right Triangle 87"/>
            <p:cNvSpPr/>
            <p:nvPr/>
          </p:nvSpPr>
          <p:spPr bwMode="auto">
            <a:xfrm rot="5400000">
              <a:off x="1980372" y="3352800"/>
              <a:ext cx="457200" cy="571500"/>
            </a:xfrm>
            <a:prstGeom prst="rtTriangle">
              <a:avLst/>
            </a:prstGeom>
            <a:solidFill>
              <a:srgbClr val="00B050"/>
            </a:solidFill>
            <a:ln w="9525">
              <a:noFill/>
              <a:round/>
            </a:ln>
          </p:spPr>
          <p:txBody>
            <a:bodyPr vert="horz" wrap="square" lIns="246097" tIns="123048" rIns="246097" bIns="123048" numCol="1" rtlCol="0" anchor="t" anchorCtr="0" compatLnSpc="1"/>
            <a:p>
              <a:pPr algn="ctr"/>
              <a:endParaRPr lang="en-US" sz="4845"/>
            </a:p>
          </p:txBody>
        </p:sp>
      </p:grpSp>
      <p:grpSp>
        <p:nvGrpSpPr>
          <p:cNvPr id="31" name="Group 92"/>
          <p:cNvGrpSpPr/>
          <p:nvPr/>
        </p:nvGrpSpPr>
        <p:grpSpPr>
          <a:xfrm>
            <a:off x="8402320" y="3113405"/>
            <a:ext cx="2202815" cy="2371090"/>
            <a:chOff x="684972" y="1809750"/>
            <a:chExt cx="1809750" cy="2057400"/>
          </a:xfrm>
        </p:grpSpPr>
        <p:sp>
          <p:nvSpPr>
            <p:cNvPr id="32" name="Rectangle 93"/>
            <p:cNvSpPr/>
            <p:nvPr/>
          </p:nvSpPr>
          <p:spPr bwMode="auto">
            <a:xfrm rot="5400000" flipV="1">
              <a:off x="789747" y="1704975"/>
              <a:ext cx="1600200" cy="1809750"/>
            </a:xfrm>
            <a:prstGeom prst="rect">
              <a:avLst/>
            </a:prstGeom>
            <a:solidFill>
              <a:schemeClr val="accent4"/>
            </a:solidFill>
            <a:ln w="9525">
              <a:noFill/>
              <a:round/>
            </a:ln>
          </p:spPr>
          <p:txBody>
            <a:bodyPr vert="horz" wrap="square" lIns="246097" tIns="123048" rIns="246097" bIns="123048" numCol="1" rtlCol="0" anchor="t" anchorCtr="0" compatLnSpc="1"/>
            <a:p>
              <a:pPr algn="ctr"/>
              <a:endParaRPr lang="en-US" sz="4845" dirty="0"/>
            </a:p>
          </p:txBody>
        </p:sp>
        <p:sp>
          <p:nvSpPr>
            <p:cNvPr id="33" name="Right Triangle 94"/>
            <p:cNvSpPr/>
            <p:nvPr/>
          </p:nvSpPr>
          <p:spPr bwMode="auto">
            <a:xfrm rot="5400000">
              <a:off x="1980372" y="3352800"/>
              <a:ext cx="457200" cy="571500"/>
            </a:xfrm>
            <a:prstGeom prst="rtTriangle">
              <a:avLst/>
            </a:prstGeom>
            <a:solidFill>
              <a:srgbClr val="D27B00"/>
            </a:solidFill>
            <a:ln w="9525">
              <a:noFill/>
              <a:round/>
            </a:ln>
          </p:spPr>
          <p:txBody>
            <a:bodyPr vert="horz" wrap="square" lIns="246097" tIns="123048" rIns="246097" bIns="123048" numCol="1" rtlCol="0" anchor="t" anchorCtr="0" compatLnSpc="1"/>
            <a:p>
              <a:pPr algn="ctr"/>
              <a:endParaRPr lang="en-US" sz="4845"/>
            </a:p>
          </p:txBody>
        </p:sp>
      </p:grpSp>
      <p:sp>
        <p:nvSpPr>
          <p:cNvPr id="40" name="文本框 39"/>
          <p:cNvSpPr txBox="1"/>
          <p:nvPr/>
        </p:nvSpPr>
        <p:spPr>
          <a:xfrm>
            <a:off x="1255395" y="3725545"/>
            <a:ext cx="1706880" cy="460375"/>
          </a:xfrm>
          <a:prstGeom prst="rect">
            <a:avLst/>
          </a:prstGeom>
          <a:noFill/>
        </p:spPr>
        <p:txBody>
          <a:bodyPr wrap="none" rtlCol="0">
            <a:spAutoFit/>
          </a:bodyPr>
          <a:p>
            <a:r>
              <a:rPr lang="zh-CN" altLang="en-US" sz="2400"/>
              <a:t>画一条射线</a:t>
            </a:r>
            <a:endParaRPr lang="zh-CN" altLang="en-US" sz="2400"/>
          </a:p>
        </p:txBody>
      </p:sp>
      <p:sp>
        <p:nvSpPr>
          <p:cNvPr id="41" name="文本框 40"/>
          <p:cNvSpPr txBox="1"/>
          <p:nvPr/>
        </p:nvSpPr>
        <p:spPr>
          <a:xfrm>
            <a:off x="3724275" y="3725545"/>
            <a:ext cx="1402080" cy="460375"/>
          </a:xfrm>
          <a:prstGeom prst="rect">
            <a:avLst/>
          </a:prstGeom>
          <a:noFill/>
        </p:spPr>
        <p:txBody>
          <a:bodyPr wrap="none" rtlCol="0">
            <a:spAutoFit/>
          </a:bodyPr>
          <a:p>
            <a:r>
              <a:rPr lang="zh-CN" altLang="en-US" sz="2400"/>
              <a:t>确定角度</a:t>
            </a:r>
            <a:endParaRPr lang="zh-CN" altLang="en-US" sz="2400"/>
          </a:p>
        </p:txBody>
      </p:sp>
      <p:sp>
        <p:nvSpPr>
          <p:cNvPr id="42" name="文本框 41"/>
          <p:cNvSpPr txBox="1"/>
          <p:nvPr/>
        </p:nvSpPr>
        <p:spPr>
          <a:xfrm>
            <a:off x="6288405" y="3387090"/>
            <a:ext cx="1402080" cy="1198880"/>
          </a:xfrm>
          <a:prstGeom prst="rect">
            <a:avLst/>
          </a:prstGeom>
          <a:noFill/>
        </p:spPr>
        <p:txBody>
          <a:bodyPr wrap="none" rtlCol="0">
            <a:spAutoFit/>
          </a:bodyPr>
          <a:p>
            <a:pPr>
              <a:lnSpc>
                <a:spcPct val="150000"/>
              </a:lnSpc>
            </a:pPr>
            <a:r>
              <a:rPr lang="zh-CN" altLang="en-US" sz="2400"/>
              <a:t>确定角的</a:t>
            </a:r>
            <a:endParaRPr lang="zh-CN" altLang="en-US" sz="2400"/>
          </a:p>
          <a:p>
            <a:pPr>
              <a:lnSpc>
                <a:spcPct val="150000"/>
              </a:lnSpc>
            </a:pPr>
            <a:r>
              <a:rPr lang="zh-CN" altLang="en-US" sz="2400"/>
              <a:t>另一条边</a:t>
            </a:r>
            <a:endParaRPr lang="zh-CN" altLang="en-US" sz="2400"/>
          </a:p>
        </p:txBody>
      </p:sp>
      <p:sp>
        <p:nvSpPr>
          <p:cNvPr id="43" name="文本框 42"/>
          <p:cNvSpPr txBox="1"/>
          <p:nvPr/>
        </p:nvSpPr>
        <p:spPr>
          <a:xfrm>
            <a:off x="8649970" y="3393440"/>
            <a:ext cx="1706880" cy="1198880"/>
          </a:xfrm>
          <a:prstGeom prst="rect">
            <a:avLst/>
          </a:prstGeom>
          <a:noFill/>
        </p:spPr>
        <p:txBody>
          <a:bodyPr wrap="none" rtlCol="0">
            <a:spAutoFit/>
          </a:bodyPr>
          <a:p>
            <a:pPr algn="ctr">
              <a:lnSpc>
                <a:spcPct val="150000"/>
              </a:lnSpc>
            </a:pPr>
            <a:r>
              <a:rPr lang="zh-CN" altLang="en-US" sz="2400"/>
              <a:t>标好角的</a:t>
            </a:r>
            <a:endParaRPr lang="zh-CN" altLang="en-US" sz="2400"/>
          </a:p>
          <a:p>
            <a:pPr algn="ctr">
              <a:lnSpc>
                <a:spcPct val="150000"/>
              </a:lnSpc>
            </a:pPr>
            <a:r>
              <a:rPr lang="zh-CN" altLang="en-US" sz="2400"/>
              <a:t>符号及度数</a:t>
            </a:r>
            <a:endParaRPr lang="zh-CN" altLang="en-US" sz="2400"/>
          </a:p>
        </p:txBody>
      </p:sp>
      <p:grpSp>
        <p:nvGrpSpPr>
          <p:cNvPr id="44" name="Group 43"/>
          <p:cNvGrpSpPr/>
          <p:nvPr/>
        </p:nvGrpSpPr>
        <p:grpSpPr>
          <a:xfrm>
            <a:off x="5386070" y="3752850"/>
            <a:ext cx="448945" cy="467360"/>
            <a:chOff x="618873" y="1239440"/>
            <a:chExt cx="650476" cy="650470"/>
          </a:xfrm>
        </p:grpSpPr>
        <p:sp>
          <p:nvSpPr>
            <p:cNvPr id="45" name="Oval 109"/>
            <p:cNvSpPr/>
            <p:nvPr/>
          </p:nvSpPr>
          <p:spPr>
            <a:xfrm>
              <a:off x="618873" y="1239440"/>
              <a:ext cx="650476" cy="650470"/>
            </a:xfrm>
            <a:prstGeom prst="ellipse">
              <a:avLst/>
            </a:prstGeom>
            <a:solidFill>
              <a:srgbClr val="F49FAC"/>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4305" b="1" dirty="0">
                <a:solidFill>
                  <a:schemeClr val="accent1"/>
                </a:solidFill>
              </a:endParaRPr>
            </a:p>
          </p:txBody>
        </p:sp>
        <p:sp>
          <p:nvSpPr>
            <p:cNvPr id="46"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ln>
          </p:spPr>
          <p:txBody>
            <a:bodyPr vert="horz" wrap="square" lIns="246097" tIns="123048" rIns="246097" bIns="123048" numCol="1" anchor="t" anchorCtr="0" compatLnSpc="1"/>
            <a:p>
              <a:endParaRPr lang="en-US" sz="4845"/>
            </a:p>
          </p:txBody>
        </p:sp>
      </p:grpSp>
      <p:grpSp>
        <p:nvGrpSpPr>
          <p:cNvPr id="47" name="Group 43"/>
          <p:cNvGrpSpPr/>
          <p:nvPr/>
        </p:nvGrpSpPr>
        <p:grpSpPr>
          <a:xfrm>
            <a:off x="7809865" y="3761740"/>
            <a:ext cx="448945" cy="467360"/>
            <a:chOff x="618873" y="1239440"/>
            <a:chExt cx="650476" cy="650470"/>
          </a:xfrm>
        </p:grpSpPr>
        <p:sp>
          <p:nvSpPr>
            <p:cNvPr id="48" name="Oval 109"/>
            <p:cNvSpPr/>
            <p:nvPr/>
          </p:nvSpPr>
          <p:spPr>
            <a:xfrm>
              <a:off x="618873" y="1239440"/>
              <a:ext cx="650476" cy="650470"/>
            </a:xfrm>
            <a:prstGeom prst="ellipse">
              <a:avLst/>
            </a:prstGeom>
            <a:solidFill>
              <a:srgbClr val="56CA95"/>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4305" b="1" dirty="0">
                <a:solidFill>
                  <a:schemeClr val="accent1"/>
                </a:solidFill>
              </a:endParaRPr>
            </a:p>
          </p:txBody>
        </p:sp>
        <p:sp>
          <p:nvSpPr>
            <p:cNvPr id="49"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ln>
          </p:spPr>
          <p:txBody>
            <a:bodyPr vert="horz" wrap="square" lIns="246097" tIns="123048" rIns="246097" bIns="123048" numCol="1" anchor="t" anchorCtr="0" compatLnSpc="1"/>
            <a:p>
              <a:endParaRPr lang="en-US" sz="4845"/>
            </a:p>
          </p:txBody>
        </p:sp>
      </p:grpSp>
      <p:grpSp>
        <p:nvGrpSpPr>
          <p:cNvPr id="52" name="组合 51"/>
          <p:cNvGrpSpPr/>
          <p:nvPr/>
        </p:nvGrpSpPr>
        <p:grpSpPr>
          <a:xfrm>
            <a:off x="4328795" y="804545"/>
            <a:ext cx="3481070" cy="1786890"/>
            <a:chOff x="6818" y="916"/>
            <a:chExt cx="5482" cy="2814"/>
          </a:xfrm>
        </p:grpSpPr>
        <p:pic>
          <p:nvPicPr>
            <p:cNvPr id="51" name="图片 50" descr="图片208"/>
            <p:cNvPicPr>
              <a:picLocks noChangeAspect="1"/>
            </p:cNvPicPr>
            <p:nvPr/>
          </p:nvPicPr>
          <p:blipFill>
            <a:blip r:embed="rId2"/>
            <a:stretch>
              <a:fillRect/>
            </a:stretch>
          </p:blipFill>
          <p:spPr>
            <a:xfrm>
              <a:off x="6818" y="916"/>
              <a:ext cx="5482" cy="2815"/>
            </a:xfrm>
            <a:prstGeom prst="rect">
              <a:avLst/>
            </a:prstGeom>
          </p:spPr>
        </p:pic>
        <p:sp>
          <p:nvSpPr>
            <p:cNvPr id="50" name="文本框 49"/>
            <p:cNvSpPr txBox="1"/>
            <p:nvPr/>
          </p:nvSpPr>
          <p:spPr>
            <a:xfrm>
              <a:off x="7990" y="1961"/>
              <a:ext cx="3220" cy="725"/>
            </a:xfrm>
            <a:prstGeom prst="rect">
              <a:avLst/>
            </a:prstGeom>
            <a:noFill/>
          </p:spPr>
          <p:txBody>
            <a:bodyPr wrap="none" rtlCol="0">
              <a:spAutoFit/>
            </a:bodyPr>
            <a:p>
              <a:r>
                <a:rPr lang="zh-CN" altLang="en-US" sz="2400"/>
                <a:t>画</a:t>
              </a:r>
              <a:r>
                <a:rPr lang="en-US" altLang="zh-CN" sz="2400"/>
                <a:t> </a:t>
              </a:r>
              <a:r>
                <a:rPr lang="zh-CN" altLang="en-US" sz="2400"/>
                <a:t>角</a:t>
              </a:r>
              <a:r>
                <a:rPr lang="en-US" altLang="zh-CN" sz="2400"/>
                <a:t> </a:t>
              </a:r>
              <a:r>
                <a:rPr lang="zh-CN" altLang="en-US" sz="2400"/>
                <a:t>的</a:t>
              </a:r>
              <a:r>
                <a:rPr lang="en-US" altLang="zh-CN" sz="2400"/>
                <a:t> </a:t>
              </a:r>
              <a:r>
                <a:rPr lang="zh-CN" altLang="en-US" sz="2400"/>
                <a:t>方</a:t>
              </a:r>
              <a:r>
                <a:rPr lang="en-US" altLang="zh-CN" sz="2400"/>
                <a:t> </a:t>
              </a:r>
              <a:r>
                <a:rPr lang="zh-CN" altLang="en-US" sz="2400"/>
                <a:t>法</a:t>
              </a:r>
              <a:endParaRPr lang="zh-CN" altLang="en-US" sz="2400"/>
            </a:p>
          </p:txBody>
        </p:sp>
      </p:grpSp>
      <p:sp>
        <p:nvSpPr>
          <p:cNvPr id="53" name="文本框 52"/>
          <p:cNvSpPr txBox="1"/>
          <p:nvPr/>
        </p:nvSpPr>
        <p:spPr>
          <a:xfrm>
            <a:off x="858183" y="350873"/>
            <a:ext cx="1402080" cy="460375"/>
          </a:xfrm>
          <a:prstGeom prst="rect">
            <a:avLst/>
          </a:prstGeom>
          <a:noFill/>
        </p:spPr>
        <p:txBody>
          <a:bodyPr wrap="none" rtlCol="0">
            <a:spAutoFit/>
          </a:bodyPr>
          <a:p>
            <a:r>
              <a:rPr kumimoji="1" lang="zh-CN" altLang="en-US" sz="2400" b="1" dirty="0"/>
              <a:t>课堂总结</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1000"/>
                            </p:stCondLst>
                            <p:childTnLst>
                              <p:par>
                                <p:cTn id="16" presetID="2" presetClass="entr" presetSubtype="4" accel="50000" decel="50000"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ppt_x"/>
                                          </p:val>
                                        </p:tav>
                                        <p:tav tm="100000">
                                          <p:val>
                                            <p:strVal val="#ppt_x"/>
                                          </p:val>
                                        </p:tav>
                                      </p:tavLst>
                                    </p:anim>
                                    <p:anim calcmode="lin" valueType="num">
                                      <p:cBhvr additive="base">
                                        <p:cTn id="19" dur="500" fill="hold"/>
                                        <p:tgtEl>
                                          <p:spTgt spid="25"/>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accel="50000" decel="50000"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accel="50000" decel="5000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ppt_x"/>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Effect transition="in" filter="fade">
                                      <p:cBhvr>
                                        <p:cTn id="35" dur="500"/>
                                        <p:tgtEl>
                                          <p:spTgt spid="44"/>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p:cTn id="39" dur="500" fill="hold"/>
                                        <p:tgtEl>
                                          <p:spTgt spid="47"/>
                                        </p:tgtEl>
                                        <p:attrNameLst>
                                          <p:attrName>ppt_w</p:attrName>
                                        </p:attrNameLst>
                                      </p:cBhvr>
                                      <p:tavLst>
                                        <p:tav tm="0">
                                          <p:val>
                                            <p:fltVal val="0"/>
                                          </p:val>
                                        </p:tav>
                                        <p:tav tm="100000">
                                          <p:val>
                                            <p:strVal val="#ppt_w"/>
                                          </p:val>
                                        </p:tav>
                                      </p:tavLst>
                                    </p:anim>
                                    <p:anim calcmode="lin" valueType="num">
                                      <p:cBhvr>
                                        <p:cTn id="40" dur="500" fill="hold"/>
                                        <p:tgtEl>
                                          <p:spTgt spid="47"/>
                                        </p:tgtEl>
                                        <p:attrNameLst>
                                          <p:attrName>ppt_h</p:attrName>
                                        </p:attrNameLst>
                                      </p:cBhvr>
                                      <p:tavLst>
                                        <p:tav tm="0">
                                          <p:val>
                                            <p:fltVal val="0"/>
                                          </p:val>
                                        </p:tav>
                                        <p:tav tm="100000">
                                          <p:val>
                                            <p:strVal val="#ppt_h"/>
                                          </p:val>
                                        </p:tav>
                                      </p:tavLst>
                                    </p:anim>
                                    <p:animEffect transition="in" filter="fade">
                                      <p:cBhvr>
                                        <p:cTn id="4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itchFamily="2" charset="-122"/>
              </a:rPr>
              <a:t>第一课件网，无需注册，免费下载。</a:t>
            </a:r>
            <a:endParaRPr lang="zh-CN" altLang="en-US" sz="3200" b="1" dirty="0">
              <a:solidFill>
                <a:srgbClr val="002060"/>
              </a:solidFill>
              <a:latin typeface="等线"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15" name="组合 14"/>
          <p:cNvGrpSpPr/>
          <p:nvPr/>
        </p:nvGrpSpPr>
        <p:grpSpPr>
          <a:xfrm>
            <a:off x="1666875" y="1398905"/>
            <a:ext cx="7172960" cy="1084580"/>
            <a:chOff x="2625" y="2203"/>
            <a:chExt cx="11296" cy="1708"/>
          </a:xfrm>
        </p:grpSpPr>
        <p:pic>
          <p:nvPicPr>
            <p:cNvPr id="4" name="图片 3" descr="79w58PIC2t5xiaG7b3Nc5_PIC2018"/>
            <p:cNvPicPr>
              <a:picLocks noChangeAspect="1"/>
            </p:cNvPicPr>
            <p:nvPr>
              <p:custDataLst>
                <p:tags r:id="rId2"/>
              </p:custDataLst>
            </p:nvPr>
          </p:nvPicPr>
          <p:blipFill>
            <a:blip r:embed="rId3"/>
            <a:srcRect t="72460"/>
            <a:stretch>
              <a:fillRect/>
            </a:stretch>
          </p:blipFill>
          <p:spPr>
            <a:xfrm>
              <a:off x="2625" y="2203"/>
              <a:ext cx="6202" cy="1708"/>
            </a:xfrm>
            <a:prstGeom prst="rect">
              <a:avLst/>
            </a:prstGeom>
          </p:spPr>
        </p:pic>
        <p:sp>
          <p:nvSpPr>
            <p:cNvPr id="10" name="文本框 9"/>
            <p:cNvSpPr txBox="1"/>
            <p:nvPr/>
          </p:nvSpPr>
          <p:spPr>
            <a:xfrm>
              <a:off x="4249" y="2762"/>
              <a:ext cx="9672"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平角大于（</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）角、（</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）角、（</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）角。</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1" name="直接连接符 10"/>
            <p:cNvCxnSpPr/>
            <p:nvPr/>
          </p:nvCxnSpPr>
          <p:spPr>
            <a:xfrm>
              <a:off x="3380" y="3584"/>
              <a:ext cx="10384" cy="0"/>
            </a:xfrm>
            <a:prstGeom prst="line">
              <a:avLst/>
            </a:prstGeom>
            <a:ln w="53975">
              <a:solidFill>
                <a:srgbClr val="FF3C5B"/>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2273935" y="2557780"/>
            <a:ext cx="6471920" cy="962660"/>
            <a:chOff x="3581" y="4028"/>
            <a:chExt cx="10192" cy="1516"/>
          </a:xfrm>
        </p:grpSpPr>
        <p:sp>
          <p:nvSpPr>
            <p:cNvPr id="3" name="文本框 2"/>
            <p:cNvSpPr txBox="1"/>
            <p:nvPr/>
          </p:nvSpPr>
          <p:spPr>
            <a:xfrm>
              <a:off x="5113" y="4636"/>
              <a:ext cx="7380"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）角大于直角而小于平角。</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descr="79w58PIC2t5xiaG7b3Nc5_PIC2018"/>
            <p:cNvPicPr>
              <a:picLocks noChangeAspect="1"/>
            </p:cNvPicPr>
            <p:nvPr>
              <p:custDataLst>
                <p:tags r:id="rId4"/>
              </p:custDataLst>
            </p:nvPr>
          </p:nvPicPr>
          <p:blipFill>
            <a:blip r:embed="rId3"/>
            <a:srcRect b="75540"/>
            <a:stretch>
              <a:fillRect/>
            </a:stretch>
          </p:blipFill>
          <p:spPr>
            <a:xfrm>
              <a:off x="3581" y="4028"/>
              <a:ext cx="6202" cy="1517"/>
            </a:xfrm>
            <a:prstGeom prst="rect">
              <a:avLst/>
            </a:prstGeom>
          </p:spPr>
        </p:pic>
        <p:cxnSp>
          <p:nvCxnSpPr>
            <p:cNvPr id="12" name="直接连接符 11"/>
            <p:cNvCxnSpPr/>
            <p:nvPr/>
          </p:nvCxnSpPr>
          <p:spPr>
            <a:xfrm>
              <a:off x="4249" y="5382"/>
              <a:ext cx="9524" cy="0"/>
            </a:xfrm>
            <a:prstGeom prst="line">
              <a:avLst/>
            </a:prstGeom>
            <a:ln w="53975">
              <a:solidFill>
                <a:srgbClr val="F28850"/>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2989580" y="3543300"/>
            <a:ext cx="5739130" cy="999490"/>
            <a:chOff x="4708" y="5580"/>
            <a:chExt cx="9038" cy="1574"/>
          </a:xfrm>
        </p:grpSpPr>
        <p:pic>
          <p:nvPicPr>
            <p:cNvPr id="6" name="图片 5" descr="79w58PIC2t5xiaG7b3Nc5_PIC2018"/>
            <p:cNvPicPr>
              <a:picLocks noChangeAspect="1"/>
            </p:cNvPicPr>
            <p:nvPr>
              <p:custDataLst>
                <p:tags r:id="rId5"/>
              </p:custDataLst>
            </p:nvPr>
          </p:nvPicPr>
          <p:blipFill>
            <a:blip r:embed="rId3"/>
            <a:srcRect t="23734" b="50887"/>
            <a:stretch>
              <a:fillRect/>
            </a:stretch>
          </p:blipFill>
          <p:spPr>
            <a:xfrm>
              <a:off x="4708" y="5580"/>
              <a:ext cx="6202" cy="1574"/>
            </a:xfrm>
            <a:prstGeom prst="rect">
              <a:avLst/>
            </a:prstGeom>
          </p:spPr>
        </p:pic>
        <p:sp>
          <p:nvSpPr>
            <p:cNvPr id="8" name="文本框 7"/>
            <p:cNvSpPr txBox="1"/>
            <p:nvPr/>
          </p:nvSpPr>
          <p:spPr>
            <a:xfrm>
              <a:off x="6386" y="6086"/>
              <a:ext cx="5940"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直角的一半是（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）角。</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3" name="直接连接符 12"/>
            <p:cNvCxnSpPr/>
            <p:nvPr/>
          </p:nvCxnSpPr>
          <p:spPr>
            <a:xfrm>
              <a:off x="5412" y="6948"/>
              <a:ext cx="8334" cy="0"/>
            </a:xfrm>
            <a:prstGeom prst="line">
              <a:avLst/>
            </a:prstGeom>
            <a:ln w="53975">
              <a:solidFill>
                <a:srgbClr val="38CB6E"/>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3620770" y="4668520"/>
            <a:ext cx="5114290" cy="999490"/>
            <a:chOff x="5702" y="7352"/>
            <a:chExt cx="8054" cy="1574"/>
          </a:xfrm>
        </p:grpSpPr>
        <p:pic>
          <p:nvPicPr>
            <p:cNvPr id="5" name="图片 4" descr="79w58PIC2t5xiaG7b3Nc5_PIC2018"/>
            <p:cNvPicPr>
              <a:picLocks noChangeAspect="1"/>
            </p:cNvPicPr>
            <p:nvPr>
              <p:custDataLst>
                <p:tags r:id="rId6"/>
              </p:custDataLst>
            </p:nvPr>
          </p:nvPicPr>
          <p:blipFill>
            <a:blip r:embed="rId3"/>
            <a:srcRect t="47791" b="26814"/>
            <a:stretch>
              <a:fillRect/>
            </a:stretch>
          </p:blipFill>
          <p:spPr>
            <a:xfrm>
              <a:off x="5702" y="7352"/>
              <a:ext cx="6202" cy="1575"/>
            </a:xfrm>
            <a:prstGeom prst="rect">
              <a:avLst/>
            </a:prstGeom>
          </p:spPr>
        </p:pic>
        <p:sp>
          <p:nvSpPr>
            <p:cNvPr id="9" name="文本框 8"/>
            <p:cNvSpPr txBox="1"/>
            <p:nvPr/>
          </p:nvSpPr>
          <p:spPr>
            <a:xfrm>
              <a:off x="7304" y="7926"/>
              <a:ext cx="5741"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平角除以</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）角。</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4" name="直接连接符 13"/>
            <p:cNvCxnSpPr/>
            <p:nvPr/>
          </p:nvCxnSpPr>
          <p:spPr>
            <a:xfrm>
              <a:off x="6386" y="8804"/>
              <a:ext cx="7370" cy="0"/>
            </a:xfrm>
            <a:prstGeom prst="line">
              <a:avLst/>
            </a:prstGeom>
            <a:ln w="53975">
              <a:solidFill>
                <a:srgbClr val="4679F7"/>
              </a:solidFill>
            </a:ln>
          </p:spPr>
          <p:style>
            <a:lnRef idx="1">
              <a:schemeClr val="accent1"/>
            </a:lnRef>
            <a:fillRef idx="0">
              <a:schemeClr val="accent1"/>
            </a:fillRef>
            <a:effectRef idx="0">
              <a:schemeClr val="accent1"/>
            </a:effectRef>
            <a:fontRef idx="minor">
              <a:schemeClr val="tx1"/>
            </a:fontRef>
          </p:style>
        </p:cxnSp>
      </p:grpSp>
      <p:sp>
        <p:nvSpPr>
          <p:cNvPr id="19" name="文本框 18"/>
          <p:cNvSpPr txBox="1"/>
          <p:nvPr/>
        </p:nvSpPr>
        <p:spPr>
          <a:xfrm>
            <a:off x="4262120" y="1753870"/>
            <a:ext cx="487680" cy="460375"/>
          </a:xfrm>
          <a:prstGeom prst="rect">
            <a:avLst/>
          </a:prstGeom>
          <a:noFill/>
        </p:spPr>
        <p:txBody>
          <a:bodyPr wrap="none" rtlCol="0">
            <a:spAutoFit/>
          </a:bodyPr>
          <a:p>
            <a:r>
              <a:rPr lang="zh-CN" altLang="en-US" sz="2400">
                <a:solidFill>
                  <a:srgbClr val="FF0000"/>
                </a:solidFill>
              </a:rPr>
              <a:t>钝</a:t>
            </a:r>
            <a:endParaRPr lang="zh-CN" altLang="en-US" sz="2400">
              <a:solidFill>
                <a:srgbClr val="FF0000"/>
              </a:solidFill>
            </a:endParaRPr>
          </a:p>
        </p:txBody>
      </p:sp>
      <p:sp>
        <p:nvSpPr>
          <p:cNvPr id="20" name="文本框 19"/>
          <p:cNvSpPr txBox="1"/>
          <p:nvPr/>
        </p:nvSpPr>
        <p:spPr>
          <a:xfrm>
            <a:off x="5838825" y="1753870"/>
            <a:ext cx="487680" cy="460375"/>
          </a:xfrm>
          <a:prstGeom prst="rect">
            <a:avLst/>
          </a:prstGeom>
          <a:noFill/>
        </p:spPr>
        <p:txBody>
          <a:bodyPr wrap="none" rtlCol="0">
            <a:spAutoFit/>
          </a:bodyPr>
          <a:p>
            <a:r>
              <a:rPr lang="zh-CN" altLang="en-US" sz="2400">
                <a:solidFill>
                  <a:srgbClr val="FF0000"/>
                </a:solidFill>
              </a:rPr>
              <a:t>直</a:t>
            </a:r>
            <a:endParaRPr lang="zh-CN" altLang="en-US" sz="2400">
              <a:solidFill>
                <a:srgbClr val="FF0000"/>
              </a:solidFill>
            </a:endParaRPr>
          </a:p>
        </p:txBody>
      </p:sp>
      <p:sp>
        <p:nvSpPr>
          <p:cNvPr id="21" name="文本框 20"/>
          <p:cNvSpPr txBox="1"/>
          <p:nvPr/>
        </p:nvSpPr>
        <p:spPr>
          <a:xfrm>
            <a:off x="7415530" y="1765935"/>
            <a:ext cx="487680" cy="460375"/>
          </a:xfrm>
          <a:prstGeom prst="rect">
            <a:avLst/>
          </a:prstGeom>
          <a:noFill/>
        </p:spPr>
        <p:txBody>
          <a:bodyPr wrap="none" rtlCol="0">
            <a:spAutoFit/>
          </a:bodyPr>
          <a:p>
            <a:r>
              <a:rPr lang="zh-CN" altLang="en-US" sz="2400">
                <a:solidFill>
                  <a:srgbClr val="FF0000"/>
                </a:solidFill>
              </a:rPr>
              <a:t>锐</a:t>
            </a:r>
            <a:endParaRPr lang="zh-CN" altLang="en-US" sz="2400">
              <a:solidFill>
                <a:srgbClr val="FF0000"/>
              </a:solidFill>
            </a:endParaRPr>
          </a:p>
        </p:txBody>
      </p:sp>
      <p:sp>
        <p:nvSpPr>
          <p:cNvPr id="22" name="文本框 21"/>
          <p:cNvSpPr txBox="1"/>
          <p:nvPr/>
        </p:nvSpPr>
        <p:spPr>
          <a:xfrm>
            <a:off x="3656965" y="2943860"/>
            <a:ext cx="487680" cy="460375"/>
          </a:xfrm>
          <a:prstGeom prst="rect">
            <a:avLst/>
          </a:prstGeom>
          <a:noFill/>
        </p:spPr>
        <p:txBody>
          <a:bodyPr wrap="none" rtlCol="0">
            <a:spAutoFit/>
          </a:bodyPr>
          <a:p>
            <a:r>
              <a:rPr lang="zh-CN" altLang="en-US" sz="2400">
                <a:solidFill>
                  <a:srgbClr val="FF0000"/>
                </a:solidFill>
              </a:rPr>
              <a:t>钝</a:t>
            </a:r>
            <a:endParaRPr lang="zh-CN" altLang="en-US" sz="2400">
              <a:solidFill>
                <a:srgbClr val="FF0000"/>
              </a:solidFill>
            </a:endParaRPr>
          </a:p>
        </p:txBody>
      </p:sp>
      <p:sp>
        <p:nvSpPr>
          <p:cNvPr id="23" name="文本框 22"/>
          <p:cNvSpPr txBox="1"/>
          <p:nvPr/>
        </p:nvSpPr>
        <p:spPr>
          <a:xfrm>
            <a:off x="6326505" y="3864610"/>
            <a:ext cx="487680" cy="460375"/>
          </a:xfrm>
          <a:prstGeom prst="rect">
            <a:avLst/>
          </a:prstGeom>
          <a:noFill/>
        </p:spPr>
        <p:txBody>
          <a:bodyPr wrap="none" rtlCol="0">
            <a:spAutoFit/>
          </a:bodyPr>
          <a:p>
            <a:r>
              <a:rPr lang="zh-CN" altLang="en-US" sz="2400">
                <a:solidFill>
                  <a:srgbClr val="FF0000"/>
                </a:solidFill>
              </a:rPr>
              <a:t>锐</a:t>
            </a:r>
            <a:endParaRPr lang="zh-CN" altLang="en-US" sz="2400">
              <a:solidFill>
                <a:srgbClr val="FF0000"/>
              </a:solidFill>
            </a:endParaRPr>
          </a:p>
        </p:txBody>
      </p:sp>
      <p:sp>
        <p:nvSpPr>
          <p:cNvPr id="24" name="文本框 23"/>
          <p:cNvSpPr txBox="1"/>
          <p:nvPr/>
        </p:nvSpPr>
        <p:spPr>
          <a:xfrm>
            <a:off x="6741795" y="5033010"/>
            <a:ext cx="487680" cy="460375"/>
          </a:xfrm>
          <a:prstGeom prst="rect">
            <a:avLst/>
          </a:prstGeom>
          <a:noFill/>
        </p:spPr>
        <p:txBody>
          <a:bodyPr wrap="none" rtlCol="0">
            <a:spAutoFit/>
          </a:bodyPr>
          <a:p>
            <a:r>
              <a:rPr lang="zh-CN" altLang="en-US" sz="2400">
                <a:solidFill>
                  <a:srgbClr val="FF0000"/>
                </a:solidFill>
              </a:rPr>
              <a:t>直</a:t>
            </a:r>
            <a:endParaRPr lang="zh-CN" altLang="en-US" sz="24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p:tgtEl>
                                          <p:spTgt spid="22"/>
                                        </p:tgtEl>
                                        <p:attrNameLst>
                                          <p:attrName>ppt_y</p:attrName>
                                        </p:attrNameLst>
                                      </p:cBhvr>
                                      <p:tavLst>
                                        <p:tav tm="0">
                                          <p:val>
                                            <p:strVal val="#ppt_y+#ppt_h*1.125000"/>
                                          </p:val>
                                        </p:tav>
                                        <p:tav tm="100000">
                                          <p:val>
                                            <p:strVal val="#ppt_y"/>
                                          </p:val>
                                        </p:tav>
                                      </p:tavLst>
                                    </p:anim>
                                    <p:animEffect transition="in" filter="wipe(up)">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1.125000"/>
                                          </p:val>
                                        </p:tav>
                                        <p:tav tm="100000">
                                          <p:val>
                                            <p:strVal val="#ppt_y"/>
                                          </p:val>
                                        </p:tav>
                                      </p:tavLst>
                                    </p:anim>
                                    <p:animEffect transition="in" filter="wipe(up)">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p:tgtEl>
                                          <p:spTgt spid="24"/>
                                        </p:tgtEl>
                                        <p:attrNameLst>
                                          <p:attrName>ppt_y</p:attrName>
                                        </p:attrNameLst>
                                      </p:cBhvr>
                                      <p:tavLst>
                                        <p:tav tm="0">
                                          <p:val>
                                            <p:strVal val="#ppt_y+#ppt_h*1.125000"/>
                                          </p:val>
                                        </p:tav>
                                        <p:tav tm="100000">
                                          <p:val>
                                            <p:strVal val="#ppt_y"/>
                                          </p:val>
                                        </p:tav>
                                      </p:tavLst>
                                    </p:anim>
                                    <p:animEffect transition="in" filter="wipe(up)">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3" name="图片 7" descr="三角板-1.png"/>
          <p:cNvPicPr>
            <a:picLocks noChangeAspect="1"/>
          </p:cNvPicPr>
          <p:nvPr/>
        </p:nvPicPr>
        <p:blipFill>
          <a:blip r:embed="rId2" cstate="print"/>
          <a:srcRect/>
          <a:stretch>
            <a:fillRect/>
          </a:stretch>
        </p:blipFill>
        <p:spPr bwMode="auto">
          <a:xfrm>
            <a:off x="2503533" y="3726013"/>
            <a:ext cx="3204207" cy="1580402"/>
          </a:xfrm>
          <a:prstGeom prst="rect">
            <a:avLst/>
          </a:prstGeom>
          <a:noFill/>
          <a:ln w="9525">
            <a:noFill/>
            <a:miter lim="800000"/>
            <a:headEnd/>
            <a:tailEnd/>
          </a:ln>
        </p:spPr>
      </p:pic>
      <p:pic>
        <p:nvPicPr>
          <p:cNvPr id="4" name="图片 8" descr="三角板-2.png"/>
          <p:cNvPicPr>
            <a:picLocks noChangeAspect="1"/>
          </p:cNvPicPr>
          <p:nvPr/>
        </p:nvPicPr>
        <p:blipFill>
          <a:blip r:embed="rId3" cstate="print"/>
          <a:srcRect/>
          <a:stretch>
            <a:fillRect/>
          </a:stretch>
        </p:blipFill>
        <p:spPr bwMode="auto">
          <a:xfrm rot="5400000">
            <a:off x="7375628" y="2971384"/>
            <a:ext cx="1888473" cy="3318718"/>
          </a:xfrm>
          <a:prstGeom prst="rect">
            <a:avLst/>
          </a:prstGeom>
          <a:noFill/>
          <a:ln w="9525">
            <a:noFill/>
            <a:miter lim="800000"/>
            <a:headEnd/>
            <a:tailEnd/>
          </a:ln>
        </p:spPr>
      </p:pic>
      <p:grpSp>
        <p:nvGrpSpPr>
          <p:cNvPr id="24" name="组合 23"/>
          <p:cNvGrpSpPr/>
          <p:nvPr/>
        </p:nvGrpSpPr>
        <p:grpSpPr>
          <a:xfrm>
            <a:off x="2884170" y="1035050"/>
            <a:ext cx="3237865" cy="1453515"/>
            <a:chOff x="2408" y="1774"/>
            <a:chExt cx="5099" cy="2289"/>
          </a:xfrm>
        </p:grpSpPr>
        <p:grpSp>
          <p:nvGrpSpPr>
            <p:cNvPr id="21" name="组合 20"/>
            <p:cNvGrpSpPr/>
            <p:nvPr/>
          </p:nvGrpSpPr>
          <p:grpSpPr>
            <a:xfrm>
              <a:off x="2408" y="1774"/>
              <a:ext cx="5099" cy="2289"/>
              <a:chOff x="582" y="5407"/>
              <a:chExt cx="4801" cy="2211"/>
            </a:xfrm>
          </p:grpSpPr>
          <p:pic>
            <p:nvPicPr>
              <p:cNvPr id="22" name="图片 21" descr="图片1"/>
              <p:cNvPicPr>
                <a:picLocks noChangeAspect="1"/>
              </p:cNvPicPr>
              <p:nvPr/>
            </p:nvPicPr>
            <p:blipFill>
              <a:blip r:embed="rId4"/>
              <a:stretch>
                <a:fillRect/>
              </a:stretch>
            </p:blipFill>
            <p:spPr>
              <a:xfrm>
                <a:off x="1351" y="5458"/>
                <a:ext cx="4032" cy="2160"/>
              </a:xfrm>
              <a:prstGeom prst="rect">
                <a:avLst/>
              </a:prstGeom>
            </p:spPr>
          </p:pic>
          <p:pic>
            <p:nvPicPr>
              <p:cNvPr id="23" name="图片 22" descr="图片1"/>
              <p:cNvPicPr>
                <a:picLocks noChangeAspect="1"/>
              </p:cNvPicPr>
              <p:nvPr/>
            </p:nvPicPr>
            <p:blipFill>
              <a:blip r:embed="rId5"/>
              <a:srcRect t="75976" r="69421"/>
              <a:stretch>
                <a:fillRect/>
              </a:stretch>
            </p:blipFill>
            <p:spPr>
              <a:xfrm rot="5400000">
                <a:off x="351" y="5638"/>
                <a:ext cx="1423" cy="960"/>
              </a:xfrm>
              <a:prstGeom prst="rect">
                <a:avLst/>
              </a:prstGeom>
            </p:spPr>
          </p:pic>
        </p:grpSp>
        <p:sp>
          <p:nvSpPr>
            <p:cNvPr id="5" name="Text Box 3"/>
            <p:cNvSpPr txBox="1">
              <a:spLocks noChangeArrowheads="1"/>
            </p:cNvSpPr>
            <p:nvPr/>
          </p:nvSpPr>
          <p:spPr bwMode="auto">
            <a:xfrm>
              <a:off x="3727" y="2146"/>
              <a:ext cx="3508" cy="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00000"/>
                </a:lnSpc>
                <a:spcBef>
                  <a:spcPct val="50000"/>
                </a:spcBef>
              </a:pPr>
              <a:r>
                <a:rPr lang="zh-CN" altLang="en-US" dirty="0">
                  <a:solidFill>
                    <a:srgbClr val="000000"/>
                  </a:solidFill>
                  <a:latin typeface="微软雅黑" panose="020B0503020204020204" pitchFamily="34" charset="-122"/>
                  <a:ea typeface="微软雅黑" panose="020B0503020204020204" pitchFamily="34" charset="-122"/>
                </a:rPr>
                <a:t>说出三角尺上</a:t>
              </a:r>
              <a:endParaRPr lang="zh-CN" altLang="en-US" dirty="0">
                <a:solidFill>
                  <a:srgbClr val="000000"/>
                </a:solidFill>
                <a:latin typeface="微软雅黑" panose="020B0503020204020204" pitchFamily="34" charset="-122"/>
                <a:ea typeface="微软雅黑" panose="020B0503020204020204" pitchFamily="34" charset="-122"/>
              </a:endParaRPr>
            </a:p>
            <a:p>
              <a:pPr eaLnBrk="1" hangingPunct="1">
                <a:lnSpc>
                  <a:spcPct val="100000"/>
                </a:lnSpc>
                <a:spcBef>
                  <a:spcPct val="50000"/>
                </a:spcBef>
              </a:pPr>
              <a:r>
                <a:rPr lang="zh-CN" altLang="en-US" dirty="0">
                  <a:solidFill>
                    <a:srgbClr val="000000"/>
                  </a:solidFill>
                  <a:latin typeface="微软雅黑" panose="020B0503020204020204" pitchFamily="34" charset="-122"/>
                  <a:ea typeface="微软雅黑" panose="020B0503020204020204" pitchFamily="34" charset="-122"/>
                </a:rPr>
                <a:t>每个角的度数。</a:t>
              </a:r>
              <a:endParaRPr lang="zh-CN" altLang="en-US" dirty="0">
                <a:solidFill>
                  <a:srgbClr val="000000"/>
                </a:solidFill>
                <a:latin typeface="微软雅黑" panose="020B0503020204020204" pitchFamily="34" charset="-122"/>
                <a:ea typeface="微软雅黑" panose="020B0503020204020204" pitchFamily="34" charset="-122"/>
              </a:endParaRPr>
            </a:p>
          </p:txBody>
        </p:sp>
      </p:grpSp>
      <p:sp>
        <p:nvSpPr>
          <p:cNvPr id="6" name="TextBox 4"/>
          <p:cNvSpPr txBox="1"/>
          <p:nvPr/>
        </p:nvSpPr>
        <p:spPr>
          <a:xfrm>
            <a:off x="2303390" y="3234540"/>
            <a:ext cx="1032048" cy="460375"/>
          </a:xfrm>
          <a:prstGeom prst="rect">
            <a:avLst/>
          </a:prstGeom>
          <a:noFill/>
        </p:spPr>
        <p:txBody>
          <a:bodyPr wrap="square">
            <a:spAutoFit/>
          </a:bodyPr>
          <a:lstStyle/>
          <a:p>
            <a:pPr>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45°</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extBox 4"/>
          <p:cNvSpPr txBox="1"/>
          <p:nvPr/>
        </p:nvSpPr>
        <p:spPr>
          <a:xfrm>
            <a:off x="5090271" y="3252662"/>
            <a:ext cx="1032048" cy="460375"/>
          </a:xfrm>
          <a:prstGeom prst="rect">
            <a:avLst/>
          </a:prstGeom>
          <a:noFill/>
        </p:spPr>
        <p:txBody>
          <a:bodyPr wrap="square">
            <a:spAutoFit/>
          </a:bodyPr>
          <a:lstStyle/>
          <a:p>
            <a:pPr>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45°</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TextBox 4"/>
          <p:cNvSpPr txBox="1"/>
          <p:nvPr/>
        </p:nvSpPr>
        <p:spPr>
          <a:xfrm>
            <a:off x="3734663" y="5228526"/>
            <a:ext cx="1032048" cy="460375"/>
          </a:xfrm>
          <a:prstGeom prst="rect">
            <a:avLst/>
          </a:prstGeom>
          <a:noFill/>
        </p:spPr>
        <p:txBody>
          <a:bodyPr wrap="square">
            <a:spAutoFit/>
          </a:bodyPr>
          <a:lstStyle/>
          <a:p>
            <a:pPr>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90°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4"/>
          <p:cNvSpPr txBox="1"/>
          <p:nvPr/>
        </p:nvSpPr>
        <p:spPr>
          <a:xfrm>
            <a:off x="6509850" y="3233480"/>
            <a:ext cx="1032048" cy="460375"/>
          </a:xfrm>
          <a:prstGeom prst="rect">
            <a:avLst/>
          </a:prstGeom>
          <a:noFill/>
        </p:spPr>
        <p:txBody>
          <a:bodyPr wrap="square">
            <a:spAutoFit/>
          </a:bodyPr>
          <a:lstStyle/>
          <a:p>
            <a:pPr>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90°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TextBox 4"/>
          <p:cNvSpPr txBox="1"/>
          <p:nvPr/>
        </p:nvSpPr>
        <p:spPr>
          <a:xfrm>
            <a:off x="9284968" y="3220686"/>
            <a:ext cx="1032048" cy="460375"/>
          </a:xfrm>
          <a:prstGeom prst="rect">
            <a:avLst/>
          </a:prstGeom>
          <a:noFill/>
        </p:spPr>
        <p:txBody>
          <a:bodyPr wrap="square">
            <a:spAutoFit/>
          </a:bodyPr>
          <a:lstStyle/>
          <a:p>
            <a:pPr>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TextBox 4"/>
          <p:cNvSpPr txBox="1"/>
          <p:nvPr/>
        </p:nvSpPr>
        <p:spPr>
          <a:xfrm>
            <a:off x="6573783" y="5465115"/>
            <a:ext cx="1032048" cy="460375"/>
          </a:xfrm>
          <a:prstGeom prst="rect">
            <a:avLst/>
          </a:prstGeom>
          <a:noFill/>
        </p:spPr>
        <p:txBody>
          <a:bodyPr wrap="square">
            <a:spAutoFit/>
          </a:bodyPr>
          <a:lstStyle/>
          <a:p>
            <a:pPr>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60°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5" name="图片 24" descr="图片158"/>
          <p:cNvPicPr>
            <a:picLocks noChangeAspect="1"/>
          </p:cNvPicPr>
          <p:nvPr/>
        </p:nvPicPr>
        <p:blipFill>
          <a:blip r:embed="rId6"/>
          <a:stretch>
            <a:fillRect/>
          </a:stretch>
        </p:blipFill>
        <p:spPr>
          <a:xfrm flipH="1">
            <a:off x="793750" y="1271270"/>
            <a:ext cx="1402715" cy="2065655"/>
          </a:xfrm>
          <a:prstGeom prst="rect">
            <a:avLst/>
          </a:prstGeom>
        </p:spPr>
      </p:pic>
      <p:sp>
        <p:nvSpPr>
          <p:cNvPr id="26" name="文本框 25"/>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3" name="组合 2"/>
          <p:cNvGrpSpPr/>
          <p:nvPr/>
        </p:nvGrpSpPr>
        <p:grpSpPr>
          <a:xfrm>
            <a:off x="5547995" y="1043940"/>
            <a:ext cx="3622040" cy="1313815"/>
            <a:chOff x="3364" y="960"/>
            <a:chExt cx="5704" cy="3054"/>
          </a:xfrm>
        </p:grpSpPr>
        <p:grpSp>
          <p:nvGrpSpPr>
            <p:cNvPr id="64" name="组合 63"/>
            <p:cNvGrpSpPr/>
            <p:nvPr/>
          </p:nvGrpSpPr>
          <p:grpSpPr>
            <a:xfrm rot="0">
              <a:off x="3364" y="960"/>
              <a:ext cx="5704" cy="3054"/>
              <a:chOff x="10439" y="4084"/>
              <a:chExt cx="6280" cy="3054"/>
            </a:xfrm>
          </p:grpSpPr>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圆角矩形标注 60"/>
              <p:cNvSpPr/>
              <p:nvPr/>
            </p:nvSpPr>
            <p:spPr>
              <a:xfrm>
                <a:off x="10439" y="4084"/>
                <a:ext cx="6281" cy="3054"/>
              </a:xfrm>
              <a:prstGeom prst="wedgeRoundRectCallout">
                <a:avLst>
                  <a:gd name="adj1" fmla="val 63919"/>
                  <a:gd name="adj2" fmla="val -18197"/>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grpSp>
        <p:sp>
          <p:nvSpPr>
            <p:cNvPr id="31" name="矩形 4"/>
            <p:cNvSpPr>
              <a:spLocks noChangeArrowheads="1"/>
            </p:cNvSpPr>
            <p:nvPr/>
          </p:nvSpPr>
          <p:spPr bwMode="auto">
            <a:xfrm>
              <a:off x="3619" y="960"/>
              <a:ext cx="5192" cy="27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50000"/>
                </a:lnSpc>
                <a:spcBef>
                  <a:spcPct val="0"/>
                </a:spcBef>
                <a:buFontTx/>
                <a:buNone/>
              </a:pPr>
              <a:r>
                <a:rPr lang="zh-CN" altLang="en-US" sz="2400" dirty="0">
                  <a:latin typeface="微软雅黑" panose="020B0503020204020204" pitchFamily="34" charset="-122"/>
                  <a:ea typeface="微软雅黑" panose="020B0503020204020204" pitchFamily="34" charset="-122"/>
                </a:rPr>
                <a:t>试着用三角尺画角，</a:t>
              </a:r>
              <a:endParaRPr lang="zh-CN" altLang="en-US" sz="2400" dirty="0">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2400" dirty="0">
                  <a:latin typeface="微软雅黑" panose="020B0503020204020204" pitchFamily="34" charset="-122"/>
                  <a:ea typeface="微软雅黑" panose="020B0503020204020204" pitchFamily="34" charset="-122"/>
                </a:rPr>
                <a:t>能画出什么度数的角？</a:t>
              </a:r>
              <a:endParaRPr lang="zh-CN" altLang="en-US" sz="2400" dirty="0">
                <a:latin typeface="微软雅黑" panose="020B0503020204020204" pitchFamily="34" charset="-122"/>
                <a:ea typeface="微软雅黑" panose="020B0503020204020204" pitchFamily="34" charset="-122"/>
              </a:endParaRPr>
            </a:p>
          </p:txBody>
        </p:sp>
      </p:grpSp>
      <p:cxnSp>
        <p:nvCxnSpPr>
          <p:cNvPr id="15" name="直接连接符 14"/>
          <p:cNvCxnSpPr/>
          <p:nvPr/>
        </p:nvCxnSpPr>
        <p:spPr>
          <a:xfrm flipV="1">
            <a:off x="4376128" y="2956901"/>
            <a:ext cx="1171575" cy="20955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376128" y="5052401"/>
            <a:ext cx="313372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弧形 16"/>
          <p:cNvSpPr/>
          <p:nvPr/>
        </p:nvSpPr>
        <p:spPr>
          <a:xfrm rot="1614142">
            <a:off x="4145941" y="4687276"/>
            <a:ext cx="609600" cy="433388"/>
          </a:xfrm>
          <a:prstGeom prst="arc">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400">
              <a:latin typeface="微软雅黑" panose="020B0503020204020204" pitchFamily="34" charset="-122"/>
              <a:ea typeface="微软雅黑" panose="020B0503020204020204" pitchFamily="34" charset="-122"/>
            </a:endParaRPr>
          </a:p>
        </p:txBody>
      </p:sp>
      <p:sp>
        <p:nvSpPr>
          <p:cNvPr id="18" name="矩形 17"/>
          <p:cNvSpPr/>
          <p:nvPr/>
        </p:nvSpPr>
        <p:spPr>
          <a:xfrm>
            <a:off x="4728553" y="4534876"/>
            <a:ext cx="664210" cy="460375"/>
          </a:xfrm>
          <a:prstGeom prst="rect">
            <a:avLst/>
          </a:prstGeom>
        </p:spPr>
        <p:txBody>
          <a:bodyPr wrap="none">
            <a:spAutoFit/>
          </a:bodyPr>
          <a:lstStyle/>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60°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IMG_20220113_01040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flipH="1">
            <a:off x="9956165" y="1028700"/>
            <a:ext cx="1875155" cy="2505075"/>
          </a:xfrm>
          <a:prstGeom prst="rect">
            <a:avLst/>
          </a:prstGeom>
        </p:spPr>
      </p:pic>
      <p:grpSp>
        <p:nvGrpSpPr>
          <p:cNvPr id="9" name="组合 8"/>
          <p:cNvGrpSpPr/>
          <p:nvPr/>
        </p:nvGrpSpPr>
        <p:grpSpPr>
          <a:xfrm>
            <a:off x="857885" y="1287780"/>
            <a:ext cx="4320540" cy="955040"/>
            <a:chOff x="2457" y="3025"/>
            <a:chExt cx="6804" cy="1504"/>
          </a:xfrm>
        </p:grpSpPr>
        <p:pic>
          <p:nvPicPr>
            <p:cNvPr id="8" name="图片 7" descr="26369678_225034435000_2"/>
            <p:cNvPicPr>
              <a:picLocks noChangeAspect="1"/>
            </p:cNvPicPr>
            <p:nvPr/>
          </p:nvPicPr>
          <p:blipFill>
            <a:blip r:embed="rId3">
              <a:clrChange>
                <a:clrFrom>
                  <a:srgbClr val="FFFFFF">
                    <a:alpha val="100000"/>
                  </a:srgbClr>
                </a:clrFrom>
                <a:clrTo>
                  <a:srgbClr val="FFFFFF">
                    <a:alpha val="100000"/>
                    <a:alpha val="0"/>
                  </a:srgbClr>
                </a:clrTo>
              </a:clrChange>
            </a:blip>
            <a:srcRect t="49741" b="28324"/>
            <a:stretch>
              <a:fillRect/>
            </a:stretch>
          </p:blipFill>
          <p:spPr>
            <a:xfrm>
              <a:off x="2457" y="3025"/>
              <a:ext cx="6804" cy="1505"/>
            </a:xfrm>
            <a:prstGeom prst="rect">
              <a:avLst/>
            </a:prstGeom>
          </p:spPr>
        </p:pic>
        <p:sp>
          <p:nvSpPr>
            <p:cNvPr id="28" name="文本框 27"/>
            <p:cNvSpPr txBox="1"/>
            <p:nvPr/>
          </p:nvSpPr>
          <p:spPr>
            <a:xfrm>
              <a:off x="3862" y="3357"/>
              <a:ext cx="4088" cy="841"/>
            </a:xfrm>
            <a:prstGeom prst="rect">
              <a:avLst/>
            </a:prstGeom>
            <a:noFill/>
          </p:spPr>
          <p:txBody>
            <a:bodyPr wrap="square" rtlCol="0">
              <a:spAutoFit/>
            </a:bodyPr>
            <a:lstStyle/>
            <a:p>
              <a:pPr>
                <a:lnSpc>
                  <a:spcPct val="120000"/>
                </a:lnSpc>
              </a:pPr>
              <a:r>
                <a:rPr lang="zh-CN" altLang="en-US" sz="2400" dirty="0">
                  <a:solidFill>
                    <a:schemeClr val="tx1"/>
                  </a:solidFill>
                  <a:latin typeface="微软雅黑" panose="020B0503020204020204" pitchFamily="34" charset="-122"/>
                  <a:ea typeface="微软雅黑" panose="020B0503020204020204" pitchFamily="34" charset="-122"/>
                </a:rPr>
                <a:t>用一个三角尺画</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pic>
        <p:nvPicPr>
          <p:cNvPr id="10" name="图片 8" descr="三角板-2.png"/>
          <p:cNvPicPr>
            <a:picLocks noChangeAspect="1"/>
          </p:cNvPicPr>
          <p:nvPr/>
        </p:nvPicPr>
        <p:blipFill>
          <a:blip r:embed="rId4" cstate="print"/>
          <a:srcRect/>
          <a:stretch>
            <a:fillRect/>
          </a:stretch>
        </p:blipFill>
        <p:spPr bwMode="auto">
          <a:xfrm rot="7140000">
            <a:off x="5690235" y="2771775"/>
            <a:ext cx="2573020" cy="452183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cxnSp>
        <p:nvCxnSpPr>
          <p:cNvPr id="20" name="直接连接符 19"/>
          <p:cNvCxnSpPr/>
          <p:nvPr/>
        </p:nvCxnSpPr>
        <p:spPr>
          <a:xfrm flipV="1">
            <a:off x="3731796" y="3202285"/>
            <a:ext cx="1797050" cy="17811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731796" y="4983460"/>
            <a:ext cx="313372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弧形 21"/>
          <p:cNvSpPr/>
          <p:nvPr/>
        </p:nvSpPr>
        <p:spPr>
          <a:xfrm rot="1614142">
            <a:off x="3752433" y="4688185"/>
            <a:ext cx="390525" cy="371475"/>
          </a:xfrm>
          <a:prstGeom prst="arc">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latin typeface="楷体" panose="02010609060101010101" pitchFamily="49" charset="-122"/>
              <a:ea typeface="楷体" panose="02010609060101010101" pitchFamily="49" charset="-122"/>
            </a:endParaRPr>
          </a:p>
        </p:txBody>
      </p:sp>
      <p:sp>
        <p:nvSpPr>
          <p:cNvPr id="23" name="矩形 22"/>
          <p:cNvSpPr/>
          <p:nvPr/>
        </p:nvSpPr>
        <p:spPr>
          <a:xfrm>
            <a:off x="4139783" y="4459585"/>
            <a:ext cx="907621" cy="523220"/>
          </a:xfrm>
          <a:prstGeom prst="rect">
            <a:avLst/>
          </a:prstGeom>
        </p:spPr>
        <p:txBody>
          <a:bodyPr wrap="none">
            <a:spAutoFit/>
          </a:bodyPr>
          <a:lstStyle/>
          <a:p>
            <a:pPr eaLnBrk="1" hangingPunct="1">
              <a:defRPr/>
            </a:pPr>
            <a:r>
              <a:rPr lang="en-US" altLang="zh-CN" sz="2800" b="1" dirty="0">
                <a:solidFill>
                  <a:srgbClr val="FF0000"/>
                </a:solidFill>
                <a:latin typeface="楷体" panose="02010609060101010101" pitchFamily="49" charset="-122"/>
                <a:ea typeface="楷体" panose="02010609060101010101" pitchFamily="49" charset="-122"/>
              </a:rPr>
              <a:t>45°</a:t>
            </a:r>
            <a:endParaRPr lang="zh-CN" altLang="en-US" sz="2800" dirty="0">
              <a:solidFill>
                <a:srgbClr val="FF0000"/>
              </a:solidFill>
              <a:latin typeface="楷体" panose="02010609060101010101" pitchFamily="49" charset="-122"/>
              <a:ea typeface="楷体" panose="02010609060101010101" pitchFamily="49" charset="-122"/>
            </a:endParaRPr>
          </a:p>
        </p:txBody>
      </p:sp>
      <p:grpSp>
        <p:nvGrpSpPr>
          <p:cNvPr id="6" name="组合 5"/>
          <p:cNvGrpSpPr/>
          <p:nvPr/>
        </p:nvGrpSpPr>
        <p:grpSpPr>
          <a:xfrm>
            <a:off x="2030095" y="5113655"/>
            <a:ext cx="8253730" cy="1061720"/>
            <a:chOff x="2917" y="8453"/>
            <a:chExt cx="12998" cy="1672"/>
          </a:xfrm>
        </p:grpSpPr>
        <p:grpSp>
          <p:nvGrpSpPr>
            <p:cNvPr id="40" name="组合 39"/>
            <p:cNvGrpSpPr/>
            <p:nvPr/>
          </p:nvGrpSpPr>
          <p:grpSpPr>
            <a:xfrm rot="0">
              <a:off x="2917" y="8453"/>
              <a:ext cx="12114" cy="1673"/>
              <a:chOff x="2251" y="6490"/>
              <a:chExt cx="11675" cy="1673"/>
            </a:xfrm>
          </p:grpSpPr>
          <p:grpSp>
            <p:nvGrpSpPr>
              <p:cNvPr id="41" name="组合 40"/>
              <p:cNvGrpSpPr/>
              <p:nvPr/>
            </p:nvGrpSpPr>
            <p:grpSpPr>
              <a:xfrm>
                <a:off x="2556" y="6766"/>
                <a:ext cx="11370" cy="1397"/>
                <a:chOff x="2556" y="6766"/>
                <a:chExt cx="11370" cy="1397"/>
              </a:xfrm>
            </p:grpSpPr>
            <p:sp>
              <p:nvSpPr>
                <p:cNvPr id="42" name="圆角矩形 41"/>
                <p:cNvSpPr/>
                <p:nvPr/>
              </p:nvSpPr>
              <p:spPr>
                <a:xfrm>
                  <a:off x="2556" y="6766"/>
                  <a:ext cx="11370" cy="1397"/>
                </a:xfrm>
                <a:prstGeom prst="roundRect">
                  <a:avLst/>
                </a:prstGeom>
                <a:solidFill>
                  <a:schemeClr val="accent4">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2775" y="6982"/>
                  <a:ext cx="10928" cy="98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2697" y="6903"/>
                  <a:ext cx="11092" cy="1141"/>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5" name="图片 4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1" y="6490"/>
                <a:ext cx="1015" cy="686"/>
              </a:xfrm>
              <a:prstGeom prst="rect">
                <a:avLst/>
              </a:prstGeom>
            </p:spPr>
          </p:pic>
        </p:grpSp>
        <p:sp>
          <p:nvSpPr>
            <p:cNvPr id="27" name="矩形 4"/>
            <p:cNvSpPr>
              <a:spLocks noChangeArrowheads="1"/>
            </p:cNvSpPr>
            <p:nvPr/>
          </p:nvSpPr>
          <p:spPr bwMode="auto">
            <a:xfrm>
              <a:off x="3559" y="8826"/>
              <a:ext cx="12357" cy="10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50000"/>
                </a:lnSpc>
                <a:spcBef>
                  <a:spcPct val="0"/>
                </a:spcBef>
                <a:buFontTx/>
                <a:buNone/>
              </a:pPr>
              <a:r>
                <a:rPr lang="zh-CN" altLang="en-US" sz="2400" spc="-150" dirty="0">
                  <a:latin typeface="微软雅黑" panose="020B0503020204020204" pitchFamily="34" charset="-122"/>
                  <a:ea typeface="微软雅黑" panose="020B0503020204020204" pitchFamily="34" charset="-122"/>
                  <a:cs typeface="微软雅黑" panose="020B0503020204020204" pitchFamily="34" charset="-122"/>
                </a:rPr>
                <a:t>用一个三角尺可以画出</a:t>
              </a:r>
              <a:r>
                <a:rPr lang="en-US" altLang="zh-CN" sz="2400" spc="-15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2400" spc="-15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5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45°</a:t>
              </a:r>
              <a:r>
                <a:rPr lang="zh-CN" altLang="en-US" sz="2400" spc="-15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5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60°</a:t>
              </a:r>
              <a:r>
                <a:rPr lang="zh-CN" altLang="en-US" sz="2400" spc="-15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5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90°</a:t>
              </a:r>
              <a:r>
                <a:rPr lang="zh-CN" altLang="en-US" sz="2400" spc="-15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15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180°</a:t>
              </a:r>
              <a:r>
                <a:rPr lang="zh-CN" altLang="en-US" sz="2400" spc="-150" dirty="0">
                  <a:latin typeface="微软雅黑" panose="020B0503020204020204" pitchFamily="34" charset="-122"/>
                  <a:ea typeface="微软雅黑" panose="020B0503020204020204" pitchFamily="34" charset="-122"/>
                  <a:cs typeface="微软雅黑" panose="020B0503020204020204" pitchFamily="34" charset="-122"/>
                </a:rPr>
                <a:t>的角。</a:t>
              </a:r>
              <a:endParaRPr lang="zh-CN" altLang="en-US" sz="2400" spc="-15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 name="组合 8"/>
          <p:cNvGrpSpPr/>
          <p:nvPr/>
        </p:nvGrpSpPr>
        <p:grpSpPr>
          <a:xfrm>
            <a:off x="857885" y="1287780"/>
            <a:ext cx="4320540" cy="955040"/>
            <a:chOff x="2457" y="3025"/>
            <a:chExt cx="6804" cy="1504"/>
          </a:xfrm>
        </p:grpSpPr>
        <p:pic>
          <p:nvPicPr>
            <p:cNvPr id="8" name="图片 7" descr="26369678_225034435000_2"/>
            <p:cNvPicPr>
              <a:picLocks noChangeAspect="1"/>
            </p:cNvPicPr>
            <p:nvPr/>
          </p:nvPicPr>
          <p:blipFill>
            <a:blip r:embed="rId3">
              <a:clrChange>
                <a:clrFrom>
                  <a:srgbClr val="FFFFFF">
                    <a:alpha val="100000"/>
                  </a:srgbClr>
                </a:clrFrom>
                <a:clrTo>
                  <a:srgbClr val="FFFFFF">
                    <a:alpha val="100000"/>
                    <a:alpha val="0"/>
                  </a:srgbClr>
                </a:clrTo>
              </a:clrChange>
            </a:blip>
            <a:srcRect t="49741" b="28324"/>
            <a:stretch>
              <a:fillRect/>
            </a:stretch>
          </p:blipFill>
          <p:spPr>
            <a:xfrm>
              <a:off x="2457" y="3025"/>
              <a:ext cx="6804" cy="1505"/>
            </a:xfrm>
            <a:prstGeom prst="rect">
              <a:avLst/>
            </a:prstGeom>
          </p:spPr>
        </p:pic>
        <p:sp>
          <p:nvSpPr>
            <p:cNvPr id="28" name="文本框 27"/>
            <p:cNvSpPr txBox="1"/>
            <p:nvPr/>
          </p:nvSpPr>
          <p:spPr>
            <a:xfrm>
              <a:off x="3862" y="3357"/>
              <a:ext cx="4088" cy="841"/>
            </a:xfrm>
            <a:prstGeom prst="rect">
              <a:avLst/>
            </a:prstGeom>
            <a:noFill/>
          </p:spPr>
          <p:txBody>
            <a:bodyPr wrap="square" rtlCol="0">
              <a:spAutoFit/>
            </a:bodyPr>
            <a:p>
              <a:pPr>
                <a:lnSpc>
                  <a:spcPct val="120000"/>
                </a:lnSpc>
              </a:pPr>
              <a:r>
                <a:rPr lang="zh-CN" altLang="en-US" sz="2400" dirty="0">
                  <a:solidFill>
                    <a:schemeClr val="tx1"/>
                  </a:solidFill>
                  <a:latin typeface="微软雅黑" panose="020B0503020204020204" pitchFamily="34" charset="-122"/>
                  <a:ea typeface="微软雅黑" panose="020B0503020204020204" pitchFamily="34" charset="-122"/>
                </a:rPr>
                <a:t>用一个三角尺画</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547995" y="1043940"/>
            <a:ext cx="3622040" cy="1313815"/>
            <a:chOff x="3364" y="960"/>
            <a:chExt cx="5704" cy="3054"/>
          </a:xfrm>
        </p:grpSpPr>
        <p:grpSp>
          <p:nvGrpSpPr>
            <p:cNvPr id="64" name="组合 63"/>
            <p:cNvGrpSpPr/>
            <p:nvPr/>
          </p:nvGrpSpPr>
          <p:grpSpPr>
            <a:xfrm rot="0">
              <a:off x="3364" y="960"/>
              <a:ext cx="5704" cy="3054"/>
              <a:chOff x="10439" y="4084"/>
              <a:chExt cx="6280" cy="3054"/>
            </a:xfrm>
          </p:grpSpPr>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圆角矩形标注 60"/>
              <p:cNvSpPr/>
              <p:nvPr/>
            </p:nvSpPr>
            <p:spPr>
              <a:xfrm>
                <a:off x="10439" y="4084"/>
                <a:ext cx="6281" cy="3054"/>
              </a:xfrm>
              <a:prstGeom prst="wedgeRoundRectCallout">
                <a:avLst>
                  <a:gd name="adj1" fmla="val 63919"/>
                  <a:gd name="adj2" fmla="val -18197"/>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grpSp>
        <p:sp>
          <p:nvSpPr>
            <p:cNvPr id="31" name="矩形 4"/>
            <p:cNvSpPr>
              <a:spLocks noChangeArrowheads="1"/>
            </p:cNvSpPr>
            <p:nvPr/>
          </p:nvSpPr>
          <p:spPr bwMode="auto">
            <a:xfrm>
              <a:off x="3619" y="960"/>
              <a:ext cx="5192" cy="27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50000"/>
                </a:lnSpc>
                <a:spcBef>
                  <a:spcPct val="0"/>
                </a:spcBef>
                <a:buFontTx/>
                <a:buNone/>
              </a:pPr>
              <a:r>
                <a:rPr lang="zh-CN" altLang="en-US" sz="2400" dirty="0">
                  <a:latin typeface="微软雅黑" panose="020B0503020204020204" pitchFamily="34" charset="-122"/>
                  <a:ea typeface="微软雅黑" panose="020B0503020204020204" pitchFamily="34" charset="-122"/>
                </a:rPr>
                <a:t>试着用三角尺画角，</a:t>
              </a:r>
              <a:endParaRPr lang="zh-CN" altLang="en-US" sz="2400" dirty="0">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2400" dirty="0">
                  <a:latin typeface="微软雅黑" panose="020B0503020204020204" pitchFamily="34" charset="-122"/>
                  <a:ea typeface="微软雅黑" panose="020B0503020204020204" pitchFamily="34" charset="-122"/>
                </a:rPr>
                <a:t>能画出什么度数的角？</a:t>
              </a:r>
              <a:endParaRPr lang="zh-CN" altLang="en-US" sz="2400" dirty="0">
                <a:latin typeface="微软雅黑" panose="020B0503020204020204" pitchFamily="34" charset="-122"/>
                <a:ea typeface="微软雅黑" panose="020B0503020204020204" pitchFamily="34" charset="-122"/>
              </a:endParaRPr>
            </a:p>
          </p:txBody>
        </p:sp>
      </p:grpSp>
      <p:pic>
        <p:nvPicPr>
          <p:cNvPr id="5" name="图片 4" descr="IMG_20220113_010405"/>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flipH="1">
            <a:off x="9956165" y="1028700"/>
            <a:ext cx="1875155" cy="2505075"/>
          </a:xfrm>
          <a:prstGeom prst="rect">
            <a:avLst/>
          </a:prstGeom>
        </p:spPr>
      </p:pic>
      <p:pic>
        <p:nvPicPr>
          <p:cNvPr id="7" name="图片 7" descr="三角板-1.png"/>
          <p:cNvPicPr>
            <a:picLocks noChangeAspect="1"/>
          </p:cNvPicPr>
          <p:nvPr/>
        </p:nvPicPr>
        <p:blipFill>
          <a:blip r:embed="rId5" cstate="print"/>
          <a:srcRect/>
          <a:stretch>
            <a:fillRect/>
          </a:stretch>
        </p:blipFill>
        <p:spPr bwMode="auto">
          <a:xfrm flipV="1">
            <a:off x="3731895" y="2948940"/>
            <a:ext cx="4123690" cy="203390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ppt_y</p:attrName>
                                        </p:attrNameLst>
                                      </p:cBhvr>
                                      <p:tavLst>
                                        <p:tav tm="0">
                                          <p:val>
                                            <p:strVal val="#ppt_y+#ppt_h*1.125000"/>
                                          </p:val>
                                        </p:tav>
                                        <p:tav tm="100000">
                                          <p:val>
                                            <p:strVal val="#ppt_y"/>
                                          </p:val>
                                        </p:tav>
                                      </p:tavLst>
                                    </p:anim>
                                    <p:animEffect transition="in" filter="wipe(up)">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9" name="图片 8" descr="三角板-2.png"/>
          <p:cNvPicPr>
            <a:picLocks noChangeAspect="1"/>
          </p:cNvPicPr>
          <p:nvPr/>
        </p:nvPicPr>
        <p:blipFill>
          <a:blip r:embed="rId2" cstate="print"/>
          <a:srcRect/>
          <a:stretch>
            <a:fillRect/>
          </a:stretch>
        </p:blipFill>
        <p:spPr bwMode="auto">
          <a:xfrm rot="14400000" flipH="1">
            <a:off x="5520158" y="3183474"/>
            <a:ext cx="1888473" cy="3318718"/>
          </a:xfrm>
          <a:prstGeom prst="rect">
            <a:avLst/>
          </a:prstGeom>
          <a:noFill/>
          <a:ln w="9525">
            <a:noFill/>
            <a:miter lim="800000"/>
            <a:headEnd/>
            <a:tailEnd/>
          </a:ln>
        </p:spPr>
      </p:pic>
      <p:pic>
        <p:nvPicPr>
          <p:cNvPr id="20" name="图片 7" descr="三角板-1.png"/>
          <p:cNvPicPr>
            <a:picLocks noChangeAspect="1"/>
          </p:cNvPicPr>
          <p:nvPr/>
        </p:nvPicPr>
        <p:blipFill>
          <a:blip r:embed="rId3" cstate="print"/>
          <a:srcRect/>
          <a:stretch>
            <a:fillRect/>
          </a:stretch>
        </p:blipFill>
        <p:spPr bwMode="auto">
          <a:xfrm rot="9000000">
            <a:off x="3998958" y="2553803"/>
            <a:ext cx="3204207" cy="1580402"/>
          </a:xfrm>
          <a:prstGeom prst="rect">
            <a:avLst/>
          </a:prstGeom>
          <a:noFill/>
          <a:ln w="9525">
            <a:noFill/>
            <a:miter lim="800000"/>
            <a:headEnd/>
            <a:tailEnd/>
          </a:ln>
        </p:spPr>
      </p:pic>
      <p:cxnSp>
        <p:nvCxnSpPr>
          <p:cNvPr id="24" name="直接连接符 23"/>
          <p:cNvCxnSpPr/>
          <p:nvPr/>
        </p:nvCxnSpPr>
        <p:spPr>
          <a:xfrm flipV="1">
            <a:off x="4581094" y="3074769"/>
            <a:ext cx="519112" cy="17859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562044" y="4843244"/>
            <a:ext cx="313372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弧形 28"/>
          <p:cNvSpPr/>
          <p:nvPr/>
        </p:nvSpPr>
        <p:spPr>
          <a:xfrm rot="1614142">
            <a:off x="4503306" y="4560669"/>
            <a:ext cx="390525" cy="371475"/>
          </a:xfrm>
          <a:prstGeom prst="arc">
            <a:avLst>
              <a:gd name="adj1" fmla="val 13733145"/>
              <a:gd name="adj2" fmla="val 0"/>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latin typeface="楷体" panose="02010609060101010101" pitchFamily="49" charset="-122"/>
              <a:ea typeface="楷体" panose="02010609060101010101" pitchFamily="49" charset="-122"/>
            </a:endParaRPr>
          </a:p>
        </p:txBody>
      </p:sp>
      <p:sp>
        <p:nvSpPr>
          <p:cNvPr id="30" name="矩形 29"/>
          <p:cNvSpPr/>
          <p:nvPr/>
        </p:nvSpPr>
        <p:spPr>
          <a:xfrm>
            <a:off x="4822394" y="4233644"/>
            <a:ext cx="907621" cy="523220"/>
          </a:xfrm>
          <a:prstGeom prst="rect">
            <a:avLst/>
          </a:prstGeom>
        </p:spPr>
        <p:txBody>
          <a:bodyPr wrap="none">
            <a:spAutoFit/>
          </a:bodyPr>
          <a:lstStyle/>
          <a:p>
            <a:pPr eaLnBrk="1" hangingPunct="1">
              <a:defRPr/>
            </a:pPr>
            <a:r>
              <a:rPr lang="en-US" altLang="zh-CN" sz="2800" b="1" dirty="0">
                <a:solidFill>
                  <a:srgbClr val="FF0000"/>
                </a:solidFill>
                <a:latin typeface="楷体" panose="02010609060101010101" pitchFamily="49" charset="-122"/>
                <a:ea typeface="楷体" panose="02010609060101010101" pitchFamily="49" charset="-122"/>
              </a:rPr>
              <a:t>75°</a:t>
            </a:r>
            <a:endParaRPr lang="zh-CN" altLang="en-US" sz="2800" dirty="0">
              <a:solidFill>
                <a:srgbClr val="FF0000"/>
              </a:solidFill>
              <a:latin typeface="楷体" panose="02010609060101010101" pitchFamily="49" charset="-122"/>
              <a:ea typeface="楷体" panose="02010609060101010101" pitchFamily="49" charset="-122"/>
            </a:endParaRPr>
          </a:p>
        </p:txBody>
      </p:sp>
      <p:grpSp>
        <p:nvGrpSpPr>
          <p:cNvPr id="10" name="组合 9"/>
          <p:cNvGrpSpPr/>
          <p:nvPr/>
        </p:nvGrpSpPr>
        <p:grpSpPr>
          <a:xfrm>
            <a:off x="732790" y="1059180"/>
            <a:ext cx="4471670" cy="956310"/>
            <a:chOff x="1154" y="2068"/>
            <a:chExt cx="7042" cy="1506"/>
          </a:xfrm>
        </p:grpSpPr>
        <p:pic>
          <p:nvPicPr>
            <p:cNvPr id="7" name="图片 6" descr="26369678_225034435000_2"/>
            <p:cNvPicPr>
              <a:picLocks noChangeAspect="1"/>
            </p:cNvPicPr>
            <p:nvPr/>
          </p:nvPicPr>
          <p:blipFill>
            <a:blip r:embed="rId4">
              <a:clrChange>
                <a:clrFrom>
                  <a:srgbClr val="FFFFFF">
                    <a:alpha val="100000"/>
                  </a:srgbClr>
                </a:clrFrom>
                <a:clrTo>
                  <a:srgbClr val="FFFFFF">
                    <a:alpha val="100000"/>
                    <a:alpha val="0"/>
                  </a:srgbClr>
                </a:clrTo>
              </a:clrChange>
            </a:blip>
            <a:srcRect t="28889" b="49565"/>
            <a:stretch>
              <a:fillRect/>
            </a:stretch>
          </p:blipFill>
          <p:spPr>
            <a:xfrm>
              <a:off x="1154" y="2068"/>
              <a:ext cx="7042" cy="1506"/>
            </a:xfrm>
            <a:prstGeom prst="rect">
              <a:avLst/>
            </a:prstGeom>
          </p:spPr>
        </p:pic>
        <p:sp>
          <p:nvSpPr>
            <p:cNvPr id="4" name="文本框 3"/>
            <p:cNvSpPr txBox="1"/>
            <p:nvPr/>
          </p:nvSpPr>
          <p:spPr>
            <a:xfrm>
              <a:off x="2631" y="2400"/>
              <a:ext cx="4088" cy="841"/>
            </a:xfrm>
            <a:prstGeom prst="rect">
              <a:avLst/>
            </a:prstGeom>
            <a:noFill/>
          </p:spPr>
          <p:txBody>
            <a:bodyPr wrap="square" rtlCol="0">
              <a:spAutoFit/>
            </a:bodyPr>
            <a:p>
              <a:pPr>
                <a:lnSpc>
                  <a:spcPct val="120000"/>
                </a:lnSpc>
              </a:pPr>
              <a:r>
                <a:rPr lang="zh-CN" altLang="en-US" sz="2400" dirty="0">
                  <a:solidFill>
                    <a:schemeClr val="tx1"/>
                  </a:solidFill>
                  <a:latin typeface="微软雅黑" panose="020B0503020204020204" pitchFamily="34" charset="-122"/>
                  <a:ea typeface="微软雅黑" panose="020B0503020204020204" pitchFamily="34" charset="-122"/>
                </a:rPr>
                <a:t>用一副三角尺画</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750050" y="675640"/>
            <a:ext cx="2825046" cy="1313815"/>
            <a:chOff x="3364" y="960"/>
            <a:chExt cx="5907" cy="3054"/>
          </a:xfrm>
        </p:grpSpPr>
        <p:grpSp>
          <p:nvGrpSpPr>
            <p:cNvPr id="64" name="组合 63"/>
            <p:cNvGrpSpPr/>
            <p:nvPr/>
          </p:nvGrpSpPr>
          <p:grpSpPr>
            <a:xfrm rot="0">
              <a:off x="3364" y="960"/>
              <a:ext cx="5704" cy="3054"/>
              <a:chOff x="10439" y="4084"/>
              <a:chExt cx="6280" cy="3054"/>
            </a:xfrm>
          </p:grpSpPr>
          <p:sp>
            <p:nvSpPr>
              <p:cNvPr id="63" name="圆角矩形 62"/>
              <p:cNvSpPr/>
              <p:nvPr/>
            </p:nvSpPr>
            <p:spPr>
              <a:xfrm>
                <a:off x="10619" y="4282"/>
                <a:ext cx="5921" cy="2657"/>
              </a:xfrm>
              <a:prstGeom prst="roundRect">
                <a:avLst/>
              </a:prstGeom>
              <a:solidFill>
                <a:srgbClr val="FFFF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圆角矩形标注 60"/>
              <p:cNvSpPr/>
              <p:nvPr/>
            </p:nvSpPr>
            <p:spPr>
              <a:xfrm>
                <a:off x="10439" y="4084"/>
                <a:ext cx="6281" cy="3054"/>
              </a:xfrm>
              <a:prstGeom prst="wedgeRoundRectCallout">
                <a:avLst>
                  <a:gd name="adj1" fmla="val 63919"/>
                  <a:gd name="adj2" fmla="val -18197"/>
                  <a:gd name="adj3" fmla="val 16667"/>
                </a:avLst>
              </a:prstGeom>
              <a:noFill/>
              <a:ln>
                <a:solidFill>
                  <a:schemeClr val="accent4">
                    <a:lumMod val="75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grpSp>
        <p:sp>
          <p:nvSpPr>
            <p:cNvPr id="31" name="矩形 4"/>
            <p:cNvSpPr>
              <a:spLocks noChangeArrowheads="1"/>
            </p:cNvSpPr>
            <p:nvPr/>
          </p:nvSpPr>
          <p:spPr bwMode="auto">
            <a:xfrm>
              <a:off x="4079" y="1329"/>
              <a:ext cx="5192" cy="235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zh-CN" altLang="en-US" sz="2400" spc="-150" dirty="0">
                  <a:latin typeface="微软雅黑" panose="020B0503020204020204" pitchFamily="34" charset="-122"/>
                  <a:ea typeface="微软雅黑" panose="020B0503020204020204" pitchFamily="34" charset="-122"/>
                  <a:sym typeface="+mn-ea"/>
                </a:rPr>
                <a:t>还能画出其它</a:t>
              </a:r>
              <a:endParaRPr lang="zh-CN" altLang="en-US" sz="2400" spc="-150" dirty="0">
                <a:latin typeface="微软雅黑" panose="020B0503020204020204" pitchFamily="34" charset="-122"/>
                <a:ea typeface="微软雅黑" panose="020B0503020204020204" pitchFamily="34" charset="-122"/>
                <a:sym typeface="+mn-ea"/>
              </a:endParaRPr>
            </a:p>
            <a:p>
              <a:pPr>
                <a:lnSpc>
                  <a:spcPct val="150000"/>
                </a:lnSpc>
                <a:spcBef>
                  <a:spcPct val="0"/>
                </a:spcBef>
                <a:buFontTx/>
                <a:buNone/>
              </a:pPr>
              <a:r>
                <a:rPr lang="zh-CN" altLang="en-US" sz="2400" spc="-150" dirty="0">
                  <a:latin typeface="微软雅黑" panose="020B0503020204020204" pitchFamily="34" charset="-122"/>
                  <a:ea typeface="微软雅黑" panose="020B0503020204020204" pitchFamily="34" charset="-122"/>
                  <a:sym typeface="+mn-ea"/>
                </a:rPr>
                <a:t>度数的角吗？</a:t>
              </a:r>
              <a:endParaRPr lang="zh-CN" altLang="en-US" sz="2400" dirty="0">
                <a:latin typeface="微软雅黑" panose="020B0503020204020204" pitchFamily="34" charset="-122"/>
                <a:ea typeface="微软雅黑" panose="020B0503020204020204" pitchFamily="34" charset="-122"/>
              </a:endParaRPr>
            </a:p>
          </p:txBody>
        </p:sp>
      </p:grpSp>
      <p:pic>
        <p:nvPicPr>
          <p:cNvPr id="6" name="图片 5" descr="IMG_20220113_010405"/>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flipH="1">
            <a:off x="9956165" y="774700"/>
            <a:ext cx="1875155" cy="2505075"/>
          </a:xfrm>
          <a:prstGeom prst="rect">
            <a:avLst/>
          </a:prstGeom>
        </p:spPr>
      </p:pic>
      <p:sp>
        <p:nvSpPr>
          <p:cNvPr id="22" name="文本框 2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
        <p:nvSpPr>
          <p:cNvPr id="23" name="TextBox 4"/>
          <p:cNvSpPr txBox="1"/>
          <p:nvPr/>
        </p:nvSpPr>
        <p:spPr>
          <a:xfrm>
            <a:off x="4956624" y="5533434"/>
            <a:ext cx="3497413" cy="460375"/>
          </a:xfrm>
          <a:prstGeom prst="rect">
            <a:avLst/>
          </a:prstGeom>
          <a:noFill/>
        </p:spPr>
        <p:txBody>
          <a:bodyPr wrap="square">
            <a:spAutoFit/>
          </a:bodyPr>
          <a:p>
            <a:pPr>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30°+ 45°= 75°</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4" name="矩形 23"/>
          <p:cNvSpPr>
            <a:spLocks noChangeArrowheads="1"/>
          </p:cNvSpPr>
          <p:nvPr/>
        </p:nvSpPr>
        <p:spPr bwMode="auto">
          <a:xfrm>
            <a:off x="2217217" y="1403744"/>
            <a:ext cx="55206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用一副三角尺画出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度和</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度的角。</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5" name="Picture 55" descr="三角尺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1650085" flipV="1">
            <a:off x="1648804" y="3263884"/>
            <a:ext cx="3802063"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56" descr="三角尺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497" y="3150163"/>
            <a:ext cx="3414712"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 name="直接连接符 26"/>
          <p:cNvCxnSpPr/>
          <p:nvPr/>
        </p:nvCxnSpPr>
        <p:spPr>
          <a:xfrm flipH="1" flipV="1">
            <a:off x="2292440" y="3415650"/>
            <a:ext cx="1012055" cy="164932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276497" y="5074213"/>
            <a:ext cx="313372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弧形 28"/>
          <p:cNvSpPr/>
          <p:nvPr/>
        </p:nvSpPr>
        <p:spPr>
          <a:xfrm rot="259552">
            <a:off x="3133723" y="4879240"/>
            <a:ext cx="390525" cy="371475"/>
          </a:xfrm>
          <a:prstGeom prst="arc">
            <a:avLst>
              <a:gd name="adj1" fmla="val 13761896"/>
              <a:gd name="adj2" fmla="val 0"/>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anchor="ctr"/>
          <a:p>
            <a:pPr algn="ctr">
              <a:defRPr/>
            </a:pPr>
            <a:endParaRPr lang="zh-CN" altLang="en-US" sz="2400">
              <a:latin typeface="微软雅黑" panose="020B0503020204020204" pitchFamily="34" charset="-122"/>
              <a:ea typeface="微软雅黑" panose="020B0503020204020204" pitchFamily="34" charset="-122"/>
            </a:endParaRPr>
          </a:p>
        </p:txBody>
      </p:sp>
      <p:sp>
        <p:nvSpPr>
          <p:cNvPr id="30" name="矩形 29"/>
          <p:cNvSpPr/>
          <p:nvPr/>
        </p:nvSpPr>
        <p:spPr>
          <a:xfrm>
            <a:off x="3559072" y="4461438"/>
            <a:ext cx="842645" cy="460375"/>
          </a:xfrm>
          <a:prstGeom prst="rect">
            <a:avLst/>
          </a:prstGeom>
        </p:spPr>
        <p:txBody>
          <a:bodyPr wrap="none">
            <a:spAutoFit/>
          </a:bodyPr>
          <a:p>
            <a:pPr>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120°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TextBox 4"/>
          <p:cNvSpPr txBox="1"/>
          <p:nvPr/>
        </p:nvSpPr>
        <p:spPr>
          <a:xfrm>
            <a:off x="2562039" y="5495334"/>
            <a:ext cx="3497413" cy="460375"/>
          </a:xfrm>
          <a:prstGeom prst="rect">
            <a:avLst/>
          </a:prstGeom>
          <a:noFill/>
        </p:spPr>
        <p:txBody>
          <a:bodyPr wrap="square">
            <a:spAutoFit/>
          </a:bodyPr>
          <a:p>
            <a:pPr>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30°+ 90°= 120°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8" descr="三角板-2.png"/>
          <p:cNvPicPr>
            <a:picLocks noChangeAspect="1"/>
          </p:cNvPicPr>
          <p:nvPr/>
        </p:nvPicPr>
        <p:blipFill>
          <a:blip r:embed="rId4" cstate="print"/>
          <a:srcRect/>
          <a:stretch>
            <a:fillRect/>
          </a:stretch>
        </p:blipFill>
        <p:spPr bwMode="auto">
          <a:xfrm flipH="1">
            <a:off x="8281019" y="1746069"/>
            <a:ext cx="1885298" cy="3318718"/>
          </a:xfrm>
          <a:prstGeom prst="rect">
            <a:avLst/>
          </a:prstGeom>
          <a:noFill/>
          <a:ln w="9525">
            <a:noFill/>
            <a:miter lim="800000"/>
            <a:headEnd/>
            <a:tailEnd/>
          </a:ln>
        </p:spPr>
      </p:pic>
      <p:pic>
        <p:nvPicPr>
          <p:cNvPr id="20" name="图片 7" descr="三角板-1.png"/>
          <p:cNvPicPr>
            <a:picLocks noChangeAspect="1"/>
          </p:cNvPicPr>
          <p:nvPr/>
        </p:nvPicPr>
        <p:blipFill>
          <a:blip r:embed="rId5" cstate="print"/>
          <a:srcRect/>
          <a:stretch>
            <a:fillRect/>
          </a:stretch>
        </p:blipFill>
        <p:spPr bwMode="auto">
          <a:xfrm rot="7185157">
            <a:off x="7018429" y="2868140"/>
            <a:ext cx="2728806" cy="1345922"/>
          </a:xfrm>
          <a:prstGeom prst="rect">
            <a:avLst/>
          </a:prstGeom>
          <a:noFill/>
          <a:ln w="9525">
            <a:noFill/>
            <a:miter lim="800000"/>
            <a:headEnd/>
            <a:tailEnd/>
          </a:ln>
        </p:spPr>
      </p:pic>
      <p:sp>
        <p:nvSpPr>
          <p:cNvPr id="13" name="椭圆 12"/>
          <p:cNvSpPr/>
          <p:nvPr/>
        </p:nvSpPr>
        <p:spPr>
          <a:xfrm>
            <a:off x="8248516" y="5009765"/>
            <a:ext cx="76200" cy="762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4" name="Line 7"/>
          <p:cNvSpPr>
            <a:spLocks noChangeShapeType="1"/>
          </p:cNvSpPr>
          <p:nvPr/>
        </p:nvSpPr>
        <p:spPr bwMode="auto">
          <a:xfrm>
            <a:off x="8304033" y="5056187"/>
            <a:ext cx="1728000" cy="844"/>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4" name="Line 7"/>
          <p:cNvSpPr>
            <a:spLocks noChangeShapeType="1"/>
          </p:cNvSpPr>
          <p:nvPr/>
        </p:nvSpPr>
        <p:spPr bwMode="auto">
          <a:xfrm flipH="1" flipV="1">
            <a:off x="7842762" y="3463113"/>
            <a:ext cx="424102" cy="1573685"/>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6" name="Arc 15"/>
          <p:cNvSpPr>
            <a:spLocks noChangeArrowheads="1"/>
          </p:cNvSpPr>
          <p:nvPr/>
        </p:nvSpPr>
        <p:spPr bwMode="auto">
          <a:xfrm rot="21193571">
            <a:off x="8235267" y="4798439"/>
            <a:ext cx="275050" cy="263852"/>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25400">
            <a:solidFill>
              <a:srgbClr val="FF0000"/>
            </a:solidFill>
            <a:round/>
          </a:ln>
        </p:spPr>
        <p:txBody>
          <a:bodyPr/>
          <a:lstStyle/>
          <a:p>
            <a:endParaRPr lang="zh-CN" altLang="en-US" sz="2400">
              <a:latin typeface="微软雅黑" panose="020B0503020204020204" pitchFamily="34" charset="-122"/>
              <a:ea typeface="微软雅黑" panose="020B0503020204020204" pitchFamily="34" charset="-122"/>
            </a:endParaRPr>
          </a:p>
        </p:txBody>
      </p:sp>
      <p:sp>
        <p:nvSpPr>
          <p:cNvPr id="5" name="TextBox 4"/>
          <p:cNvSpPr txBox="1"/>
          <p:nvPr/>
        </p:nvSpPr>
        <p:spPr>
          <a:xfrm>
            <a:off x="8265589" y="4403627"/>
            <a:ext cx="1253555" cy="460375"/>
          </a:xfrm>
          <a:prstGeom prst="rect">
            <a:avLst/>
          </a:prstGeom>
          <a:noFill/>
        </p:spPr>
        <p:txBody>
          <a:bodyPr wrap="square">
            <a:spAutoFit/>
          </a:bodyPr>
          <a:lstStyle/>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105°</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TextBox 4"/>
          <p:cNvSpPr txBox="1"/>
          <p:nvPr/>
        </p:nvSpPr>
        <p:spPr>
          <a:xfrm>
            <a:off x="7737925" y="5400120"/>
            <a:ext cx="3497413" cy="460375"/>
          </a:xfrm>
          <a:prstGeom prst="rect">
            <a:avLst/>
          </a:prstGeom>
          <a:noFill/>
        </p:spPr>
        <p:txBody>
          <a:bodyPr wrap="square">
            <a:spAutoFit/>
          </a:bodyPr>
          <a:lstStyle/>
          <a:p>
            <a:pPr>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60°+ 45°= 105°</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down)">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par>
                          <p:cTn id="51" fill="hold">
                            <p:stCondLst>
                              <p:cond delay="0"/>
                            </p:stCondLst>
                            <p:childTnLst>
                              <p:par>
                                <p:cTn id="52" presetID="22" presetClass="entr" presetSubtype="8"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left)">
                                      <p:cBhvr>
                                        <p:cTn id="54" dur="500"/>
                                        <p:tgtEl>
                                          <p:spTgt spid="20"/>
                                        </p:tgtEl>
                                      </p:cBhvr>
                                    </p:animEffect>
                                  </p:childTnLst>
                                </p:cTn>
                              </p:par>
                            </p:childTnLst>
                          </p:cTn>
                        </p:par>
                      </p:childTnLst>
                    </p:cTn>
                  </p:par>
                  <p:par>
                    <p:cTn id="55" fill="hold">
                      <p:stCondLst>
                        <p:cond delay="indefinite"/>
                      </p:stCondLst>
                      <p:childTnLst>
                        <p:par>
                          <p:cTn id="56" fill="hold">
                            <p:stCondLst>
                              <p:cond delay="0"/>
                            </p:stCondLst>
                            <p:childTnLst>
                              <p:par>
                                <p:cTn id="57" presetID="18" presetClass="entr" presetSubtype="3" fill="hold" nodeType="click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strips(upRight)">
                                      <p:cBhvr>
                                        <p:cTn id="59" dur="500"/>
                                        <p:tgtEl>
                                          <p:spTgt spid="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left)">
                                      <p:cBhvr>
                                        <p:cTn id="64" dur="500"/>
                                        <p:tgtEl>
                                          <p:spTgt spid="21"/>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up)">
                                      <p:cBhvr>
                                        <p:cTn id="69" dur="500"/>
                                        <p:tgtEl>
                                          <p:spTgt spid="16"/>
                                        </p:tgtEl>
                                      </p:cBhvr>
                                    </p:animEffect>
                                  </p:childTnLst>
                                </p:cTn>
                              </p:par>
                            </p:childTnLst>
                          </p:cTn>
                        </p:par>
                        <p:par>
                          <p:cTn id="70" fill="hold">
                            <p:stCondLst>
                              <p:cond delay="500"/>
                            </p:stCondLst>
                            <p:childTnLst>
                              <p:par>
                                <p:cTn id="71" presetID="22" presetClass="entr" presetSubtype="8" fill="hold" nodeType="after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wipe(left)">
                                      <p:cBhvr>
                                        <p:cTn id="7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13" grpId="0" bldLvl="0" animBg="1"/>
      <p:bldP spid="1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4" name="矩形 23"/>
          <p:cNvSpPr>
            <a:spLocks noChangeArrowheads="1"/>
          </p:cNvSpPr>
          <p:nvPr/>
        </p:nvSpPr>
        <p:spPr bwMode="auto">
          <a:xfrm>
            <a:off x="2217217" y="1403744"/>
            <a:ext cx="51638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用一副三角尺画出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75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度和</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度的角。</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5" name="图片 8" descr="三角板-2.png"/>
          <p:cNvPicPr>
            <a:picLocks noChangeAspect="1"/>
          </p:cNvPicPr>
          <p:nvPr/>
        </p:nvPicPr>
        <p:blipFill>
          <a:blip r:embed="rId2" cstate="print"/>
          <a:srcRect/>
          <a:stretch>
            <a:fillRect/>
          </a:stretch>
        </p:blipFill>
        <p:spPr bwMode="auto">
          <a:xfrm rot="16200000">
            <a:off x="3213491" y="2559854"/>
            <a:ext cx="1608284" cy="2826327"/>
          </a:xfrm>
          <a:prstGeom prst="rect">
            <a:avLst/>
          </a:prstGeom>
          <a:noFill/>
          <a:ln w="9525">
            <a:noFill/>
            <a:miter lim="800000"/>
            <a:headEnd/>
            <a:tailEnd/>
          </a:ln>
        </p:spPr>
      </p:pic>
      <p:pic>
        <p:nvPicPr>
          <p:cNvPr id="6" name="图片 7" descr="三角板-1.png"/>
          <p:cNvPicPr>
            <a:picLocks noChangeAspect="1"/>
          </p:cNvPicPr>
          <p:nvPr/>
        </p:nvPicPr>
        <p:blipFill>
          <a:blip r:embed="rId3" cstate="print"/>
          <a:srcRect/>
          <a:stretch>
            <a:fillRect/>
          </a:stretch>
        </p:blipFill>
        <p:spPr bwMode="auto">
          <a:xfrm rot="9003386">
            <a:off x="1997148" y="2515135"/>
            <a:ext cx="3204207" cy="1580402"/>
          </a:xfrm>
          <a:prstGeom prst="rect">
            <a:avLst/>
          </a:prstGeom>
          <a:noFill/>
          <a:ln w="9525">
            <a:noFill/>
            <a:miter lim="800000"/>
            <a:headEnd/>
            <a:tailEnd/>
          </a:ln>
        </p:spPr>
      </p:pic>
      <p:sp>
        <p:nvSpPr>
          <p:cNvPr id="7" name="椭圆 6"/>
          <p:cNvSpPr/>
          <p:nvPr/>
        </p:nvSpPr>
        <p:spPr>
          <a:xfrm>
            <a:off x="2549729" y="4736134"/>
            <a:ext cx="76200" cy="762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8" name="Line 7"/>
          <p:cNvSpPr>
            <a:spLocks noChangeShapeType="1"/>
          </p:cNvSpPr>
          <p:nvPr/>
        </p:nvSpPr>
        <p:spPr bwMode="auto">
          <a:xfrm>
            <a:off x="2605246" y="4782556"/>
            <a:ext cx="1728000" cy="844"/>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dirty="0"/>
          </a:p>
        </p:txBody>
      </p:sp>
      <p:sp>
        <p:nvSpPr>
          <p:cNvPr id="9" name="Line 7"/>
          <p:cNvSpPr>
            <a:spLocks noChangeShapeType="1"/>
          </p:cNvSpPr>
          <p:nvPr/>
        </p:nvSpPr>
        <p:spPr bwMode="auto">
          <a:xfrm flipV="1">
            <a:off x="2589850" y="3267891"/>
            <a:ext cx="419732" cy="1495274"/>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dirty="0"/>
          </a:p>
        </p:txBody>
      </p:sp>
      <p:sp>
        <p:nvSpPr>
          <p:cNvPr id="10" name="Arc 15"/>
          <p:cNvSpPr>
            <a:spLocks noChangeArrowheads="1"/>
          </p:cNvSpPr>
          <p:nvPr/>
        </p:nvSpPr>
        <p:spPr bwMode="auto">
          <a:xfrm rot="719171">
            <a:off x="2643200" y="4540239"/>
            <a:ext cx="255093" cy="217005"/>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25400">
            <a:solidFill>
              <a:srgbClr val="FF0000"/>
            </a:solidFill>
            <a:round/>
          </a:ln>
        </p:spPr>
        <p:txBody>
          <a:bodyPr/>
          <a:p>
            <a:endParaRPr lang="zh-CN" altLang="en-US" sz="2400">
              <a:latin typeface="微软雅黑" panose="020B0503020204020204" pitchFamily="34" charset="-122"/>
              <a:ea typeface="微软雅黑" panose="020B0503020204020204" pitchFamily="34" charset="-122"/>
            </a:endParaRPr>
          </a:p>
        </p:txBody>
      </p:sp>
      <p:sp>
        <p:nvSpPr>
          <p:cNvPr id="11" name="TextBox 4"/>
          <p:cNvSpPr txBox="1"/>
          <p:nvPr/>
        </p:nvSpPr>
        <p:spPr>
          <a:xfrm>
            <a:off x="2805424" y="4211039"/>
            <a:ext cx="1007331" cy="460375"/>
          </a:xfrm>
          <a:prstGeom prst="rect">
            <a:avLst/>
          </a:prstGeom>
          <a:noFill/>
        </p:spPr>
        <p:txBody>
          <a:bodyPr wrap="square">
            <a:spAutoFit/>
          </a:bodyPr>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75°</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TextBox 4"/>
          <p:cNvSpPr txBox="1"/>
          <p:nvPr/>
        </p:nvSpPr>
        <p:spPr>
          <a:xfrm>
            <a:off x="2421069" y="5161324"/>
            <a:ext cx="3497413" cy="460375"/>
          </a:xfrm>
          <a:prstGeom prst="rect">
            <a:avLst/>
          </a:prstGeom>
          <a:noFill/>
        </p:spPr>
        <p:txBody>
          <a:bodyPr wrap="square">
            <a:spAutoFit/>
          </a:bodyPr>
          <a:p>
            <a:pPr>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30°+ 45°= 75°</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7" descr="三角板-1.png"/>
          <p:cNvPicPr>
            <a:picLocks noChangeAspect="1"/>
          </p:cNvPicPr>
          <p:nvPr/>
        </p:nvPicPr>
        <p:blipFill>
          <a:blip r:embed="rId3" cstate="print"/>
          <a:srcRect/>
          <a:stretch>
            <a:fillRect/>
          </a:stretch>
        </p:blipFill>
        <p:spPr bwMode="auto">
          <a:xfrm rot="10800000">
            <a:off x="6626847" y="3138897"/>
            <a:ext cx="3204207" cy="1580402"/>
          </a:xfrm>
          <a:prstGeom prst="rect">
            <a:avLst/>
          </a:prstGeom>
          <a:noFill/>
          <a:ln w="9525">
            <a:noFill/>
            <a:miter lim="800000"/>
            <a:headEnd/>
            <a:tailEnd/>
          </a:ln>
        </p:spPr>
      </p:pic>
      <p:pic>
        <p:nvPicPr>
          <p:cNvPr id="14" name="图片 8" descr="三角板-2.png"/>
          <p:cNvPicPr>
            <a:picLocks noChangeAspect="1"/>
          </p:cNvPicPr>
          <p:nvPr/>
        </p:nvPicPr>
        <p:blipFill>
          <a:blip r:embed="rId2" cstate="print"/>
          <a:srcRect/>
          <a:stretch>
            <a:fillRect/>
          </a:stretch>
        </p:blipFill>
        <p:spPr bwMode="auto">
          <a:xfrm rot="15284788">
            <a:off x="6986849" y="2167618"/>
            <a:ext cx="1608284" cy="2826327"/>
          </a:xfrm>
          <a:prstGeom prst="rect">
            <a:avLst/>
          </a:prstGeom>
          <a:noFill/>
          <a:ln w="9525">
            <a:noFill/>
            <a:miter lim="800000"/>
            <a:headEnd/>
            <a:tailEnd/>
          </a:ln>
        </p:spPr>
      </p:pic>
      <p:sp>
        <p:nvSpPr>
          <p:cNvPr id="15" name="椭圆 14"/>
          <p:cNvSpPr/>
          <p:nvPr/>
        </p:nvSpPr>
        <p:spPr>
          <a:xfrm>
            <a:off x="6584343" y="4684982"/>
            <a:ext cx="76200" cy="762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6" name="Line 7"/>
          <p:cNvSpPr>
            <a:spLocks noChangeShapeType="1"/>
          </p:cNvSpPr>
          <p:nvPr/>
        </p:nvSpPr>
        <p:spPr bwMode="auto">
          <a:xfrm>
            <a:off x="6639860" y="4731404"/>
            <a:ext cx="1728000" cy="844"/>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dirty="0"/>
          </a:p>
        </p:txBody>
      </p:sp>
      <p:sp>
        <p:nvSpPr>
          <p:cNvPr id="17" name="Line 7"/>
          <p:cNvSpPr>
            <a:spLocks noChangeShapeType="1"/>
          </p:cNvSpPr>
          <p:nvPr/>
        </p:nvSpPr>
        <p:spPr bwMode="auto">
          <a:xfrm flipV="1">
            <a:off x="6624464" y="4269025"/>
            <a:ext cx="1631674" cy="442988"/>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dirty="0"/>
          </a:p>
        </p:txBody>
      </p:sp>
      <p:sp>
        <p:nvSpPr>
          <p:cNvPr id="18" name="Arc 15"/>
          <p:cNvSpPr>
            <a:spLocks noChangeArrowheads="1"/>
          </p:cNvSpPr>
          <p:nvPr/>
        </p:nvSpPr>
        <p:spPr bwMode="auto">
          <a:xfrm rot="719171">
            <a:off x="7142120" y="4576714"/>
            <a:ext cx="45719" cy="170375"/>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25400">
            <a:solidFill>
              <a:srgbClr val="FF0000"/>
            </a:solidFill>
            <a:round/>
          </a:ln>
        </p:spPr>
        <p:txBody>
          <a:bodyPr/>
          <a:p>
            <a:endParaRPr lang="zh-CN" altLang="en-US" sz="2400">
              <a:latin typeface="微软雅黑" panose="020B0503020204020204" pitchFamily="34" charset="-122"/>
              <a:ea typeface="微软雅黑" panose="020B0503020204020204" pitchFamily="34" charset="-122"/>
            </a:endParaRPr>
          </a:p>
        </p:txBody>
      </p:sp>
      <p:sp>
        <p:nvSpPr>
          <p:cNvPr id="19" name="TextBox 4"/>
          <p:cNvSpPr txBox="1"/>
          <p:nvPr/>
        </p:nvSpPr>
        <p:spPr>
          <a:xfrm>
            <a:off x="7398837" y="4348573"/>
            <a:ext cx="1007331" cy="460375"/>
          </a:xfrm>
          <a:prstGeom prst="rect">
            <a:avLst/>
          </a:prstGeom>
          <a:noFill/>
        </p:spPr>
        <p:txBody>
          <a:bodyPr wrap="square">
            <a:spAutoFit/>
          </a:bodyPr>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15°</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TextBox 4"/>
          <p:cNvSpPr txBox="1"/>
          <p:nvPr/>
        </p:nvSpPr>
        <p:spPr>
          <a:xfrm>
            <a:off x="6552501" y="5161677"/>
            <a:ext cx="3497413" cy="460375"/>
          </a:xfrm>
          <a:prstGeom prst="rect">
            <a:avLst/>
          </a:prstGeom>
          <a:noFill/>
        </p:spPr>
        <p:txBody>
          <a:bodyPr wrap="square">
            <a:spAutoFit/>
          </a:bodyPr>
          <a:p>
            <a:pPr>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45°- 30°= 15°</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500"/>
                            </p:stCondLst>
                            <p:childTnLst>
                              <p:par>
                                <p:cTn id="19" presetID="1"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8" presetClass="entr" presetSubtype="3"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strips(upRigh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500"/>
                                        <p:tgtEl>
                                          <p:spTgt spid="10"/>
                                        </p:tgtEl>
                                      </p:cBhvr>
                                    </p:animEffect>
                                  </p:childTnLst>
                                </p:cTn>
                              </p:par>
                            </p:childTnLst>
                          </p:cTn>
                        </p:par>
                        <p:par>
                          <p:cTn id="36" fill="hold">
                            <p:stCondLst>
                              <p:cond delay="500"/>
                            </p:stCondLst>
                            <p:childTnLst>
                              <p:par>
                                <p:cTn id="37" presetID="22" presetClass="entr" presetSubtype="8"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down)">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13"/>
                                        </p:tgtEl>
                                        <p:attrNameLst>
                                          <p:attrName>style.visibility</p:attrName>
                                        </p:attrNameLst>
                                      </p:cBhvr>
                                      <p:to>
                                        <p:strVal val="visible"/>
                                      </p:to>
                                    </p:set>
                                  </p:childTnLst>
                                </p:cTn>
                              </p:par>
                            </p:childTnLst>
                          </p:cTn>
                        </p:par>
                        <p:par>
                          <p:cTn id="54" fill="hold">
                            <p:stCondLst>
                              <p:cond delay="0"/>
                            </p:stCondLst>
                            <p:childTnLst>
                              <p:par>
                                <p:cTn id="55" presetID="22" presetClass="entr" presetSubtype="8"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3" fill="hold"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strips(upRight)">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5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up)">
                                      <p:cBhvr>
                                        <p:cTn id="72" dur="500"/>
                                        <p:tgtEl>
                                          <p:spTgt spid="18"/>
                                        </p:tgtEl>
                                      </p:cBhvr>
                                    </p:animEffect>
                                  </p:childTnLst>
                                </p:cTn>
                              </p:par>
                            </p:childTnLst>
                          </p:cTn>
                        </p:par>
                        <p:par>
                          <p:cTn id="73" fill="hold">
                            <p:stCondLst>
                              <p:cond delay="500"/>
                            </p:stCondLst>
                            <p:childTnLst>
                              <p:par>
                                <p:cTn id="74" presetID="22" presetClass="entr" presetSubtype="8"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0" grpId="0" bldLvl="0" animBg="1"/>
      <p:bldP spid="15" grpId="0" bldLvl="0" animBg="1"/>
      <p:bldP spid="1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a:off x="2775585" y="907415"/>
            <a:ext cx="7692390" cy="1598930"/>
            <a:chOff x="3197" y="7653"/>
            <a:chExt cx="12114" cy="2518"/>
          </a:xfrm>
        </p:grpSpPr>
        <p:grpSp>
          <p:nvGrpSpPr>
            <p:cNvPr id="41" name="组合 40"/>
            <p:cNvGrpSpPr/>
            <p:nvPr/>
          </p:nvGrpSpPr>
          <p:grpSpPr>
            <a:xfrm rot="0">
              <a:off x="3513" y="7929"/>
              <a:ext cx="11798" cy="2242"/>
              <a:chOff x="2556" y="6766"/>
              <a:chExt cx="11370" cy="1397"/>
            </a:xfrm>
          </p:grpSpPr>
          <p:sp>
            <p:nvSpPr>
              <p:cNvPr id="42" name="圆角矩形 41"/>
              <p:cNvSpPr/>
              <p:nvPr/>
            </p:nvSpPr>
            <p:spPr>
              <a:xfrm>
                <a:off x="2556" y="6766"/>
                <a:ext cx="11370" cy="1397"/>
              </a:xfrm>
              <a:prstGeom prst="roundRect">
                <a:avLst/>
              </a:prstGeom>
              <a:solidFill>
                <a:schemeClr val="accent4">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2775" y="6898"/>
                <a:ext cx="10928" cy="113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2697" y="6855"/>
                <a:ext cx="11092" cy="1236"/>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5" name="图片 4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7" y="7653"/>
              <a:ext cx="1053" cy="686"/>
            </a:xfrm>
            <a:prstGeom prst="rect">
              <a:avLst/>
            </a:prstGeom>
          </p:spPr>
        </p:pic>
        <p:sp>
          <p:nvSpPr>
            <p:cNvPr id="12" name="矩形 4"/>
            <p:cNvSpPr>
              <a:spLocks noChangeArrowheads="1"/>
            </p:cNvSpPr>
            <p:nvPr/>
          </p:nvSpPr>
          <p:spPr bwMode="auto">
            <a:xfrm>
              <a:off x="3999" y="8026"/>
              <a:ext cx="10787" cy="188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50000"/>
                </a:lnSpc>
                <a:spcBef>
                  <a:spcPct val="0"/>
                </a:spcBef>
                <a:buFontTx/>
                <a:buNone/>
              </a:pPr>
              <a:r>
                <a:rPr lang="zh-CN" altLang="en-US" sz="2400" spc="-150" dirty="0">
                  <a:latin typeface="微软雅黑" panose="020B0503020204020204" pitchFamily="34" charset="-122"/>
                  <a:ea typeface="微软雅黑" panose="020B0503020204020204" pitchFamily="34" charset="-122"/>
                  <a:cs typeface="微软雅黑" panose="020B0503020204020204" pitchFamily="34" charset="-122"/>
                </a:rPr>
                <a:t>用一副三角尺可以画出</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45°</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90°</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spcBef>
                  <a:spcPct val="0"/>
                </a:spcBef>
                <a:buFontTx/>
                <a:buNone/>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75°</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120°</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105°</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135°</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150°</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180°</a:t>
              </a:r>
              <a:r>
                <a:rPr lang="zh-CN" altLang="en-US" sz="2400" spc="-150" dirty="0">
                  <a:latin typeface="微软雅黑" panose="020B0503020204020204" pitchFamily="34" charset="-122"/>
                  <a:ea typeface="微软雅黑" panose="020B0503020204020204" pitchFamily="34" charset="-122"/>
                  <a:cs typeface="微软雅黑" panose="020B0503020204020204" pitchFamily="34" charset="-122"/>
                </a:rPr>
                <a:t>的角。</a:t>
              </a:r>
              <a:endParaRPr lang="zh-CN" altLang="en-US" sz="2400" spc="-15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9" name="图片 18" descr="图片230"/>
          <p:cNvPicPr>
            <a:picLocks noChangeAspect="1"/>
          </p:cNvPicPr>
          <p:nvPr/>
        </p:nvPicPr>
        <p:blipFill>
          <a:blip r:embed="rId3"/>
          <a:stretch>
            <a:fillRect/>
          </a:stretch>
        </p:blipFill>
        <p:spPr>
          <a:xfrm>
            <a:off x="523875" y="2013585"/>
            <a:ext cx="2069465" cy="2069465"/>
          </a:xfrm>
          <a:prstGeom prst="rect">
            <a:avLst/>
          </a:prstGeom>
        </p:spPr>
      </p:pic>
      <p:grpSp>
        <p:nvGrpSpPr>
          <p:cNvPr id="20" name="组合 19"/>
          <p:cNvGrpSpPr/>
          <p:nvPr/>
        </p:nvGrpSpPr>
        <p:grpSpPr>
          <a:xfrm>
            <a:off x="2775585" y="2817495"/>
            <a:ext cx="3757151" cy="863600"/>
            <a:chOff x="5191" y="5674"/>
            <a:chExt cx="6755" cy="1360"/>
          </a:xfrm>
        </p:grpSpPr>
        <p:grpSp>
          <p:nvGrpSpPr>
            <p:cNvPr id="21" name="组合 20"/>
            <p:cNvGrpSpPr/>
            <p:nvPr/>
          </p:nvGrpSpPr>
          <p:grpSpPr>
            <a:xfrm>
              <a:off x="5191" y="5674"/>
              <a:ext cx="6318" cy="1360"/>
              <a:chOff x="5191" y="5674"/>
              <a:chExt cx="6318" cy="1360"/>
            </a:xfrm>
          </p:grpSpPr>
          <p:sp>
            <p:nvSpPr>
              <p:cNvPr id="3" name="圆角矩形 2"/>
              <p:cNvSpPr/>
              <p:nvPr/>
            </p:nvSpPr>
            <p:spPr>
              <a:xfrm>
                <a:off x="5318" y="5807"/>
                <a:ext cx="6066"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标注 3"/>
              <p:cNvSpPr/>
              <p:nvPr/>
            </p:nvSpPr>
            <p:spPr>
              <a:xfrm>
                <a:off x="5191" y="5674"/>
                <a:ext cx="6319" cy="1361"/>
              </a:xfrm>
              <a:prstGeom prst="wedgeRoundRectCallout">
                <a:avLst>
                  <a:gd name="adj1" fmla="val -58102"/>
                  <a:gd name="adj2" fmla="val 0"/>
                  <a:gd name="adj3" fmla="val 16667"/>
                </a:avLst>
              </a:pr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4" name="文本框 23"/>
            <p:cNvSpPr txBox="1"/>
            <p:nvPr/>
          </p:nvSpPr>
          <p:spPr>
            <a:xfrm>
              <a:off x="5751" y="5836"/>
              <a:ext cx="6195" cy="931"/>
            </a:xfrm>
            <a:prstGeom prst="rect">
              <a:avLst/>
            </a:prstGeom>
            <a:noFill/>
          </p:spPr>
          <p:txBody>
            <a:bodyPr wrap="square" rtlCol="0">
              <a:spAutoFit/>
            </a:bodyPr>
            <a:p>
              <a:pPr algn="l" eaLnBrk="1" hangingPunct="1">
                <a:lnSpc>
                  <a:spcPts val="39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怎样画一个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的角。</a:t>
              </a:r>
              <a:endParaRPr lang="zh-CN" altLang="en-US" sz="2400"/>
            </a:p>
          </p:txBody>
        </p:sp>
      </p:grpSp>
      <p:grpSp>
        <p:nvGrpSpPr>
          <p:cNvPr id="7" name="组合 6"/>
          <p:cNvGrpSpPr/>
          <p:nvPr/>
        </p:nvGrpSpPr>
        <p:grpSpPr>
          <a:xfrm>
            <a:off x="5618480" y="3180080"/>
            <a:ext cx="4759325" cy="3677920"/>
            <a:chOff x="1118" y="4123"/>
            <a:chExt cx="5262" cy="4337"/>
          </a:xfrm>
        </p:grpSpPr>
        <p:pic>
          <p:nvPicPr>
            <p:cNvPr id="5" name="图片 4" descr="e97be28d-4d97-43bc-97c4-ae88f0601436"/>
            <p:cNvPicPr>
              <a:picLocks noChangeAspect="1"/>
            </p:cNvPicPr>
            <p:nvPr/>
          </p:nvPicPr>
          <p:blipFill>
            <a:blip r:embed="rId4"/>
            <a:stretch>
              <a:fillRect/>
            </a:stretch>
          </p:blipFill>
          <p:spPr>
            <a:xfrm>
              <a:off x="1118" y="4123"/>
              <a:ext cx="5262" cy="4337"/>
            </a:xfrm>
            <a:prstGeom prst="rect">
              <a:avLst/>
            </a:prstGeom>
          </p:spPr>
        </p:pic>
        <p:sp>
          <p:nvSpPr>
            <p:cNvPr id="6" name="文本框 5"/>
            <p:cNvSpPr txBox="1"/>
            <p:nvPr/>
          </p:nvSpPr>
          <p:spPr>
            <a:xfrm>
              <a:off x="2592" y="6105"/>
              <a:ext cx="3648" cy="697"/>
            </a:xfrm>
            <a:prstGeom prst="rect">
              <a:avLst/>
            </a:prstGeom>
            <a:noFill/>
          </p:spPr>
          <p:txBody>
            <a:bodyPr wrap="square" rtlCol="0">
              <a:spAutoFit/>
            </a:bodyPr>
            <a:p>
              <a:pPr algn="l">
                <a:lnSpc>
                  <a:spcPts val="39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用量角器画角。</a:t>
              </a:r>
              <a:endParaRPr lang="zh-CN" altLang="en-US" sz="2400"/>
            </a:p>
          </p:txBody>
        </p:sp>
      </p:grpSp>
      <p:pic>
        <p:nvPicPr>
          <p:cNvPr id="8" name="图片 7" descr="068eb02d-2ee4-4dfc-a8da-bdcf23de967d"/>
          <p:cNvPicPr>
            <a:picLocks noChangeAspect="1"/>
          </p:cNvPicPr>
          <p:nvPr/>
        </p:nvPicPr>
        <p:blipFill>
          <a:blip r:embed="rId5"/>
          <a:stretch>
            <a:fillRect/>
          </a:stretch>
        </p:blipFill>
        <p:spPr>
          <a:xfrm>
            <a:off x="342265" y="4890135"/>
            <a:ext cx="2433320" cy="17786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1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p:tgtEl>
                                          <p:spTgt spid="19"/>
                                        </p:tgtEl>
                                        <p:attrNameLst>
                                          <p:attrName>ppt_y</p:attrName>
                                        </p:attrNameLst>
                                      </p:cBhvr>
                                      <p:tavLst>
                                        <p:tav tm="0">
                                          <p:val>
                                            <p:strVal val="#ppt_y+#ppt_h*1.125000"/>
                                          </p:val>
                                        </p:tav>
                                        <p:tav tm="100000">
                                          <p:val>
                                            <p:strVal val="#ppt_y"/>
                                          </p:val>
                                        </p:tav>
                                      </p:tavLst>
                                    </p:anim>
                                    <p:animEffect transition="in" filter="wipe(up)">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p:tgtEl>
                                          <p:spTgt spid="7"/>
                                        </p:tgtEl>
                                        <p:attrNameLst>
                                          <p:attrName>ppt_y</p:attrName>
                                        </p:attrNameLst>
                                      </p:cBhvr>
                                      <p:tavLst>
                                        <p:tav tm="0">
                                          <p:val>
                                            <p:strVal val="#ppt_y+#ppt_h*1.125000"/>
                                          </p:val>
                                        </p:tav>
                                        <p:tav tm="100000">
                                          <p:val>
                                            <p:strVal val="#ppt_y"/>
                                          </p:val>
                                        </p:tav>
                                      </p:tavLst>
                                    </p:anim>
                                    <p:animEffect transition="in" filter="wipe(up)">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PLACING_PICTURE_USER_VIEWPORT" val="{&quot;height&quot;:6202,&quot;width&quot;:6202}"/>
</p:tagLst>
</file>

<file path=ppt/tags/tag2.xml><?xml version="1.0" encoding="utf-8"?>
<p:tagLst xmlns:p="http://schemas.openxmlformats.org/presentationml/2006/main">
  <p:tag name="KSO_WM_UNIT_PLACING_PICTURE_USER_VIEWPORT" val="{&quot;height&quot;:6202,&quot;width&quot;:6202}"/>
</p:tagLst>
</file>

<file path=ppt/tags/tag3.xml><?xml version="1.0" encoding="utf-8"?>
<p:tagLst xmlns:p="http://schemas.openxmlformats.org/presentationml/2006/main">
  <p:tag name="KSO_WM_UNIT_PLACING_PICTURE_USER_VIEWPORT" val="{&quot;height&quot;:6202,&quot;width&quot;:6202}"/>
</p:tagLst>
</file>

<file path=ppt/tags/tag4.xml><?xml version="1.0" encoding="utf-8"?>
<p:tagLst xmlns:p="http://schemas.openxmlformats.org/presentationml/2006/main">
  <p:tag name="KSO_WM_UNIT_PLACING_PICTURE_USER_VIEWPORT" val="{&quot;height&quot;:6202,&quot;width&quot;:6202}"/>
</p:tagLst>
</file>

<file path=ppt/tags/tag5.xml><?xml version="1.0" encoding="utf-8"?>
<p:tagLst xmlns:p="http://schemas.openxmlformats.org/presentationml/2006/main">
  <p:tag name="COMMONDATA" val="eyJoZGlkIjoiODk2ZTI4OGQ0YWZkMmJiNWFiMGZmNTZkMGFhY2E4NGQ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853</Words>
  <Application>WPS 演示</Application>
  <PresentationFormat>宽屏</PresentationFormat>
  <Paragraphs>171</Paragraphs>
  <Slides>16</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16</vt:i4>
      </vt:variant>
    </vt:vector>
  </HeadingPairs>
  <TitlesOfParts>
    <vt:vector size="31" baseType="lpstr">
      <vt:lpstr>Arial</vt:lpstr>
      <vt:lpstr>宋体</vt:lpstr>
      <vt:lpstr>Wingdings</vt:lpstr>
      <vt:lpstr>微软雅黑</vt:lpstr>
      <vt:lpstr>Wingdings</vt:lpstr>
      <vt:lpstr>Times New Roman</vt:lpstr>
      <vt:lpstr>等线</vt:lpstr>
      <vt:lpstr>楷体</vt:lpstr>
      <vt:lpstr>Arial Unicode MS</vt:lpstr>
      <vt:lpstr>Calibri</vt:lpstr>
      <vt:lpstr>Cambria</vt:lpstr>
      <vt:lpstr>黑体</vt:lpstr>
      <vt:lpstr>Arial</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190</cp:revision>
  <dcterms:created xsi:type="dcterms:W3CDTF">2019-06-19T02:08:00Z</dcterms:created>
  <dcterms:modified xsi:type="dcterms:W3CDTF">2023-09-28T14:15:12Z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2744BD19E424464AA70C0CAFB34BB35D</vt:lpwstr>
  </property>
</Properties>
</file>