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0" r:id="rId4"/>
  </p:sldMasterIdLst>
  <p:notesMasterIdLst>
    <p:notesMasterId r:id="rId7"/>
  </p:notesMasterIdLst>
  <p:sldIdLst>
    <p:sldId id="823" r:id="rId5"/>
    <p:sldId id="698" r:id="rId6"/>
    <p:sldId id="779" r:id="rId8"/>
    <p:sldId id="780" r:id="rId9"/>
    <p:sldId id="781" r:id="rId10"/>
    <p:sldId id="782" r:id="rId11"/>
    <p:sldId id="784" r:id="rId12"/>
    <p:sldId id="818" r:id="rId13"/>
    <p:sldId id="819" r:id="rId14"/>
    <p:sldId id="787" r:id="rId15"/>
    <p:sldId id="788" r:id="rId16"/>
    <p:sldId id="802" r:id="rId17"/>
    <p:sldId id="785" r:id="rId18"/>
    <p:sldId id="793" r:id="rId19"/>
    <p:sldId id="795" r:id="rId20"/>
    <p:sldId id="796" r:id="rId21"/>
    <p:sldId id="797" r:id="rId22"/>
    <p:sldId id="798" r:id="rId23"/>
    <p:sldId id="799" r:id="rId24"/>
    <p:sldId id="790" r:id="rId25"/>
    <p:sldId id="801" r:id="rId26"/>
    <p:sldId id="804" r:id="rId27"/>
    <p:sldId id="800" r:id="rId28"/>
    <p:sldId id="735" r:id="rId29"/>
    <p:sldId id="820" r:id="rId30"/>
    <p:sldId id="848" r:id="rId31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01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F0"/>
    <a:srgbClr val="FFFFFF"/>
    <a:srgbClr val="4C2DD1"/>
    <a:srgbClr val="0B5FD1"/>
    <a:srgbClr val="58C8BC"/>
    <a:srgbClr val="33C8ED"/>
    <a:srgbClr val="00A3E3"/>
    <a:srgbClr val="0BA7E4"/>
    <a:srgbClr val="4C4C4C"/>
    <a:srgbClr val="9C6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2001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6" Type="http://schemas.openxmlformats.org/officeDocument/2006/relationships/tags" Target="tags/tag4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7411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99247F-24C8-4AB3-AFBA-2A0FD08362A7}" type="slidenum">
              <a:rPr kumimoji="0" lang="zh-CN" altLang="en-US" sz="1200" b="0" i="0" u="none" strike="noStrike" kern="1200" cap="none" spc="0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7411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99247F-24C8-4AB3-AFBA-2A0FD08362A7}" type="slidenum">
              <a:rPr kumimoji="0" lang="zh-CN" altLang="en-US" sz="1200" b="0" i="0" u="none" strike="noStrike" kern="1200" cap="none" spc="0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11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430686" y="10049"/>
            <a:ext cx="1782756" cy="507393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2995" b="1">
                <a:solidFill>
                  <a:srgbClr val="6CBA3F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lvl="0" algn="ctr"/>
            <a:r>
              <a:rPr lang="zh-CN" altLang="en-US" dirty="0" smtClean="0"/>
              <a:t>课堂练习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139"/>
            <a:ext cx="274777" cy="274540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8.png"/><Relationship Id="rId1" Type="http://schemas.openxmlformats.org/officeDocument/2006/relationships/image" Target="../media/image3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49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55.png"/><Relationship Id="rId6" Type="http://schemas.openxmlformats.org/officeDocument/2006/relationships/tags" Target="../tags/tag3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tags" Target="../tags/tag2.xml"/><Relationship Id="rId2" Type="http://schemas.openxmlformats.org/officeDocument/2006/relationships/image" Target="../media/image52.png"/><Relationship Id="rId1" Type="http://schemas.openxmlformats.org/officeDocument/2006/relationships/tags" Target="../tags/tag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image" Target="../media/image23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7.jpeg"/><Relationship Id="rId2" Type="http://schemas.openxmlformats.org/officeDocument/2006/relationships/image" Target="../media/image24.png"/><Relationship Id="rId1" Type="http://schemas.openxmlformats.org/officeDocument/2006/relationships/image" Target="../media/image28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1" Type="http://schemas.openxmlformats.org/officeDocument/2006/relationships/image" Target="../media/image2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08940" y="1057910"/>
            <a:ext cx="459613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指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</a:rPr>
              <a:t>出下面哪些是线段。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9233" name="Picture 17" descr="E:\R二数上\resource\U01\doc\images\线_05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86923" y="2232660"/>
            <a:ext cx="1892300" cy="712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4" name="Picture 18" descr="E:\R二数上\resource\U01\doc\images\线_0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76073" y="2142173"/>
            <a:ext cx="1892300" cy="893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5" name="Picture 19" descr="E:\R二数上\resource\U01\doc\images\线_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8623" y="2353310"/>
            <a:ext cx="1892300" cy="471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6" name="Picture 20" descr="E:\R二数上\resource\U01\doc\images\线_0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97773" y="2200910"/>
            <a:ext cx="1892300" cy="776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Rectangle 86"/>
          <p:cNvSpPr>
            <a:spLocks noChangeArrowheads="1"/>
          </p:cNvSpPr>
          <p:nvPr/>
        </p:nvSpPr>
        <p:spPr bwMode="auto">
          <a:xfrm>
            <a:off x="3009265" y="3402965"/>
            <a:ext cx="99441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线段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3" name="Rectangle 86"/>
          <p:cNvSpPr>
            <a:spLocks noChangeArrowheads="1"/>
          </p:cNvSpPr>
          <p:nvPr/>
        </p:nvSpPr>
        <p:spPr bwMode="auto">
          <a:xfrm>
            <a:off x="5105400" y="3409950"/>
            <a:ext cx="116713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线段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15000" y="209550"/>
            <a:ext cx="25406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P5  </a:t>
            </a:r>
            <a:r>
              <a:rPr lang="zh-CN" altLang="en-US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T1)</a:t>
            </a:r>
            <a:endParaRPr lang="en-US" altLang="zh-CN" sz="18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36195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534025" y="1003300"/>
            <a:ext cx="3238500" cy="223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57163" y="504825"/>
            <a:ext cx="5973763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2.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把每两个点用线段连接起来，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一共画出了几条线段？你能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看出是什么图形吗？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610235" y="2952750"/>
            <a:ext cx="6748145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答：一共画出了3条线段，</a:t>
            </a:r>
            <a:r>
              <a:rPr lang="zh-CN" altLang="en-US" sz="3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画出的图</a:t>
            </a:r>
            <a:endParaRPr lang="zh-CN" altLang="en-US" sz="3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楷体_GB2312" panose="02010609030101010101" pitchFamily="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 </a:t>
            </a:r>
            <a:r>
              <a:rPr lang="en-US" altLang="zh-CN" sz="3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  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楷体_GB2312" panose="02010609030101010101" pitchFamily="1" charset="-122"/>
            </a:endParaRPr>
          </a:p>
        </p:txBody>
      </p:sp>
      <p:sp>
        <p:nvSpPr>
          <p:cNvPr id="14343" name="Line 7"/>
          <p:cNvSpPr/>
          <p:nvPr/>
        </p:nvSpPr>
        <p:spPr>
          <a:xfrm flipH="1">
            <a:off x="7027228" y="1088390"/>
            <a:ext cx="7937" cy="9112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44" name="Line 8"/>
          <p:cNvSpPr/>
          <p:nvPr/>
        </p:nvSpPr>
        <p:spPr>
          <a:xfrm>
            <a:off x="7041515" y="1094740"/>
            <a:ext cx="617538" cy="355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45" name="Line 9"/>
          <p:cNvSpPr/>
          <p:nvPr/>
        </p:nvSpPr>
        <p:spPr>
          <a:xfrm flipH="1">
            <a:off x="7025640" y="1443990"/>
            <a:ext cx="633413" cy="5540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5715000" y="209550"/>
            <a:ext cx="2533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P5  </a:t>
            </a:r>
            <a:r>
              <a:rPr lang="zh-CN" altLang="en-US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T2)</a:t>
            </a:r>
            <a:endParaRPr lang="en-US" altLang="zh-CN" sz="18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2705100"/>
            <a:ext cx="814070" cy="400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44905" y="3638550"/>
            <a:ext cx="34385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 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形是一个三角形。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组合 210"/>
          <p:cNvGrpSpPr/>
          <p:nvPr/>
        </p:nvGrpSpPr>
        <p:grpSpPr>
          <a:xfrm>
            <a:off x="671829" y="783882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212" name="任意多边形 211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altLang="zh-CN" sz="2800" b="1" dirty="0" smtClean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8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" name="任意多边形 212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8" name="流程图: 过程 7"/>
          <p:cNvSpPr/>
          <p:nvPr/>
        </p:nvSpPr>
        <p:spPr>
          <a:xfrm>
            <a:off x="1575435" y="758825"/>
            <a:ext cx="4342765" cy="5619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画一条</a:t>
            </a:r>
            <a:r>
              <a:rPr lang="en-US" altLang="zh-CN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厘米长的线段。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5175" y="2419350"/>
            <a:ext cx="737489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自己试着画一画，并在小组内交流画法。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组合 210"/>
          <p:cNvGrpSpPr/>
          <p:nvPr/>
        </p:nvGrpSpPr>
        <p:grpSpPr>
          <a:xfrm>
            <a:off x="520699" y="179362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212" name="任意多边形 211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altLang="zh-CN" sz="2800" b="1" dirty="0" smtClean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8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" name="任意多边形 212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8" name="流程图: 过程 7"/>
          <p:cNvSpPr/>
          <p:nvPr/>
        </p:nvSpPr>
        <p:spPr>
          <a:xfrm>
            <a:off x="1424305" y="154305"/>
            <a:ext cx="4342765" cy="5619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画一条</a:t>
            </a:r>
            <a:r>
              <a:rPr lang="en-US" altLang="zh-CN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厘米长的线段。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2765" y="2624455"/>
            <a:ext cx="248031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先画一个点。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32765" y="3947795"/>
            <a:ext cx="7910830" cy="10147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从尺的刻度0开始画起，画到刻度3的地方停止，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在停止的地方画出另一个点。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2765" y="3286125"/>
            <a:ext cx="7267575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左手按住尺子，让刻度</a:t>
            </a:r>
            <a:r>
              <a:rPr lang="en-US" altLang="zh-CN" sz="30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</a:t>
            </a:r>
            <a:r>
              <a:rPr lang="zh-CN" altLang="en-US" sz="30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与所画的点对齐。</a:t>
            </a:r>
            <a:endParaRPr lang="zh-CN" altLang="en-US" sz="3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2" name="Picture 29" descr="尺子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67398" y="1177925"/>
            <a:ext cx="7275512" cy="849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Picture 37" descr="手1"/>
          <p:cNvPicPr>
            <a:picLocks noChangeAspect="1"/>
          </p:cNvPicPr>
          <p:nvPr/>
        </p:nvPicPr>
        <p:blipFill>
          <a:blip r:embed="rId2" cstate="print"/>
          <a:srcRect r="-2065" b="21417"/>
          <a:stretch>
            <a:fillRect/>
          </a:stretch>
        </p:blipFill>
        <p:spPr>
          <a:xfrm>
            <a:off x="1789748" y="1233805"/>
            <a:ext cx="143510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Line 40"/>
          <p:cNvSpPr/>
          <p:nvPr/>
        </p:nvSpPr>
        <p:spPr>
          <a:xfrm flipV="1">
            <a:off x="1159510" y="1224280"/>
            <a:ext cx="22606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35" name="Picture 39" descr="手2"/>
          <p:cNvPicPr>
            <a:picLocks noChangeAspect="1"/>
          </p:cNvPicPr>
          <p:nvPr/>
        </p:nvPicPr>
        <p:blipFill>
          <a:blip r:embed="rId3" cstate="print"/>
          <a:srcRect r="16913" b="28903"/>
          <a:stretch>
            <a:fillRect/>
          </a:stretch>
        </p:blipFill>
        <p:spPr>
          <a:xfrm>
            <a:off x="1075373" y="522605"/>
            <a:ext cx="1876425" cy="19478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" name="组合 39"/>
          <p:cNvGrpSpPr/>
          <p:nvPr/>
        </p:nvGrpSpPr>
        <p:grpSpPr>
          <a:xfrm>
            <a:off x="151765" y="2581910"/>
            <a:ext cx="8839200" cy="2430145"/>
            <a:chOff x="240" y="4770"/>
            <a:chExt cx="13920" cy="3827"/>
          </a:xfrm>
        </p:grpSpPr>
        <p:sp>
          <p:nvSpPr>
            <p:cNvPr id="39" name="圆角矩形 38"/>
            <p:cNvSpPr/>
            <p:nvPr/>
          </p:nvSpPr>
          <p:spPr>
            <a:xfrm>
              <a:off x="240" y="4770"/>
              <a:ext cx="13920" cy="3827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 b="1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80" y="6074"/>
              <a:ext cx="11445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你还有其他办法能画出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3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厘米长的线段吗？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400531" y="1188004"/>
            <a:ext cx="34895" cy="36481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100" dirty="0">
              <a:latin typeface="楷体_GB2312" panose="02010609030101010101" pitchFamily="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59616" y="1178479"/>
            <a:ext cx="34895" cy="36481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100" dirty="0">
              <a:latin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0.24618 -0.0003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2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标注 16"/>
          <p:cNvSpPr/>
          <p:nvPr/>
        </p:nvSpPr>
        <p:spPr bwMode="auto">
          <a:xfrm>
            <a:off x="685800" y="514985"/>
            <a:ext cx="7510780" cy="1075690"/>
          </a:xfrm>
          <a:prstGeom prst="wedgeRoundRectCallout">
            <a:avLst>
              <a:gd name="adj1" fmla="val 49230"/>
              <a:gd name="adj2" fmla="val -10212"/>
              <a:gd name="adj3" fmla="val 16667"/>
            </a:avLst>
          </a:prstGeom>
          <a:solidFill>
            <a:schemeClr val="bg1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20" tIns="34260" rIns="68520" bIns="34260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也可以从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尺子的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任意一个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刻度画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起，画到这个刻度再加</a:t>
            </a:r>
            <a:r>
              <a:rPr kumimoji="0" lang="en-US" altLang="zh-CN" sz="3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</a:t>
            </a:r>
            <a:r>
              <a:rPr lang="zh-CN" altLang="en-US" sz="3000" b="1" kern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对应的刻度处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zh-CN" altLang="en-US" sz="3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2" name="Picture 29" descr="尺子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87743" y="2840355"/>
            <a:ext cx="7275512" cy="849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Picture 37" descr="手1"/>
          <p:cNvPicPr>
            <a:picLocks noChangeAspect="1"/>
          </p:cNvPicPr>
          <p:nvPr/>
        </p:nvPicPr>
        <p:blipFill>
          <a:blip r:embed="rId2" cstate="print"/>
          <a:srcRect r="-2065" b="21417"/>
          <a:stretch>
            <a:fillRect/>
          </a:stretch>
        </p:blipFill>
        <p:spPr>
          <a:xfrm>
            <a:off x="2772093" y="2896235"/>
            <a:ext cx="143510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Line 40"/>
          <p:cNvSpPr/>
          <p:nvPr/>
        </p:nvSpPr>
        <p:spPr>
          <a:xfrm flipV="1">
            <a:off x="2141855" y="2886710"/>
            <a:ext cx="22606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35" name="Picture 39" descr="手2"/>
          <p:cNvPicPr>
            <a:picLocks noChangeAspect="1"/>
          </p:cNvPicPr>
          <p:nvPr/>
        </p:nvPicPr>
        <p:blipFill>
          <a:blip r:embed="rId3" cstate="print"/>
          <a:srcRect r="16913" b="28903"/>
          <a:stretch>
            <a:fillRect/>
          </a:stretch>
        </p:blipFill>
        <p:spPr>
          <a:xfrm>
            <a:off x="2057718" y="2185035"/>
            <a:ext cx="1876425" cy="1947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椭圆 1"/>
          <p:cNvSpPr/>
          <p:nvPr/>
        </p:nvSpPr>
        <p:spPr>
          <a:xfrm>
            <a:off x="4382876" y="2850434"/>
            <a:ext cx="34895" cy="36481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100" dirty="0">
              <a:latin typeface="楷体_GB2312" panose="02010609030101010101" pitchFamily="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141961" y="2840909"/>
            <a:ext cx="34895" cy="36481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100" dirty="0">
              <a:latin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0.24618 -0.0003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 bwMode="auto">
          <a:xfrm>
            <a:off x="755650" y="743585"/>
            <a:ext cx="7510780" cy="1075690"/>
          </a:xfrm>
          <a:prstGeom prst="wedgeRoundRectCallout">
            <a:avLst>
              <a:gd name="adj1" fmla="val 49230"/>
              <a:gd name="adj2" fmla="val -10212"/>
              <a:gd name="adj3" fmla="val 16667"/>
            </a:avLst>
          </a:prstGeom>
          <a:solidFill>
            <a:schemeClr val="bg1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20" tIns="34260" rIns="68520" bIns="34260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也可以从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尺子的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任意一个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刻度画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起，画到这个刻度再加</a:t>
            </a:r>
            <a:r>
              <a:rPr kumimoji="0" lang="en-US" altLang="zh-CN" sz="3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</a:t>
            </a:r>
            <a:r>
              <a:rPr lang="zh-CN" altLang="en-US" sz="3000" b="1" kern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对应的刻度处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zh-CN" altLang="en-US" sz="3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2" name="Picture 29" descr="尺子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55103" y="2830195"/>
            <a:ext cx="7275512" cy="849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Picture 37" descr="手1"/>
          <p:cNvPicPr>
            <a:picLocks noChangeAspect="1"/>
          </p:cNvPicPr>
          <p:nvPr/>
        </p:nvPicPr>
        <p:blipFill>
          <a:blip r:embed="rId2" cstate="print"/>
          <a:srcRect r="-2065" b="21417"/>
          <a:stretch>
            <a:fillRect/>
          </a:stretch>
        </p:blipFill>
        <p:spPr>
          <a:xfrm>
            <a:off x="3981133" y="2896235"/>
            <a:ext cx="143510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Line 40"/>
          <p:cNvSpPr/>
          <p:nvPr/>
        </p:nvSpPr>
        <p:spPr>
          <a:xfrm flipV="1">
            <a:off x="3350895" y="2886710"/>
            <a:ext cx="22606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35" name="Picture 39" descr="手2"/>
          <p:cNvPicPr>
            <a:picLocks noChangeAspect="1"/>
          </p:cNvPicPr>
          <p:nvPr/>
        </p:nvPicPr>
        <p:blipFill>
          <a:blip r:embed="rId3" cstate="print"/>
          <a:srcRect r="16913" b="28903"/>
          <a:stretch>
            <a:fillRect/>
          </a:stretch>
        </p:blipFill>
        <p:spPr>
          <a:xfrm>
            <a:off x="3266758" y="2185035"/>
            <a:ext cx="1876425" cy="1947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 7"/>
          <p:cNvSpPr/>
          <p:nvPr/>
        </p:nvSpPr>
        <p:spPr>
          <a:xfrm>
            <a:off x="5591916" y="2850434"/>
            <a:ext cx="34895" cy="36481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100" dirty="0">
              <a:latin typeface="楷体_GB2312" panose="02010609030101010101" pitchFamily="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351001" y="2840909"/>
            <a:ext cx="34895" cy="36481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100" dirty="0">
              <a:latin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0.24618 -0.0003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9"/>
          <p:cNvGrpSpPr/>
          <p:nvPr/>
        </p:nvGrpSpPr>
        <p:grpSpPr>
          <a:xfrm>
            <a:off x="1411747" y="1962646"/>
            <a:ext cx="4970929" cy="76134"/>
            <a:chOff x="6216068" y="1230438"/>
            <a:chExt cx="4919177" cy="76612"/>
          </a:xfrm>
        </p:grpSpPr>
        <p:cxnSp>
          <p:nvCxnSpPr>
            <p:cNvPr id="13" name="直接连接符 12"/>
            <p:cNvCxnSpPr>
              <a:stCxn id="14" idx="6"/>
              <a:endCxn id="15" idx="2"/>
            </p:cNvCxnSpPr>
            <p:nvPr/>
          </p:nvCxnSpPr>
          <p:spPr>
            <a:xfrm flipV="1">
              <a:off x="6289109" y="1267148"/>
              <a:ext cx="4773094" cy="3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6216068" y="1233630"/>
              <a:ext cx="73041" cy="7342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1062204" y="1230438"/>
              <a:ext cx="73041" cy="7342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5" name="流程图: 过程 84"/>
          <p:cNvSpPr/>
          <p:nvPr/>
        </p:nvSpPr>
        <p:spPr>
          <a:xfrm>
            <a:off x="762000" y="1123950"/>
            <a:ext cx="6501765" cy="5619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画出一条和下面</a:t>
            </a: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线段</a:t>
            </a: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同样长的线段。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38800" y="209550"/>
            <a:ext cx="2503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  </a:t>
            </a:r>
            <a:r>
              <a:rPr lang="zh-CN" altLang="en-US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T</a:t>
            </a:r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1)</a:t>
            </a:r>
            <a:endParaRPr lang="en-US" altLang="zh-CN" sz="18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36195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组合 19"/>
          <p:cNvGrpSpPr/>
          <p:nvPr/>
        </p:nvGrpSpPr>
        <p:grpSpPr>
          <a:xfrm>
            <a:off x="1477779" y="1630541"/>
            <a:ext cx="4961412" cy="76134"/>
            <a:chOff x="6216068" y="1230438"/>
            <a:chExt cx="4919177" cy="76612"/>
          </a:xfrm>
        </p:grpSpPr>
        <p:cxnSp>
          <p:nvCxnSpPr>
            <p:cNvPr id="225" name="直接连接符 224"/>
            <p:cNvCxnSpPr>
              <a:stCxn id="226" idx="6"/>
              <a:endCxn id="227" idx="2"/>
            </p:cNvCxnSpPr>
            <p:nvPr/>
          </p:nvCxnSpPr>
          <p:spPr>
            <a:xfrm flipV="1">
              <a:off x="6289109" y="1267148"/>
              <a:ext cx="4773094" cy="3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椭圆 225"/>
            <p:cNvSpPr/>
            <p:nvPr/>
          </p:nvSpPr>
          <p:spPr>
            <a:xfrm>
              <a:off x="6216068" y="1233630"/>
              <a:ext cx="73041" cy="7342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>
              <a:off x="11062204" y="1230438"/>
              <a:ext cx="73041" cy="7342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8" name="文本框 13"/>
          <p:cNvSpPr txBox="1">
            <a:spLocks noChangeArrowheads="1"/>
          </p:cNvSpPr>
          <p:nvPr/>
        </p:nvSpPr>
        <p:spPr bwMode="auto">
          <a:xfrm>
            <a:off x="3200281" y="1047780"/>
            <a:ext cx="1177290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29" name="组合 228"/>
          <p:cNvGrpSpPr/>
          <p:nvPr/>
        </p:nvGrpSpPr>
        <p:grpSpPr>
          <a:xfrm>
            <a:off x="694866" y="2454694"/>
            <a:ext cx="7914151" cy="1799305"/>
            <a:chOff x="1089" y="3869"/>
            <a:chExt cx="12474" cy="2836"/>
          </a:xfrm>
        </p:grpSpPr>
        <p:pic>
          <p:nvPicPr>
            <p:cNvPr id="230" name="Picture 15" descr="尺子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89" y="3869"/>
              <a:ext cx="12475" cy="14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1" name="Picture 37" descr="手1"/>
            <p:cNvPicPr>
              <a:picLocks noChangeAspect="1"/>
            </p:cNvPicPr>
            <p:nvPr/>
          </p:nvPicPr>
          <p:blipFill>
            <a:blip r:embed="rId2" cstate="print"/>
            <a:srcRect r="-2065" b="21417"/>
            <a:stretch>
              <a:fillRect/>
            </a:stretch>
          </p:blipFill>
          <p:spPr>
            <a:xfrm>
              <a:off x="3435" y="4615"/>
              <a:ext cx="2280" cy="209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40764 -0.162082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19"/>
          <p:cNvGrpSpPr/>
          <p:nvPr/>
        </p:nvGrpSpPr>
        <p:grpSpPr>
          <a:xfrm>
            <a:off x="1477779" y="1630541"/>
            <a:ext cx="4961412" cy="76134"/>
            <a:chOff x="6216068" y="1230438"/>
            <a:chExt cx="4919177" cy="76612"/>
          </a:xfrm>
        </p:grpSpPr>
        <p:cxnSp>
          <p:nvCxnSpPr>
            <p:cNvPr id="41" name="直接连接符 40"/>
            <p:cNvCxnSpPr>
              <a:stCxn id="42" idx="6"/>
              <a:endCxn id="43" idx="2"/>
            </p:cNvCxnSpPr>
            <p:nvPr/>
          </p:nvCxnSpPr>
          <p:spPr>
            <a:xfrm flipV="1">
              <a:off x="6289109" y="1267148"/>
              <a:ext cx="4773094" cy="3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6216068" y="1233630"/>
              <a:ext cx="73041" cy="7342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1062204" y="1230438"/>
              <a:ext cx="73041" cy="7342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4" name="文本框 13"/>
          <p:cNvSpPr txBox="1">
            <a:spLocks noChangeArrowheads="1"/>
          </p:cNvSpPr>
          <p:nvPr/>
        </p:nvSpPr>
        <p:spPr bwMode="auto">
          <a:xfrm>
            <a:off x="3239651" y="1067465"/>
            <a:ext cx="1177290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66020" y="1617217"/>
            <a:ext cx="7914151" cy="1799305"/>
            <a:chOff x="1089" y="3869"/>
            <a:chExt cx="12474" cy="2836"/>
          </a:xfrm>
        </p:grpSpPr>
        <p:pic>
          <p:nvPicPr>
            <p:cNvPr id="46" name="Picture 15" descr="尺子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89" y="3869"/>
              <a:ext cx="12475" cy="14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0" name="Picture 37" descr="手1"/>
            <p:cNvPicPr>
              <a:picLocks noChangeAspect="1"/>
            </p:cNvPicPr>
            <p:nvPr/>
          </p:nvPicPr>
          <p:blipFill>
            <a:blip r:embed="rId2" cstate="print"/>
            <a:srcRect r="-2065" b="21417"/>
            <a:stretch>
              <a:fillRect/>
            </a:stretch>
          </p:blipFill>
          <p:spPr>
            <a:xfrm>
              <a:off x="3435" y="4615"/>
              <a:ext cx="2280" cy="209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1" name="组合 19"/>
          <p:cNvGrpSpPr/>
          <p:nvPr/>
        </p:nvGrpSpPr>
        <p:grpSpPr>
          <a:xfrm>
            <a:off x="1480951" y="3165914"/>
            <a:ext cx="4961412" cy="76134"/>
            <a:chOff x="6216068" y="1230438"/>
            <a:chExt cx="4919177" cy="76612"/>
          </a:xfrm>
          <a:solidFill>
            <a:srgbClr val="FF5151"/>
          </a:solidFill>
        </p:grpSpPr>
        <p:cxnSp>
          <p:nvCxnSpPr>
            <p:cNvPr id="62" name="直接连接符 61"/>
            <p:cNvCxnSpPr>
              <a:stCxn id="63" idx="6"/>
              <a:endCxn id="64" idx="2"/>
            </p:cNvCxnSpPr>
            <p:nvPr/>
          </p:nvCxnSpPr>
          <p:spPr>
            <a:xfrm flipV="1">
              <a:off x="6289109" y="1267148"/>
              <a:ext cx="4773094" cy="3192"/>
            </a:xfrm>
            <a:prstGeom prst="line">
              <a:avLst/>
            </a:prstGeom>
            <a:grpFill/>
            <a:ln w="38100">
              <a:solidFill>
                <a:srgbClr val="FF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/>
            <p:cNvSpPr/>
            <p:nvPr/>
          </p:nvSpPr>
          <p:spPr>
            <a:xfrm>
              <a:off x="6216068" y="1233630"/>
              <a:ext cx="73041" cy="73420"/>
            </a:xfrm>
            <a:prstGeom prst="ellipse">
              <a:avLst/>
            </a:prstGeom>
            <a:grpFill/>
            <a:ln>
              <a:solidFill>
                <a:srgbClr val="FF515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11062204" y="1230438"/>
              <a:ext cx="73041" cy="73420"/>
            </a:xfrm>
            <a:prstGeom prst="ellipse">
              <a:avLst/>
            </a:prstGeom>
            <a:grpFill/>
            <a:ln>
              <a:solidFill>
                <a:srgbClr val="FF515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5" name="文本框 13"/>
          <p:cNvSpPr txBox="1">
            <a:spLocks noChangeArrowheads="1"/>
          </p:cNvSpPr>
          <p:nvPr/>
        </p:nvSpPr>
        <p:spPr bwMode="auto">
          <a:xfrm>
            <a:off x="3242824" y="2583805"/>
            <a:ext cx="1177290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6" name="Picture 39" descr="手2"/>
          <p:cNvPicPr>
            <a:picLocks noChangeAspect="1"/>
          </p:cNvPicPr>
          <p:nvPr/>
        </p:nvPicPr>
        <p:blipFill>
          <a:blip r:embed="rId3" cstate="print"/>
          <a:srcRect r="16913" b="28903"/>
          <a:stretch>
            <a:fillRect/>
          </a:stretch>
        </p:blipFill>
        <p:spPr>
          <a:xfrm>
            <a:off x="1426706" y="2506084"/>
            <a:ext cx="1890666" cy="196362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278 0.298631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0.535694 0.000740 " pathEditMode="relative" rAng="0" ptsTypes="">
                                      <p:cBhvr>
                                        <p:cTn id="18" dur="2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/>
          <p:cNvGrpSpPr/>
          <p:nvPr/>
        </p:nvGrpSpPr>
        <p:grpSpPr>
          <a:xfrm>
            <a:off x="629285" y="3435985"/>
            <a:ext cx="7337425" cy="1047115"/>
            <a:chOff x="1177" y="3543"/>
            <a:chExt cx="11565" cy="1650"/>
          </a:xfrm>
        </p:grpSpPr>
        <p:sp>
          <p:nvSpPr>
            <p:cNvPr id="115" name="矩形 114"/>
            <p:cNvSpPr/>
            <p:nvPr/>
          </p:nvSpPr>
          <p:spPr>
            <a:xfrm>
              <a:off x="1290" y="3731"/>
              <a:ext cx="11205" cy="7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pic>
          <p:nvPicPr>
            <p:cNvPr id="116" name="图片 115" descr="尺子10厘米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77" y="3543"/>
              <a:ext cx="11565" cy="1650"/>
            </a:xfrm>
            <a:prstGeom prst="rect">
              <a:avLst/>
            </a:prstGeom>
          </p:spPr>
        </p:pic>
      </p:grpSp>
      <p:grpSp>
        <p:nvGrpSpPr>
          <p:cNvPr id="119" name="组合 14"/>
          <p:cNvGrpSpPr/>
          <p:nvPr/>
        </p:nvGrpSpPr>
        <p:grpSpPr>
          <a:xfrm>
            <a:off x="835079" y="3476674"/>
            <a:ext cx="7464324" cy="72962"/>
            <a:chOff x="6216068" y="1233630"/>
            <a:chExt cx="7474171" cy="73420"/>
          </a:xfrm>
        </p:grpSpPr>
        <p:cxnSp>
          <p:nvCxnSpPr>
            <p:cNvPr id="120" name="直接连接符 119"/>
            <p:cNvCxnSpPr>
              <a:stCxn id="121" idx="6"/>
            </p:cNvCxnSpPr>
            <p:nvPr/>
          </p:nvCxnSpPr>
          <p:spPr>
            <a:xfrm flipV="1">
              <a:off x="6289126" y="1267147"/>
              <a:ext cx="7401113" cy="319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椭圆 120"/>
            <p:cNvSpPr/>
            <p:nvPr/>
          </p:nvSpPr>
          <p:spPr>
            <a:xfrm>
              <a:off x="6216068" y="1233630"/>
              <a:ext cx="73058" cy="7342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22" name="图片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194" y="2682023"/>
            <a:ext cx="855241" cy="855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6513" y="2708988"/>
            <a:ext cx="525008" cy="8232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6929" y="2704229"/>
            <a:ext cx="399705" cy="81368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0" name="组合 129"/>
          <p:cNvGrpSpPr/>
          <p:nvPr/>
        </p:nvGrpSpPr>
        <p:grpSpPr>
          <a:xfrm rot="21120000">
            <a:off x="7333785" y="2768943"/>
            <a:ext cx="352755" cy="708683"/>
            <a:chOff x="11214" y="1958"/>
            <a:chExt cx="556" cy="1117"/>
          </a:xfrm>
        </p:grpSpPr>
        <p:cxnSp>
          <p:nvCxnSpPr>
            <p:cNvPr id="131" name="直接连接符 130"/>
            <p:cNvCxnSpPr/>
            <p:nvPr/>
          </p:nvCxnSpPr>
          <p:spPr>
            <a:xfrm flipH="1">
              <a:off x="11219" y="2579"/>
              <a:ext cx="180" cy="496"/>
            </a:xfrm>
            <a:prstGeom prst="line">
              <a:avLst/>
            </a:prstGeom>
            <a:ln w="31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任意多边形 131"/>
            <p:cNvSpPr/>
            <p:nvPr/>
          </p:nvSpPr>
          <p:spPr>
            <a:xfrm>
              <a:off x="11369" y="2553"/>
              <a:ext cx="41" cy="64"/>
            </a:xfrm>
            <a:custGeom>
              <a:avLst/>
              <a:gdLst>
                <a:gd name="connisteX0" fmla="*/ 20955 w 26035"/>
                <a:gd name="connsiteY0" fmla="*/ 0 h 40640"/>
                <a:gd name="connisteX1" fmla="*/ 0 w 26035"/>
                <a:gd name="connsiteY1" fmla="*/ 31115 h 40640"/>
                <a:gd name="connisteX2" fmla="*/ 26035 w 26035"/>
                <a:gd name="connsiteY2" fmla="*/ 40640 h 40640"/>
                <a:gd name="connisteX3" fmla="*/ 20955 w 26035"/>
                <a:gd name="connsiteY3" fmla="*/ 0 h 406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26035" h="40640">
                  <a:moveTo>
                    <a:pt x="20955" y="0"/>
                  </a:moveTo>
                  <a:lnTo>
                    <a:pt x="0" y="31115"/>
                  </a:lnTo>
                  <a:lnTo>
                    <a:pt x="26035" y="40640"/>
                  </a:lnTo>
                  <a:lnTo>
                    <a:pt x="20955" y="0"/>
                  </a:lnTo>
                  <a:close/>
                </a:path>
              </a:pathLst>
            </a:custGeom>
            <a:solidFill>
              <a:srgbClr val="01CDAE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33" name="椭圆 132"/>
            <p:cNvSpPr/>
            <p:nvPr/>
          </p:nvSpPr>
          <p:spPr>
            <a:xfrm rot="660000">
              <a:off x="11214" y="1958"/>
              <a:ext cx="556" cy="635"/>
            </a:xfrm>
            <a:prstGeom prst="ellipse">
              <a:avLst/>
            </a:prstGeom>
            <a:gradFill>
              <a:gsLst>
                <a:gs pos="37000">
                  <a:srgbClr val="58E6CE">
                    <a:alpha val="100000"/>
                  </a:srgbClr>
                </a:gs>
                <a:gs pos="0">
                  <a:srgbClr val="AEFFED"/>
                </a:gs>
                <a:gs pos="100000">
                  <a:srgbClr val="01CDAE"/>
                </a:gs>
              </a:gsLst>
              <a:lin ang="10800000" scaled="0"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547995" y="209550"/>
            <a:ext cx="2466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  </a:t>
            </a:r>
            <a:r>
              <a:rPr lang="zh-CN" altLang="en-US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T</a:t>
            </a:r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2)</a:t>
            </a:r>
            <a:endParaRPr lang="en-US" altLang="zh-CN" sz="18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 flipH="1">
            <a:off x="239713" y="587375"/>
            <a:ext cx="841375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在距离 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厘米处画一朵   ，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厘米处画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一棵    ，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10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厘米处画一个    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23555" name="Picture 3" descr="E:\R二数上\resource\U01\doc\小树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76400" y="1291908"/>
            <a:ext cx="504825" cy="96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Picture 4" descr="E:\R二数上\resource\U01\doc\小气球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13400" y="1430338"/>
            <a:ext cx="476250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2" name="Picture 6" descr="E:\R二数上\resource\U01\doc\红旗小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04683" y="587058"/>
            <a:ext cx="371475" cy="70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3" name="Picture 2" descr="E:\R二数上\resource\U01\doc\小花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94275" y="687388"/>
            <a:ext cx="428625" cy="742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828800" y="2495550"/>
            <a:ext cx="57442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4000" b="1">
                <a:latin typeface="楷体" panose="02010609060101010101" charset="-122"/>
                <a:ea typeface="楷体" panose="02010609060101010101" charset="-122"/>
              </a:rPr>
              <a:t>第3课时  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4000" b="1">
                <a:latin typeface="楷体" panose="02010609060101010101" charset="-122"/>
                <a:ea typeface="楷体" panose="02010609060101010101" charset="-122"/>
              </a:rPr>
              <a:t>认识线段</a:t>
            </a:r>
            <a:endParaRPr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978593" y="1558925"/>
            <a:ext cx="24815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长度单位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491740" y="1575435"/>
            <a:ext cx="556886" cy="61403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内容占位符 2"/>
          <p:cNvSpPr>
            <a:spLocks noGrp="1"/>
          </p:cNvSpPr>
          <p:nvPr>
            <p:ph idx="1"/>
          </p:nvPr>
        </p:nvSpPr>
        <p:spPr>
          <a:xfrm>
            <a:off x="532448" y="779780"/>
            <a:ext cx="8126412" cy="654050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下面图形各有几条线段？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2" name="Picture 2564"/>
          <p:cNvSpPr>
            <a:spLocks noChangeAspect="1" noTextEdit="1"/>
          </p:cNvSpPr>
          <p:nvPr/>
        </p:nvSpPr>
        <p:spPr>
          <a:xfrm>
            <a:off x="989013" y="1888808"/>
            <a:ext cx="4429125" cy="2022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3" name="未知"/>
          <p:cNvSpPr/>
          <p:nvPr/>
        </p:nvSpPr>
        <p:spPr>
          <a:xfrm>
            <a:off x="7134225" y="1609408"/>
            <a:ext cx="762000" cy="461962"/>
          </a:xfrm>
          <a:custGeom>
            <a:avLst/>
            <a:gdLst/>
            <a:ahLst/>
            <a:cxnLst/>
            <a:rect l="0" t="0" r="0" b="0"/>
            <a:pathLst>
              <a:path w="1200" h="729">
                <a:moveTo>
                  <a:pt x="0" y="0"/>
                </a:moveTo>
                <a:lnTo>
                  <a:pt x="0" y="729"/>
                </a:lnTo>
                <a:lnTo>
                  <a:pt x="1200" y="729"/>
                </a:lnTo>
                <a:lnTo>
                  <a:pt x="695" y="0"/>
                </a:lnTo>
                <a:lnTo>
                  <a:pt x="0" y="0"/>
                </a:lnTo>
              </a:path>
            </a:pathLst>
          </a:custGeom>
          <a:noFill/>
          <a:ln w="1016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000" b="1"/>
          </a:p>
        </p:txBody>
      </p:sp>
      <p:sp>
        <p:nvSpPr>
          <p:cNvPr id="25604" name="未知"/>
          <p:cNvSpPr/>
          <p:nvPr/>
        </p:nvSpPr>
        <p:spPr>
          <a:xfrm>
            <a:off x="3116263" y="1537970"/>
            <a:ext cx="854075" cy="603250"/>
          </a:xfrm>
          <a:custGeom>
            <a:avLst/>
            <a:gdLst/>
            <a:ahLst/>
            <a:cxnLst/>
            <a:rect l="0" t="0" r="0" b="0"/>
            <a:pathLst>
              <a:path w="1343" h="951">
                <a:moveTo>
                  <a:pt x="0" y="633"/>
                </a:moveTo>
                <a:lnTo>
                  <a:pt x="632" y="0"/>
                </a:lnTo>
                <a:lnTo>
                  <a:pt x="1343" y="618"/>
                </a:lnTo>
                <a:lnTo>
                  <a:pt x="1169" y="951"/>
                </a:lnTo>
                <a:lnTo>
                  <a:pt x="269" y="951"/>
                </a:lnTo>
                <a:lnTo>
                  <a:pt x="0" y="633"/>
                </a:lnTo>
              </a:path>
            </a:pathLst>
          </a:custGeom>
          <a:noFill/>
          <a:ln w="1016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000" b="1"/>
          </a:p>
        </p:txBody>
      </p:sp>
      <p:sp>
        <p:nvSpPr>
          <p:cNvPr id="25605" name="未知"/>
          <p:cNvSpPr/>
          <p:nvPr/>
        </p:nvSpPr>
        <p:spPr>
          <a:xfrm>
            <a:off x="5073015" y="1528445"/>
            <a:ext cx="631825" cy="612775"/>
          </a:xfrm>
          <a:custGeom>
            <a:avLst/>
            <a:gdLst/>
            <a:ahLst/>
            <a:cxnLst/>
            <a:rect l="0" t="0" r="0" b="0"/>
            <a:pathLst>
              <a:path w="710" h="713">
                <a:moveTo>
                  <a:pt x="606" y="104"/>
                </a:moveTo>
                <a:lnTo>
                  <a:pt x="593" y="91"/>
                </a:lnTo>
                <a:lnTo>
                  <a:pt x="579" y="79"/>
                </a:lnTo>
                <a:lnTo>
                  <a:pt x="565" y="68"/>
                </a:lnTo>
                <a:lnTo>
                  <a:pt x="551" y="58"/>
                </a:lnTo>
                <a:lnTo>
                  <a:pt x="536" y="49"/>
                </a:lnTo>
                <a:lnTo>
                  <a:pt x="522" y="40"/>
                </a:lnTo>
                <a:lnTo>
                  <a:pt x="506" y="32"/>
                </a:lnTo>
                <a:lnTo>
                  <a:pt x="491" y="25"/>
                </a:lnTo>
                <a:lnTo>
                  <a:pt x="475" y="19"/>
                </a:lnTo>
                <a:lnTo>
                  <a:pt x="459" y="14"/>
                </a:lnTo>
                <a:lnTo>
                  <a:pt x="442" y="9"/>
                </a:lnTo>
                <a:lnTo>
                  <a:pt x="425" y="6"/>
                </a:lnTo>
                <a:lnTo>
                  <a:pt x="408" y="3"/>
                </a:lnTo>
                <a:lnTo>
                  <a:pt x="391" y="1"/>
                </a:lnTo>
                <a:lnTo>
                  <a:pt x="373" y="0"/>
                </a:lnTo>
                <a:lnTo>
                  <a:pt x="355" y="0"/>
                </a:lnTo>
                <a:lnTo>
                  <a:pt x="319" y="1"/>
                </a:lnTo>
                <a:lnTo>
                  <a:pt x="284" y="6"/>
                </a:lnTo>
                <a:lnTo>
                  <a:pt x="267" y="9"/>
                </a:lnTo>
                <a:lnTo>
                  <a:pt x="250" y="14"/>
                </a:lnTo>
                <a:lnTo>
                  <a:pt x="234" y="19"/>
                </a:lnTo>
                <a:lnTo>
                  <a:pt x="218" y="25"/>
                </a:lnTo>
                <a:lnTo>
                  <a:pt x="203" y="32"/>
                </a:lnTo>
                <a:lnTo>
                  <a:pt x="187" y="40"/>
                </a:lnTo>
                <a:lnTo>
                  <a:pt x="172" y="49"/>
                </a:lnTo>
                <a:lnTo>
                  <a:pt x="158" y="58"/>
                </a:lnTo>
                <a:lnTo>
                  <a:pt x="144" y="68"/>
                </a:lnTo>
                <a:lnTo>
                  <a:pt x="130" y="79"/>
                </a:lnTo>
                <a:lnTo>
                  <a:pt x="117" y="91"/>
                </a:lnTo>
                <a:lnTo>
                  <a:pt x="104" y="104"/>
                </a:lnTo>
                <a:lnTo>
                  <a:pt x="91" y="117"/>
                </a:lnTo>
                <a:lnTo>
                  <a:pt x="79" y="130"/>
                </a:lnTo>
                <a:lnTo>
                  <a:pt x="68" y="144"/>
                </a:lnTo>
                <a:lnTo>
                  <a:pt x="58" y="159"/>
                </a:lnTo>
                <a:lnTo>
                  <a:pt x="48" y="173"/>
                </a:lnTo>
                <a:lnTo>
                  <a:pt x="40" y="188"/>
                </a:lnTo>
                <a:lnTo>
                  <a:pt x="32" y="203"/>
                </a:lnTo>
                <a:lnTo>
                  <a:pt x="25" y="219"/>
                </a:lnTo>
                <a:lnTo>
                  <a:pt x="19" y="235"/>
                </a:lnTo>
                <a:lnTo>
                  <a:pt x="14" y="251"/>
                </a:lnTo>
                <a:lnTo>
                  <a:pt x="9" y="268"/>
                </a:lnTo>
                <a:lnTo>
                  <a:pt x="6" y="285"/>
                </a:lnTo>
                <a:lnTo>
                  <a:pt x="1" y="320"/>
                </a:lnTo>
                <a:lnTo>
                  <a:pt x="0" y="356"/>
                </a:lnTo>
                <a:lnTo>
                  <a:pt x="0" y="374"/>
                </a:lnTo>
                <a:lnTo>
                  <a:pt x="1" y="392"/>
                </a:lnTo>
                <a:lnTo>
                  <a:pt x="3" y="409"/>
                </a:lnTo>
                <a:lnTo>
                  <a:pt x="6" y="427"/>
                </a:lnTo>
                <a:lnTo>
                  <a:pt x="9" y="444"/>
                </a:lnTo>
                <a:lnTo>
                  <a:pt x="14" y="460"/>
                </a:lnTo>
                <a:lnTo>
                  <a:pt x="19" y="477"/>
                </a:lnTo>
                <a:lnTo>
                  <a:pt x="25" y="493"/>
                </a:lnTo>
                <a:lnTo>
                  <a:pt x="32" y="508"/>
                </a:lnTo>
                <a:lnTo>
                  <a:pt x="40" y="523"/>
                </a:lnTo>
                <a:lnTo>
                  <a:pt x="48" y="538"/>
                </a:lnTo>
                <a:lnTo>
                  <a:pt x="58" y="553"/>
                </a:lnTo>
                <a:lnTo>
                  <a:pt x="68" y="567"/>
                </a:lnTo>
                <a:lnTo>
                  <a:pt x="79" y="581"/>
                </a:lnTo>
                <a:lnTo>
                  <a:pt x="91" y="595"/>
                </a:lnTo>
                <a:lnTo>
                  <a:pt x="104" y="608"/>
                </a:lnTo>
                <a:lnTo>
                  <a:pt x="117" y="621"/>
                </a:lnTo>
                <a:lnTo>
                  <a:pt x="130" y="632"/>
                </a:lnTo>
                <a:lnTo>
                  <a:pt x="144" y="643"/>
                </a:lnTo>
                <a:lnTo>
                  <a:pt x="158" y="654"/>
                </a:lnTo>
                <a:lnTo>
                  <a:pt x="172" y="663"/>
                </a:lnTo>
                <a:lnTo>
                  <a:pt x="187" y="672"/>
                </a:lnTo>
                <a:lnTo>
                  <a:pt x="203" y="679"/>
                </a:lnTo>
                <a:lnTo>
                  <a:pt x="218" y="687"/>
                </a:lnTo>
                <a:lnTo>
                  <a:pt x="234" y="693"/>
                </a:lnTo>
                <a:lnTo>
                  <a:pt x="250" y="698"/>
                </a:lnTo>
                <a:lnTo>
                  <a:pt x="267" y="702"/>
                </a:lnTo>
                <a:lnTo>
                  <a:pt x="284" y="706"/>
                </a:lnTo>
                <a:lnTo>
                  <a:pt x="301" y="709"/>
                </a:lnTo>
                <a:lnTo>
                  <a:pt x="319" y="711"/>
                </a:lnTo>
                <a:lnTo>
                  <a:pt x="337" y="713"/>
                </a:lnTo>
                <a:lnTo>
                  <a:pt x="355" y="713"/>
                </a:lnTo>
                <a:lnTo>
                  <a:pt x="357" y="713"/>
                </a:lnTo>
                <a:lnTo>
                  <a:pt x="359" y="713"/>
                </a:lnTo>
                <a:lnTo>
                  <a:pt x="364" y="713"/>
                </a:lnTo>
                <a:lnTo>
                  <a:pt x="373" y="713"/>
                </a:lnTo>
                <a:lnTo>
                  <a:pt x="391" y="711"/>
                </a:lnTo>
                <a:lnTo>
                  <a:pt x="408" y="709"/>
                </a:lnTo>
                <a:lnTo>
                  <a:pt x="425" y="706"/>
                </a:lnTo>
                <a:lnTo>
                  <a:pt x="434" y="704"/>
                </a:lnTo>
                <a:lnTo>
                  <a:pt x="442" y="702"/>
                </a:lnTo>
                <a:lnTo>
                  <a:pt x="450" y="700"/>
                </a:lnTo>
                <a:lnTo>
                  <a:pt x="459" y="698"/>
                </a:lnTo>
                <a:lnTo>
                  <a:pt x="475" y="693"/>
                </a:lnTo>
                <a:lnTo>
                  <a:pt x="491" y="687"/>
                </a:lnTo>
                <a:lnTo>
                  <a:pt x="506" y="679"/>
                </a:lnTo>
                <a:lnTo>
                  <a:pt x="522" y="672"/>
                </a:lnTo>
                <a:lnTo>
                  <a:pt x="529" y="667"/>
                </a:lnTo>
                <a:lnTo>
                  <a:pt x="532" y="665"/>
                </a:lnTo>
                <a:lnTo>
                  <a:pt x="536" y="663"/>
                </a:lnTo>
                <a:lnTo>
                  <a:pt x="544" y="658"/>
                </a:lnTo>
                <a:lnTo>
                  <a:pt x="551" y="654"/>
                </a:lnTo>
                <a:lnTo>
                  <a:pt x="558" y="648"/>
                </a:lnTo>
                <a:lnTo>
                  <a:pt x="565" y="643"/>
                </a:lnTo>
                <a:lnTo>
                  <a:pt x="579" y="632"/>
                </a:lnTo>
                <a:lnTo>
                  <a:pt x="593" y="621"/>
                </a:lnTo>
                <a:lnTo>
                  <a:pt x="606" y="608"/>
                </a:lnTo>
                <a:lnTo>
                  <a:pt x="618" y="595"/>
                </a:lnTo>
                <a:lnTo>
                  <a:pt x="630" y="581"/>
                </a:lnTo>
                <a:lnTo>
                  <a:pt x="641" y="567"/>
                </a:lnTo>
                <a:lnTo>
                  <a:pt x="646" y="560"/>
                </a:lnTo>
                <a:lnTo>
                  <a:pt x="651" y="553"/>
                </a:lnTo>
                <a:lnTo>
                  <a:pt x="656" y="546"/>
                </a:lnTo>
                <a:lnTo>
                  <a:pt x="661" y="538"/>
                </a:lnTo>
                <a:lnTo>
                  <a:pt x="663" y="534"/>
                </a:lnTo>
                <a:lnTo>
                  <a:pt x="665" y="531"/>
                </a:lnTo>
                <a:lnTo>
                  <a:pt x="669" y="523"/>
                </a:lnTo>
                <a:lnTo>
                  <a:pt x="677" y="508"/>
                </a:lnTo>
                <a:lnTo>
                  <a:pt x="684" y="493"/>
                </a:lnTo>
                <a:lnTo>
                  <a:pt x="690" y="477"/>
                </a:lnTo>
                <a:lnTo>
                  <a:pt x="696" y="460"/>
                </a:lnTo>
                <a:lnTo>
                  <a:pt x="697" y="452"/>
                </a:lnTo>
                <a:lnTo>
                  <a:pt x="700" y="444"/>
                </a:lnTo>
                <a:lnTo>
                  <a:pt x="701" y="435"/>
                </a:lnTo>
                <a:lnTo>
                  <a:pt x="704" y="427"/>
                </a:lnTo>
                <a:lnTo>
                  <a:pt x="706" y="409"/>
                </a:lnTo>
                <a:lnTo>
                  <a:pt x="709" y="392"/>
                </a:lnTo>
                <a:lnTo>
                  <a:pt x="710" y="374"/>
                </a:lnTo>
                <a:lnTo>
                  <a:pt x="710" y="365"/>
                </a:lnTo>
                <a:lnTo>
                  <a:pt x="710" y="360"/>
                </a:lnTo>
                <a:lnTo>
                  <a:pt x="710" y="358"/>
                </a:lnTo>
                <a:lnTo>
                  <a:pt x="710" y="356"/>
                </a:lnTo>
                <a:lnTo>
                  <a:pt x="710" y="338"/>
                </a:lnTo>
                <a:lnTo>
                  <a:pt x="709" y="320"/>
                </a:lnTo>
                <a:lnTo>
                  <a:pt x="706" y="302"/>
                </a:lnTo>
                <a:lnTo>
                  <a:pt x="704" y="285"/>
                </a:lnTo>
                <a:lnTo>
                  <a:pt x="700" y="268"/>
                </a:lnTo>
                <a:lnTo>
                  <a:pt x="696" y="251"/>
                </a:lnTo>
                <a:lnTo>
                  <a:pt x="690" y="235"/>
                </a:lnTo>
                <a:lnTo>
                  <a:pt x="684" y="219"/>
                </a:lnTo>
                <a:lnTo>
                  <a:pt x="677" y="203"/>
                </a:lnTo>
                <a:lnTo>
                  <a:pt x="669" y="188"/>
                </a:lnTo>
                <a:lnTo>
                  <a:pt x="661" y="173"/>
                </a:lnTo>
                <a:lnTo>
                  <a:pt x="651" y="159"/>
                </a:lnTo>
                <a:lnTo>
                  <a:pt x="641" y="144"/>
                </a:lnTo>
                <a:lnTo>
                  <a:pt x="630" y="130"/>
                </a:lnTo>
                <a:lnTo>
                  <a:pt x="618" y="117"/>
                </a:lnTo>
                <a:lnTo>
                  <a:pt x="606" y="104"/>
                </a:lnTo>
              </a:path>
            </a:pathLst>
          </a:custGeom>
          <a:noFill/>
          <a:ln w="1016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000" b="1"/>
          </a:p>
        </p:txBody>
      </p:sp>
      <p:sp>
        <p:nvSpPr>
          <p:cNvPr id="25606" name="未知"/>
          <p:cNvSpPr/>
          <p:nvPr/>
        </p:nvSpPr>
        <p:spPr>
          <a:xfrm>
            <a:off x="1052513" y="3111183"/>
            <a:ext cx="657225" cy="693737"/>
          </a:xfrm>
          <a:custGeom>
            <a:avLst/>
            <a:gdLst/>
            <a:ahLst/>
            <a:cxnLst/>
            <a:rect l="0" t="0" r="0" b="0"/>
            <a:pathLst>
              <a:path w="726" h="666">
                <a:moveTo>
                  <a:pt x="0" y="666"/>
                </a:moveTo>
                <a:lnTo>
                  <a:pt x="426" y="0"/>
                </a:lnTo>
                <a:lnTo>
                  <a:pt x="726" y="650"/>
                </a:lnTo>
                <a:lnTo>
                  <a:pt x="0" y="666"/>
                </a:lnTo>
              </a:path>
            </a:pathLst>
          </a:custGeom>
          <a:noFill/>
          <a:ln w="1016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000" b="1"/>
          </a:p>
        </p:txBody>
      </p:sp>
      <p:sp>
        <p:nvSpPr>
          <p:cNvPr id="25607" name="Rectangle 2570"/>
          <p:cNvSpPr/>
          <p:nvPr/>
        </p:nvSpPr>
        <p:spPr>
          <a:xfrm>
            <a:off x="1065213" y="1661795"/>
            <a:ext cx="785812" cy="355600"/>
          </a:xfrm>
          <a:prstGeom prst="rect">
            <a:avLst/>
          </a:prstGeom>
          <a:noFill/>
          <a:ln w="101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9" name="未知"/>
          <p:cNvSpPr/>
          <p:nvPr/>
        </p:nvSpPr>
        <p:spPr>
          <a:xfrm>
            <a:off x="7048500" y="3266758"/>
            <a:ext cx="1004888" cy="382587"/>
          </a:xfrm>
          <a:custGeom>
            <a:avLst/>
            <a:gdLst/>
            <a:ahLst/>
            <a:cxnLst/>
            <a:rect l="0" t="0" r="0" b="0"/>
            <a:pathLst>
              <a:path w="1584" h="602">
                <a:moveTo>
                  <a:pt x="0" y="0"/>
                </a:moveTo>
                <a:lnTo>
                  <a:pt x="64" y="602"/>
                </a:lnTo>
                <a:lnTo>
                  <a:pt x="1453" y="602"/>
                </a:lnTo>
                <a:lnTo>
                  <a:pt x="1471" y="582"/>
                </a:lnTo>
                <a:lnTo>
                  <a:pt x="1487" y="561"/>
                </a:lnTo>
                <a:lnTo>
                  <a:pt x="1502" y="540"/>
                </a:lnTo>
                <a:lnTo>
                  <a:pt x="1517" y="520"/>
                </a:lnTo>
                <a:lnTo>
                  <a:pt x="1529" y="500"/>
                </a:lnTo>
                <a:lnTo>
                  <a:pt x="1541" y="480"/>
                </a:lnTo>
                <a:lnTo>
                  <a:pt x="1551" y="460"/>
                </a:lnTo>
                <a:lnTo>
                  <a:pt x="1560" y="440"/>
                </a:lnTo>
                <a:lnTo>
                  <a:pt x="1567" y="420"/>
                </a:lnTo>
                <a:lnTo>
                  <a:pt x="1573" y="401"/>
                </a:lnTo>
                <a:lnTo>
                  <a:pt x="1578" y="382"/>
                </a:lnTo>
                <a:lnTo>
                  <a:pt x="1582" y="362"/>
                </a:lnTo>
                <a:lnTo>
                  <a:pt x="1583" y="343"/>
                </a:lnTo>
                <a:lnTo>
                  <a:pt x="1584" y="324"/>
                </a:lnTo>
                <a:lnTo>
                  <a:pt x="1584" y="305"/>
                </a:lnTo>
                <a:lnTo>
                  <a:pt x="1582" y="286"/>
                </a:lnTo>
                <a:lnTo>
                  <a:pt x="1579" y="267"/>
                </a:lnTo>
                <a:lnTo>
                  <a:pt x="1574" y="249"/>
                </a:lnTo>
                <a:lnTo>
                  <a:pt x="1569" y="230"/>
                </a:lnTo>
                <a:lnTo>
                  <a:pt x="1562" y="212"/>
                </a:lnTo>
                <a:lnTo>
                  <a:pt x="1553" y="194"/>
                </a:lnTo>
                <a:lnTo>
                  <a:pt x="1544" y="176"/>
                </a:lnTo>
                <a:lnTo>
                  <a:pt x="1532" y="157"/>
                </a:lnTo>
                <a:lnTo>
                  <a:pt x="1520" y="140"/>
                </a:lnTo>
                <a:lnTo>
                  <a:pt x="1506" y="122"/>
                </a:lnTo>
                <a:lnTo>
                  <a:pt x="1491" y="104"/>
                </a:lnTo>
                <a:lnTo>
                  <a:pt x="1475" y="86"/>
                </a:lnTo>
                <a:lnTo>
                  <a:pt x="1458" y="69"/>
                </a:lnTo>
                <a:lnTo>
                  <a:pt x="1438" y="52"/>
                </a:lnTo>
                <a:lnTo>
                  <a:pt x="1418" y="34"/>
                </a:lnTo>
                <a:lnTo>
                  <a:pt x="1397" y="17"/>
                </a:lnTo>
                <a:lnTo>
                  <a:pt x="1374" y="0"/>
                </a:lnTo>
                <a:lnTo>
                  <a:pt x="0" y="0"/>
                </a:lnTo>
              </a:path>
            </a:pathLst>
          </a:custGeom>
          <a:noFill/>
          <a:ln w="1016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000" b="1"/>
          </a:p>
        </p:txBody>
      </p:sp>
      <p:sp>
        <p:nvSpPr>
          <p:cNvPr id="25610" name="文本框 99"/>
          <p:cNvSpPr txBox="1"/>
          <p:nvPr/>
        </p:nvSpPr>
        <p:spPr>
          <a:xfrm>
            <a:off x="293688" y="2384108"/>
            <a:ext cx="8805862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174625"/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（　）条  （　）条　 （　）条  （　）条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11" name="文本框 42"/>
          <p:cNvSpPr txBox="1"/>
          <p:nvPr/>
        </p:nvSpPr>
        <p:spPr>
          <a:xfrm>
            <a:off x="293688" y="3952558"/>
            <a:ext cx="89344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174625"/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（　）条  （　）条　 （  ）条　（  ）条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1550" y="2369820"/>
            <a:ext cx="52546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0523" y="2354580"/>
            <a:ext cx="525462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10150" y="2354580"/>
            <a:ext cx="52546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99593" y="2369820"/>
            <a:ext cx="525462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71550" y="3952558"/>
            <a:ext cx="5270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61298" y="3937318"/>
            <a:ext cx="6858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76800" y="3937318"/>
            <a:ext cx="7524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26580" y="3952558"/>
            <a:ext cx="5270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20" name="AutoShape 2571"/>
          <p:cNvSpPr/>
          <p:nvPr/>
        </p:nvSpPr>
        <p:spPr>
          <a:xfrm>
            <a:off x="4876800" y="3143568"/>
            <a:ext cx="914400" cy="596900"/>
          </a:xfrm>
          <a:prstGeom prst="plus">
            <a:avLst>
              <a:gd name="adj" fmla="val 25000"/>
            </a:avLst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6" name="文本框 5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7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8" name="任意多边形 7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" name="五角星 3"/>
          <p:cNvSpPr/>
          <p:nvPr/>
        </p:nvSpPr>
        <p:spPr>
          <a:xfrm>
            <a:off x="2985135" y="3078480"/>
            <a:ext cx="874395" cy="874395"/>
          </a:xfrm>
          <a:prstGeom prst="star5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 txBox="1">
            <a:spLocks noChangeArrowheads="1"/>
          </p:cNvSpPr>
          <p:nvPr/>
        </p:nvSpPr>
        <p:spPr bwMode="auto">
          <a:xfrm flipH="1">
            <a:off x="651264" y="514161"/>
            <a:ext cx="6716590" cy="75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sz="30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30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画一条比</a:t>
            </a:r>
            <a:r>
              <a:rPr lang="en-US" altLang="zh-CN" sz="30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30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厘米短</a:t>
            </a:r>
            <a:r>
              <a:rPr lang="en-US" altLang="zh-CN" sz="30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30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厘米的线段。</a:t>
            </a:r>
            <a:endParaRPr lang="zh-CN" altLang="en-US" sz="3000" dirty="0">
              <a:solidFill>
                <a:srgbClr val="1C1C1C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2079625"/>
            <a:ext cx="7178040" cy="117729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576705" y="2158365"/>
            <a:ext cx="2929255" cy="76200"/>
            <a:chOff x="425295" y="2137721"/>
            <a:chExt cx="2385476" cy="55514"/>
          </a:xfrm>
        </p:grpSpPr>
        <p:sp>
          <p:nvSpPr>
            <p:cNvPr id="16" name="椭圆 15"/>
            <p:cNvSpPr/>
            <p:nvPr/>
          </p:nvSpPr>
          <p:spPr>
            <a:xfrm>
              <a:off x="425295" y="2137721"/>
              <a:ext cx="55514" cy="5551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755257" y="2137721"/>
              <a:ext cx="55514" cy="5551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endCxn id="17" idx="6"/>
            </p:cNvCxnSpPr>
            <p:nvPr/>
          </p:nvCxnSpPr>
          <p:spPr>
            <a:xfrm>
              <a:off x="425295" y="2165478"/>
              <a:ext cx="2385476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0975" y="455930"/>
            <a:ext cx="878205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量一量，乌龟要爬（   ）厘米才能吃到小鱼。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6680" y="2717753"/>
            <a:ext cx="5563753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请你提出一个数学问题并解答。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6795" y="3289300"/>
            <a:ext cx="662495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小蚂蚁要爬多少厘米就能吃到苹果？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72999" y="434319"/>
            <a:ext cx="477621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4260" y="3943350"/>
            <a:ext cx="687260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答：小蚂蚁要爬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厘米就能吃到苹果。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47790" y="4553251"/>
            <a:ext cx="243374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（答案不唯一）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44590" y="132715"/>
            <a:ext cx="2299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18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P10  T11)</a:t>
            </a:r>
            <a:endParaRPr lang="en-US" altLang="zh-CN" sz="18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533525" y="1123950"/>
            <a:ext cx="4530725" cy="14446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50" h="2567">
                <a:moveTo>
                  <a:pt x="0" y="0"/>
                </a:moveTo>
                <a:lnTo>
                  <a:pt x="8050" y="0"/>
                </a:lnTo>
                <a:lnTo>
                  <a:pt x="8050" y="1634"/>
                </a:lnTo>
                <a:cubicBezTo>
                  <a:pt x="8031" y="1643"/>
                  <a:pt x="8009" y="1651"/>
                  <a:pt x="7995" y="1656"/>
                </a:cubicBezTo>
                <a:cubicBezTo>
                  <a:pt x="7958" y="1667"/>
                  <a:pt x="7893" y="1702"/>
                  <a:pt x="7866" y="1720"/>
                </a:cubicBezTo>
                <a:cubicBezTo>
                  <a:pt x="7826" y="1748"/>
                  <a:pt x="7724" y="1793"/>
                  <a:pt x="7662" y="1817"/>
                </a:cubicBezTo>
                <a:cubicBezTo>
                  <a:pt x="7637" y="1827"/>
                  <a:pt x="7602" y="1841"/>
                  <a:pt x="7578" y="1851"/>
                </a:cubicBezTo>
                <a:cubicBezTo>
                  <a:pt x="7463" y="1899"/>
                  <a:pt x="7354" y="1952"/>
                  <a:pt x="7316" y="1979"/>
                </a:cubicBezTo>
                <a:cubicBezTo>
                  <a:pt x="7307" y="1984"/>
                  <a:pt x="7291" y="1995"/>
                  <a:pt x="7279" y="2001"/>
                </a:cubicBezTo>
                <a:cubicBezTo>
                  <a:pt x="7256" y="2016"/>
                  <a:pt x="7231" y="2031"/>
                  <a:pt x="7214" y="2042"/>
                </a:cubicBezTo>
                <a:cubicBezTo>
                  <a:pt x="7163" y="2074"/>
                  <a:pt x="7099" y="2112"/>
                  <a:pt x="7068" y="2129"/>
                </a:cubicBezTo>
                <a:cubicBezTo>
                  <a:pt x="7048" y="2140"/>
                  <a:pt x="7010" y="2162"/>
                  <a:pt x="6993" y="2173"/>
                </a:cubicBezTo>
                <a:cubicBezTo>
                  <a:pt x="6914" y="2221"/>
                  <a:pt x="6814" y="2265"/>
                  <a:pt x="6739" y="2283"/>
                </a:cubicBezTo>
                <a:cubicBezTo>
                  <a:pt x="6714" y="2288"/>
                  <a:pt x="6659" y="2306"/>
                  <a:pt x="6629" y="2322"/>
                </a:cubicBezTo>
                <a:cubicBezTo>
                  <a:pt x="6597" y="2338"/>
                  <a:pt x="6543" y="2355"/>
                  <a:pt x="6507" y="2354"/>
                </a:cubicBezTo>
                <a:cubicBezTo>
                  <a:pt x="6494" y="2354"/>
                  <a:pt x="6478" y="2352"/>
                  <a:pt x="6470" y="2351"/>
                </a:cubicBezTo>
                <a:cubicBezTo>
                  <a:pt x="6458" y="2350"/>
                  <a:pt x="6441" y="2349"/>
                  <a:pt x="6431" y="2349"/>
                </a:cubicBezTo>
                <a:cubicBezTo>
                  <a:pt x="6359" y="2352"/>
                  <a:pt x="6307" y="2359"/>
                  <a:pt x="6246" y="2383"/>
                </a:cubicBezTo>
                <a:cubicBezTo>
                  <a:pt x="6225" y="2392"/>
                  <a:pt x="6197" y="2401"/>
                  <a:pt x="6171" y="2400"/>
                </a:cubicBezTo>
                <a:cubicBezTo>
                  <a:pt x="6150" y="2400"/>
                  <a:pt x="6130" y="2395"/>
                  <a:pt x="6116" y="2392"/>
                </a:cubicBezTo>
                <a:cubicBezTo>
                  <a:pt x="6096" y="2385"/>
                  <a:pt x="6060" y="2381"/>
                  <a:pt x="6038" y="2382"/>
                </a:cubicBezTo>
                <a:cubicBezTo>
                  <a:pt x="6027" y="2382"/>
                  <a:pt x="6013" y="2382"/>
                  <a:pt x="6006" y="2383"/>
                </a:cubicBezTo>
                <a:cubicBezTo>
                  <a:pt x="5996" y="2383"/>
                  <a:pt x="5982" y="2384"/>
                  <a:pt x="5974" y="2384"/>
                </a:cubicBezTo>
                <a:cubicBezTo>
                  <a:pt x="5966" y="2384"/>
                  <a:pt x="5952" y="2383"/>
                  <a:pt x="5946" y="2383"/>
                </a:cubicBezTo>
                <a:lnTo>
                  <a:pt x="5943" y="2382"/>
                </a:lnTo>
                <a:cubicBezTo>
                  <a:pt x="5889" y="2381"/>
                  <a:pt x="5825" y="2370"/>
                  <a:pt x="5773" y="2340"/>
                </a:cubicBezTo>
                <a:cubicBezTo>
                  <a:pt x="5736" y="2317"/>
                  <a:pt x="5673" y="2304"/>
                  <a:pt x="5642" y="2304"/>
                </a:cubicBezTo>
                <a:cubicBezTo>
                  <a:pt x="5630" y="2304"/>
                  <a:pt x="5611" y="2302"/>
                  <a:pt x="5598" y="2300"/>
                </a:cubicBezTo>
                <a:cubicBezTo>
                  <a:pt x="5581" y="2297"/>
                  <a:pt x="5563" y="2296"/>
                  <a:pt x="5553" y="2296"/>
                </a:cubicBezTo>
                <a:cubicBezTo>
                  <a:pt x="5508" y="2299"/>
                  <a:pt x="5445" y="2271"/>
                  <a:pt x="5415" y="2242"/>
                </a:cubicBezTo>
                <a:cubicBezTo>
                  <a:pt x="5406" y="2234"/>
                  <a:pt x="5391" y="2223"/>
                  <a:pt x="5381" y="2216"/>
                </a:cubicBezTo>
                <a:cubicBezTo>
                  <a:pt x="5365" y="2205"/>
                  <a:pt x="5349" y="2192"/>
                  <a:pt x="5340" y="2184"/>
                </a:cubicBezTo>
                <a:cubicBezTo>
                  <a:pt x="5307" y="2151"/>
                  <a:pt x="5228" y="2111"/>
                  <a:pt x="5175" y="2101"/>
                </a:cubicBezTo>
                <a:cubicBezTo>
                  <a:pt x="5156" y="2096"/>
                  <a:pt x="5130" y="2089"/>
                  <a:pt x="5112" y="2082"/>
                </a:cubicBezTo>
                <a:cubicBezTo>
                  <a:pt x="5103" y="2078"/>
                  <a:pt x="5091" y="2074"/>
                  <a:pt x="5086" y="2072"/>
                </a:cubicBezTo>
                <a:cubicBezTo>
                  <a:pt x="5044" y="2060"/>
                  <a:pt x="4969" y="2019"/>
                  <a:pt x="4914" y="1981"/>
                </a:cubicBezTo>
                <a:cubicBezTo>
                  <a:pt x="4887" y="1963"/>
                  <a:pt x="4839" y="1934"/>
                  <a:pt x="4816" y="1920"/>
                </a:cubicBezTo>
                <a:cubicBezTo>
                  <a:pt x="4779" y="1899"/>
                  <a:pt x="4714" y="1858"/>
                  <a:pt x="4674" y="1820"/>
                </a:cubicBezTo>
                <a:cubicBezTo>
                  <a:pt x="4629" y="1774"/>
                  <a:pt x="4559" y="1744"/>
                  <a:pt x="4528" y="1750"/>
                </a:cubicBezTo>
                <a:cubicBezTo>
                  <a:pt x="4524" y="1750"/>
                  <a:pt x="4517" y="1750"/>
                  <a:pt x="4516" y="1750"/>
                </a:cubicBezTo>
                <a:cubicBezTo>
                  <a:pt x="4511" y="1750"/>
                  <a:pt x="4504" y="1750"/>
                  <a:pt x="4501" y="1750"/>
                </a:cubicBezTo>
                <a:cubicBezTo>
                  <a:pt x="4495" y="1751"/>
                  <a:pt x="4483" y="1750"/>
                  <a:pt x="4479" y="1750"/>
                </a:cubicBezTo>
                <a:cubicBezTo>
                  <a:pt x="4464" y="1749"/>
                  <a:pt x="4449" y="1748"/>
                  <a:pt x="4441" y="1749"/>
                </a:cubicBezTo>
                <a:cubicBezTo>
                  <a:pt x="4430" y="1748"/>
                  <a:pt x="4417" y="1749"/>
                  <a:pt x="4408" y="1749"/>
                </a:cubicBezTo>
                <a:cubicBezTo>
                  <a:pt x="4397" y="1749"/>
                  <a:pt x="4378" y="1750"/>
                  <a:pt x="4365" y="1750"/>
                </a:cubicBezTo>
                <a:lnTo>
                  <a:pt x="4347" y="1750"/>
                </a:lnTo>
                <a:lnTo>
                  <a:pt x="4334" y="1750"/>
                </a:lnTo>
                <a:lnTo>
                  <a:pt x="4331" y="1750"/>
                </a:lnTo>
                <a:lnTo>
                  <a:pt x="4329" y="1750"/>
                </a:lnTo>
                <a:lnTo>
                  <a:pt x="4321" y="1750"/>
                </a:lnTo>
                <a:lnTo>
                  <a:pt x="4319" y="1750"/>
                </a:lnTo>
                <a:lnTo>
                  <a:pt x="4315" y="1750"/>
                </a:lnTo>
                <a:lnTo>
                  <a:pt x="4299" y="1750"/>
                </a:lnTo>
                <a:lnTo>
                  <a:pt x="4293" y="1750"/>
                </a:lnTo>
                <a:lnTo>
                  <a:pt x="4289" y="1750"/>
                </a:lnTo>
                <a:lnTo>
                  <a:pt x="4285" y="1750"/>
                </a:lnTo>
                <a:lnTo>
                  <a:pt x="4279" y="1750"/>
                </a:lnTo>
                <a:lnTo>
                  <a:pt x="4275" y="1750"/>
                </a:lnTo>
                <a:lnTo>
                  <a:pt x="4273" y="1750"/>
                </a:lnTo>
                <a:lnTo>
                  <a:pt x="4268" y="1750"/>
                </a:lnTo>
                <a:lnTo>
                  <a:pt x="4264" y="1750"/>
                </a:lnTo>
                <a:lnTo>
                  <a:pt x="4260" y="1750"/>
                </a:lnTo>
                <a:lnTo>
                  <a:pt x="4258" y="1750"/>
                </a:lnTo>
                <a:lnTo>
                  <a:pt x="4254" y="1750"/>
                </a:lnTo>
                <a:lnTo>
                  <a:pt x="4249" y="1750"/>
                </a:lnTo>
                <a:lnTo>
                  <a:pt x="4247" y="1750"/>
                </a:lnTo>
                <a:lnTo>
                  <a:pt x="4243" y="1750"/>
                </a:lnTo>
                <a:lnTo>
                  <a:pt x="4240" y="1750"/>
                </a:lnTo>
                <a:lnTo>
                  <a:pt x="4213" y="1750"/>
                </a:lnTo>
                <a:lnTo>
                  <a:pt x="4202" y="1750"/>
                </a:lnTo>
                <a:lnTo>
                  <a:pt x="4200" y="1750"/>
                </a:lnTo>
                <a:lnTo>
                  <a:pt x="4198" y="1750"/>
                </a:lnTo>
                <a:lnTo>
                  <a:pt x="4191" y="1750"/>
                </a:lnTo>
                <a:lnTo>
                  <a:pt x="4189" y="1750"/>
                </a:lnTo>
                <a:lnTo>
                  <a:pt x="4186" y="1750"/>
                </a:lnTo>
                <a:lnTo>
                  <a:pt x="4173" y="1750"/>
                </a:lnTo>
                <a:lnTo>
                  <a:pt x="4168" y="1750"/>
                </a:lnTo>
                <a:lnTo>
                  <a:pt x="4165" y="1750"/>
                </a:lnTo>
                <a:lnTo>
                  <a:pt x="4161" y="1750"/>
                </a:lnTo>
                <a:lnTo>
                  <a:pt x="4156" y="1750"/>
                </a:lnTo>
                <a:lnTo>
                  <a:pt x="4153" y="1750"/>
                </a:lnTo>
                <a:lnTo>
                  <a:pt x="4151" y="1750"/>
                </a:lnTo>
                <a:lnTo>
                  <a:pt x="4148" y="1750"/>
                </a:lnTo>
                <a:lnTo>
                  <a:pt x="4144" y="1750"/>
                </a:lnTo>
                <a:lnTo>
                  <a:pt x="4141" y="1750"/>
                </a:lnTo>
                <a:lnTo>
                  <a:pt x="4139" y="1750"/>
                </a:lnTo>
                <a:lnTo>
                  <a:pt x="4135" y="1750"/>
                </a:lnTo>
                <a:lnTo>
                  <a:pt x="4132" y="1750"/>
                </a:lnTo>
                <a:lnTo>
                  <a:pt x="4130" y="1750"/>
                </a:lnTo>
                <a:lnTo>
                  <a:pt x="4126" y="1750"/>
                </a:lnTo>
                <a:lnTo>
                  <a:pt x="4124" y="1750"/>
                </a:lnTo>
                <a:lnTo>
                  <a:pt x="4098" y="1750"/>
                </a:lnTo>
                <a:lnTo>
                  <a:pt x="4087" y="1750"/>
                </a:lnTo>
                <a:lnTo>
                  <a:pt x="4085" y="1750"/>
                </a:lnTo>
                <a:lnTo>
                  <a:pt x="4083" y="1750"/>
                </a:lnTo>
                <a:lnTo>
                  <a:pt x="4076" y="1750"/>
                </a:lnTo>
                <a:lnTo>
                  <a:pt x="4075" y="1750"/>
                </a:lnTo>
                <a:lnTo>
                  <a:pt x="4071" y="1750"/>
                </a:lnTo>
                <a:lnTo>
                  <a:pt x="4058" y="1750"/>
                </a:lnTo>
                <a:lnTo>
                  <a:pt x="4053" y="1750"/>
                </a:lnTo>
                <a:lnTo>
                  <a:pt x="4050" y="1750"/>
                </a:lnTo>
                <a:lnTo>
                  <a:pt x="4047" y="1750"/>
                </a:lnTo>
                <a:lnTo>
                  <a:pt x="4042" y="1750"/>
                </a:lnTo>
                <a:lnTo>
                  <a:pt x="4038" y="1750"/>
                </a:lnTo>
                <a:lnTo>
                  <a:pt x="4037" y="1750"/>
                </a:lnTo>
                <a:lnTo>
                  <a:pt x="4033" y="1750"/>
                </a:lnTo>
                <a:lnTo>
                  <a:pt x="4029" y="1750"/>
                </a:lnTo>
                <a:lnTo>
                  <a:pt x="4026" y="1750"/>
                </a:lnTo>
                <a:lnTo>
                  <a:pt x="4024" y="1750"/>
                </a:lnTo>
                <a:lnTo>
                  <a:pt x="4020" y="1750"/>
                </a:lnTo>
                <a:lnTo>
                  <a:pt x="4016" y="1750"/>
                </a:lnTo>
                <a:lnTo>
                  <a:pt x="4014" y="1750"/>
                </a:lnTo>
                <a:lnTo>
                  <a:pt x="4009" y="1750"/>
                </a:lnTo>
                <a:lnTo>
                  <a:pt x="4007" y="1750"/>
                </a:lnTo>
                <a:lnTo>
                  <a:pt x="3998" y="1750"/>
                </a:lnTo>
                <a:cubicBezTo>
                  <a:pt x="3981" y="1750"/>
                  <a:pt x="3962" y="1749"/>
                  <a:pt x="3951" y="1749"/>
                </a:cubicBezTo>
                <a:cubicBezTo>
                  <a:pt x="3938" y="1749"/>
                  <a:pt x="3922" y="1748"/>
                  <a:pt x="3912" y="1749"/>
                </a:cubicBezTo>
                <a:cubicBezTo>
                  <a:pt x="3876" y="1748"/>
                  <a:pt x="3821" y="1753"/>
                  <a:pt x="3794" y="1758"/>
                </a:cubicBezTo>
                <a:cubicBezTo>
                  <a:pt x="3769" y="1763"/>
                  <a:pt x="3728" y="1767"/>
                  <a:pt x="3703" y="1767"/>
                </a:cubicBezTo>
                <a:cubicBezTo>
                  <a:pt x="3692" y="1767"/>
                  <a:pt x="3678" y="1766"/>
                  <a:pt x="3671" y="1766"/>
                </a:cubicBezTo>
                <a:cubicBezTo>
                  <a:pt x="3662" y="1765"/>
                  <a:pt x="3649" y="1765"/>
                  <a:pt x="3641" y="1765"/>
                </a:cubicBezTo>
                <a:cubicBezTo>
                  <a:pt x="3633" y="1765"/>
                  <a:pt x="3619" y="1765"/>
                  <a:pt x="3613" y="1766"/>
                </a:cubicBezTo>
                <a:cubicBezTo>
                  <a:pt x="3603" y="1767"/>
                  <a:pt x="3591" y="1767"/>
                  <a:pt x="3587" y="1767"/>
                </a:cubicBezTo>
                <a:cubicBezTo>
                  <a:pt x="3545" y="1764"/>
                  <a:pt x="3477" y="1784"/>
                  <a:pt x="3435" y="1818"/>
                </a:cubicBezTo>
                <a:cubicBezTo>
                  <a:pt x="3402" y="1845"/>
                  <a:pt x="3344" y="1866"/>
                  <a:pt x="3317" y="1869"/>
                </a:cubicBezTo>
                <a:cubicBezTo>
                  <a:pt x="3290" y="1872"/>
                  <a:pt x="3237" y="1892"/>
                  <a:pt x="3212" y="1906"/>
                </a:cubicBezTo>
                <a:cubicBezTo>
                  <a:pt x="3156" y="1937"/>
                  <a:pt x="3089" y="1948"/>
                  <a:pt x="3036" y="1950"/>
                </a:cubicBezTo>
                <a:lnTo>
                  <a:pt x="3034" y="1950"/>
                </a:lnTo>
                <a:cubicBezTo>
                  <a:pt x="3018" y="1951"/>
                  <a:pt x="3001" y="1951"/>
                  <a:pt x="2992" y="1951"/>
                </a:cubicBezTo>
                <a:cubicBezTo>
                  <a:pt x="2981" y="1951"/>
                  <a:pt x="2967" y="1951"/>
                  <a:pt x="2959" y="1951"/>
                </a:cubicBezTo>
                <a:cubicBezTo>
                  <a:pt x="2947" y="1950"/>
                  <a:pt x="2928" y="1950"/>
                  <a:pt x="2915" y="1950"/>
                </a:cubicBezTo>
                <a:lnTo>
                  <a:pt x="2845" y="1950"/>
                </a:lnTo>
                <a:lnTo>
                  <a:pt x="2843" y="1950"/>
                </a:lnTo>
                <a:lnTo>
                  <a:pt x="2842" y="1950"/>
                </a:lnTo>
                <a:lnTo>
                  <a:pt x="2838" y="1950"/>
                </a:lnTo>
                <a:lnTo>
                  <a:pt x="2836" y="1950"/>
                </a:lnTo>
                <a:lnTo>
                  <a:pt x="2830" y="1950"/>
                </a:lnTo>
                <a:lnTo>
                  <a:pt x="2821" y="1950"/>
                </a:lnTo>
                <a:lnTo>
                  <a:pt x="2813" y="1950"/>
                </a:lnTo>
                <a:lnTo>
                  <a:pt x="2811" y="1950"/>
                </a:lnTo>
                <a:lnTo>
                  <a:pt x="2805" y="1950"/>
                </a:lnTo>
                <a:lnTo>
                  <a:pt x="2802" y="1950"/>
                </a:lnTo>
                <a:lnTo>
                  <a:pt x="2800" y="1950"/>
                </a:lnTo>
                <a:lnTo>
                  <a:pt x="2796" y="1950"/>
                </a:lnTo>
                <a:lnTo>
                  <a:pt x="2794" y="1950"/>
                </a:lnTo>
                <a:lnTo>
                  <a:pt x="2791" y="1950"/>
                </a:lnTo>
                <a:lnTo>
                  <a:pt x="2787" y="1950"/>
                </a:lnTo>
                <a:lnTo>
                  <a:pt x="2784" y="1950"/>
                </a:lnTo>
                <a:lnTo>
                  <a:pt x="2782" y="1950"/>
                </a:lnTo>
                <a:lnTo>
                  <a:pt x="2720" y="1950"/>
                </a:lnTo>
                <a:lnTo>
                  <a:pt x="2718" y="1950"/>
                </a:lnTo>
                <a:lnTo>
                  <a:pt x="2717" y="1950"/>
                </a:lnTo>
                <a:lnTo>
                  <a:pt x="2713" y="1950"/>
                </a:lnTo>
                <a:lnTo>
                  <a:pt x="2712" y="1950"/>
                </a:lnTo>
                <a:lnTo>
                  <a:pt x="2707" y="1950"/>
                </a:lnTo>
                <a:lnTo>
                  <a:pt x="2700" y="1950"/>
                </a:lnTo>
                <a:lnTo>
                  <a:pt x="2693" y="1950"/>
                </a:lnTo>
                <a:lnTo>
                  <a:pt x="2691" y="1950"/>
                </a:lnTo>
                <a:lnTo>
                  <a:pt x="2685" y="1950"/>
                </a:lnTo>
                <a:lnTo>
                  <a:pt x="2684" y="1950"/>
                </a:lnTo>
                <a:lnTo>
                  <a:pt x="2682" y="1950"/>
                </a:lnTo>
                <a:lnTo>
                  <a:pt x="2678" y="1950"/>
                </a:lnTo>
                <a:lnTo>
                  <a:pt x="2676" y="1950"/>
                </a:lnTo>
                <a:lnTo>
                  <a:pt x="2674" y="1950"/>
                </a:lnTo>
                <a:lnTo>
                  <a:pt x="2669" y="1950"/>
                </a:lnTo>
                <a:lnTo>
                  <a:pt x="2667" y="1950"/>
                </a:lnTo>
                <a:lnTo>
                  <a:pt x="2665" y="1950"/>
                </a:lnTo>
                <a:cubicBezTo>
                  <a:pt x="2648" y="1950"/>
                  <a:pt x="2631" y="1950"/>
                  <a:pt x="2621" y="1951"/>
                </a:cubicBezTo>
                <a:cubicBezTo>
                  <a:pt x="2611" y="1951"/>
                  <a:pt x="2598" y="1951"/>
                  <a:pt x="2590" y="1951"/>
                </a:cubicBezTo>
                <a:cubicBezTo>
                  <a:pt x="2561" y="1952"/>
                  <a:pt x="2508" y="1947"/>
                  <a:pt x="2480" y="1941"/>
                </a:cubicBezTo>
                <a:cubicBezTo>
                  <a:pt x="2450" y="1935"/>
                  <a:pt x="2398" y="1931"/>
                  <a:pt x="2373" y="1931"/>
                </a:cubicBezTo>
                <a:cubicBezTo>
                  <a:pt x="2362" y="1931"/>
                  <a:pt x="2348" y="1932"/>
                  <a:pt x="2340" y="1932"/>
                </a:cubicBezTo>
                <a:cubicBezTo>
                  <a:pt x="2328" y="1932"/>
                  <a:pt x="2310" y="1933"/>
                  <a:pt x="2298" y="1933"/>
                </a:cubicBezTo>
                <a:cubicBezTo>
                  <a:pt x="2281" y="1933"/>
                  <a:pt x="2264" y="1932"/>
                  <a:pt x="2255" y="1931"/>
                </a:cubicBezTo>
                <a:cubicBezTo>
                  <a:pt x="2245" y="1930"/>
                  <a:pt x="2232" y="1930"/>
                  <a:pt x="2224" y="1930"/>
                </a:cubicBezTo>
                <a:cubicBezTo>
                  <a:pt x="2212" y="1929"/>
                  <a:pt x="2193" y="1931"/>
                  <a:pt x="2180" y="1933"/>
                </a:cubicBezTo>
                <a:cubicBezTo>
                  <a:pt x="2171" y="1934"/>
                  <a:pt x="2159" y="1936"/>
                  <a:pt x="2155" y="1936"/>
                </a:cubicBezTo>
                <a:cubicBezTo>
                  <a:pt x="2103" y="1936"/>
                  <a:pt x="2025" y="1967"/>
                  <a:pt x="1988" y="2017"/>
                </a:cubicBezTo>
                <a:cubicBezTo>
                  <a:pt x="1959" y="2056"/>
                  <a:pt x="1895" y="2089"/>
                  <a:pt x="1861" y="2093"/>
                </a:cubicBezTo>
                <a:cubicBezTo>
                  <a:pt x="1794" y="2109"/>
                  <a:pt x="1724" y="2156"/>
                  <a:pt x="1665" y="2200"/>
                </a:cubicBezTo>
                <a:cubicBezTo>
                  <a:pt x="1656" y="2207"/>
                  <a:pt x="1643" y="2216"/>
                  <a:pt x="1638" y="2219"/>
                </a:cubicBezTo>
                <a:cubicBezTo>
                  <a:pt x="1581" y="2254"/>
                  <a:pt x="1524" y="2318"/>
                  <a:pt x="1519" y="2362"/>
                </a:cubicBezTo>
                <a:cubicBezTo>
                  <a:pt x="1515" y="2392"/>
                  <a:pt x="1482" y="2445"/>
                  <a:pt x="1458" y="2469"/>
                </a:cubicBezTo>
                <a:cubicBezTo>
                  <a:pt x="1436" y="2491"/>
                  <a:pt x="1410" y="2534"/>
                  <a:pt x="1402" y="2567"/>
                </a:cubicBezTo>
                <a:lnTo>
                  <a:pt x="0" y="2567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376012" y="285983"/>
            <a:ext cx="401193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认识更多的测量工具。</a:t>
            </a:r>
            <a:endParaRPr lang="zh-CN" altLang="en-US" sz="3000" b="1" dirty="0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2" name="Picture 17" descr="卷尺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78"/>
          <a:stretch>
            <a:fillRect/>
          </a:stretch>
        </p:blipFill>
        <p:spPr bwMode="auto">
          <a:xfrm>
            <a:off x="4168619" y="1952795"/>
            <a:ext cx="2087346" cy="1422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0" descr="软尺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27"/>
          <a:stretch>
            <a:fillRect/>
          </a:stretch>
        </p:blipFill>
        <p:spPr bwMode="auto">
          <a:xfrm>
            <a:off x="161357" y="2019413"/>
            <a:ext cx="2158405" cy="1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7"/>
          <p:cNvSpPr txBox="1">
            <a:spLocks noChangeArrowheads="1"/>
          </p:cNvSpPr>
          <p:nvPr/>
        </p:nvSpPr>
        <p:spPr bwMode="auto">
          <a:xfrm>
            <a:off x="698014" y="3293303"/>
            <a:ext cx="94869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 smtClean="0">
                <a:solidFill>
                  <a:prstClr val="black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软尺</a:t>
            </a:r>
            <a:endParaRPr lang="zh-CN" altLang="en-US" sz="3000" b="1" dirty="0" smtClean="0">
              <a:solidFill>
                <a:prstClr val="black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7"/>
          <p:cNvSpPr txBox="1">
            <a:spLocks noChangeArrowheads="1"/>
          </p:cNvSpPr>
          <p:nvPr/>
        </p:nvSpPr>
        <p:spPr bwMode="auto">
          <a:xfrm>
            <a:off x="2591289" y="3304730"/>
            <a:ext cx="94869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 smtClean="0">
                <a:solidFill>
                  <a:prstClr val="black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皮尺</a:t>
            </a:r>
            <a:endParaRPr lang="zh-CN" altLang="en-US" sz="3000" b="1" dirty="0" smtClean="0">
              <a:solidFill>
                <a:prstClr val="black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7"/>
          <p:cNvSpPr txBox="1">
            <a:spLocks noChangeArrowheads="1"/>
          </p:cNvSpPr>
          <p:nvPr/>
        </p:nvSpPr>
        <p:spPr bwMode="auto">
          <a:xfrm>
            <a:off x="4815037" y="3280614"/>
            <a:ext cx="94869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 smtClean="0">
                <a:solidFill>
                  <a:prstClr val="black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卷尺</a:t>
            </a:r>
            <a:endParaRPr lang="zh-CN" altLang="en-US" sz="3000" b="1" dirty="0" smtClean="0">
              <a:solidFill>
                <a:prstClr val="black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Box 7"/>
          <p:cNvSpPr txBox="1">
            <a:spLocks noChangeArrowheads="1"/>
          </p:cNvSpPr>
          <p:nvPr/>
        </p:nvSpPr>
        <p:spPr bwMode="auto">
          <a:xfrm>
            <a:off x="7051479" y="3290130"/>
            <a:ext cx="133159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 smtClean="0">
                <a:solidFill>
                  <a:prstClr val="black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测量轮</a:t>
            </a:r>
            <a:endParaRPr lang="zh-CN" altLang="en-US" sz="3000" b="1" dirty="0" smtClean="0">
              <a:solidFill>
                <a:prstClr val="black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800000">
            <a:off x="7459980" y="1407160"/>
            <a:ext cx="711200" cy="185039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63470" y="2087880"/>
            <a:ext cx="1873250" cy="1262380"/>
            <a:chOff x="3722" y="3288"/>
            <a:chExt cx="2950" cy="1988"/>
          </a:xfrm>
        </p:grpSpPr>
        <p:pic>
          <p:nvPicPr>
            <p:cNvPr id="23" name="Picture 19" descr="皮尺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24" b="27768"/>
            <a:stretch>
              <a:fillRect/>
            </a:stretch>
          </p:blipFill>
          <p:spPr bwMode="auto">
            <a:xfrm>
              <a:off x="3722" y="3288"/>
              <a:ext cx="2950" cy="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椭圆 2"/>
            <p:cNvSpPr/>
            <p:nvPr/>
          </p:nvSpPr>
          <p:spPr>
            <a:xfrm>
              <a:off x="4433" y="3898"/>
              <a:ext cx="696" cy="48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498" y="3944"/>
              <a:ext cx="561" cy="38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6" grpId="0"/>
      <p:bldP spid="27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2590800" y="1884680"/>
            <a:ext cx="442912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829435" y="1428750"/>
            <a:ext cx="5333365" cy="2209800"/>
          </a:xfrm>
          <a:prstGeom prst="cloudCallout">
            <a:avLst>
              <a:gd name="adj1" fmla="val -42499"/>
              <a:gd name="adj2" fmla="val 16465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9"/>
          <p:cNvPicPr>
            <a:picLocks noChangeAspect="1"/>
          </p:cNvPicPr>
          <p:nvPr/>
        </p:nvPicPr>
        <p:blipFill>
          <a:blip r:embed="rId1" cstate="print"/>
          <a:srcRect l="177" t="73362"/>
          <a:stretch>
            <a:fillRect/>
          </a:stretch>
        </p:blipFill>
        <p:spPr>
          <a:xfrm>
            <a:off x="2210435" y="2952750"/>
            <a:ext cx="4668520" cy="284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 4"/>
          <p:cNvSpPr/>
          <p:nvPr/>
        </p:nvSpPr>
        <p:spPr>
          <a:xfrm>
            <a:off x="2271713" y="3836988"/>
            <a:ext cx="3760788" cy="455613"/>
          </a:xfrm>
          <a:custGeom>
            <a:avLst/>
            <a:gdLst>
              <a:gd name="connisteX0" fmla="*/ 0 w 3637280"/>
              <a:gd name="connsiteY0" fmla="*/ 225532 h 394206"/>
              <a:gd name="connisteX1" fmla="*/ 650875 w 3637280"/>
              <a:gd name="connsiteY1" fmla="*/ 125202 h 394206"/>
              <a:gd name="connisteX2" fmla="*/ 1468120 w 3637280"/>
              <a:gd name="connsiteY2" fmla="*/ 392537 h 394206"/>
              <a:gd name="connisteX3" fmla="*/ 2636520 w 3637280"/>
              <a:gd name="connsiteY3" fmla="*/ 107 h 394206"/>
              <a:gd name="connisteX4" fmla="*/ 3086735 w 3637280"/>
              <a:gd name="connsiteY4" fmla="*/ 358882 h 394206"/>
              <a:gd name="connisteX5" fmla="*/ 3487420 w 3637280"/>
              <a:gd name="connsiteY5" fmla="*/ 142347 h 394206"/>
              <a:gd name="connisteX6" fmla="*/ 3637280 w 3637280"/>
              <a:gd name="connsiteY6" fmla="*/ 350627 h 39420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3637280" h="394206">
                <a:moveTo>
                  <a:pt x="0" y="225532"/>
                </a:moveTo>
                <a:cubicBezTo>
                  <a:pt x="113665" y="200132"/>
                  <a:pt x="357505" y="91547"/>
                  <a:pt x="650875" y="125202"/>
                </a:cubicBezTo>
                <a:cubicBezTo>
                  <a:pt x="944245" y="158857"/>
                  <a:pt x="1071245" y="417302"/>
                  <a:pt x="1468120" y="392537"/>
                </a:cubicBezTo>
                <a:cubicBezTo>
                  <a:pt x="1864995" y="367772"/>
                  <a:pt x="2312670" y="7092"/>
                  <a:pt x="2636520" y="107"/>
                </a:cubicBezTo>
                <a:cubicBezTo>
                  <a:pt x="2960370" y="-6878"/>
                  <a:pt x="2916555" y="330307"/>
                  <a:pt x="3086735" y="358882"/>
                </a:cubicBezTo>
                <a:cubicBezTo>
                  <a:pt x="3256915" y="387457"/>
                  <a:pt x="3377565" y="144252"/>
                  <a:pt x="3487420" y="142347"/>
                </a:cubicBezTo>
                <a:cubicBezTo>
                  <a:pt x="3597275" y="140442"/>
                  <a:pt x="3615055" y="304907"/>
                  <a:pt x="3637280" y="350627"/>
                </a:cubicBezTo>
              </a:path>
            </a:pathLst>
          </a:custGeom>
          <a:noFill/>
          <a:ln w="38100">
            <a:solidFill>
              <a:srgbClr val="0070C0"/>
            </a:solidFill>
          </a:ln>
          <a:effectLst>
            <a:outerShdw blurRad="76200" dist="12700" dir="5400000" algn="ctr" rotWithShape="0">
              <a:schemeClr val="tx1">
                <a:lumMod val="50000"/>
                <a:lumOff val="50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1677035" y="1005560"/>
            <a:ext cx="5023485" cy="1124510"/>
          </a:xfrm>
          <a:prstGeom prst="wedgeRoundRectCallout">
            <a:avLst>
              <a:gd name="adj1" fmla="val -53716"/>
              <a:gd name="adj2" fmla="val 22926"/>
              <a:gd name="adj3" fmla="val 16667"/>
            </a:avLst>
          </a:prstGeom>
          <a:solidFill>
            <a:schemeClr val="bg1">
              <a:alpha val="65000"/>
            </a:schemeClr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这两条线哪一根长？哪一根短？说说你是怎么比的。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271713" y="4081463"/>
            <a:ext cx="5040313" cy="0"/>
          </a:xfrm>
          <a:prstGeom prst="line">
            <a:avLst/>
          </a:prstGeom>
          <a:ln w="38100">
            <a:solidFill>
              <a:srgbClr val="0070C0"/>
            </a:solidFill>
          </a:ln>
          <a:effectLst>
            <a:outerShdw blurRad="76200" dist="12700" dir="5400000" algn="ctr" rotWithShape="0">
              <a:schemeClr val="tx1">
                <a:lumMod val="50000"/>
                <a:lumOff val="50000"/>
                <a:alpha val="10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0" name="图片 1" descr="老师1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047750"/>
            <a:ext cx="895350" cy="215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AutoShape 15"/>
          <p:cNvSpPr>
            <a:spLocks noChangeArrowheads="1"/>
          </p:cNvSpPr>
          <p:nvPr/>
        </p:nvSpPr>
        <p:spPr bwMode="auto">
          <a:xfrm>
            <a:off x="1677035" y="1290906"/>
            <a:ext cx="5023485" cy="617319"/>
          </a:xfrm>
          <a:prstGeom prst="wedgeRoundRectCallout">
            <a:avLst>
              <a:gd name="adj1" fmla="val -52794"/>
              <a:gd name="adj2" fmla="val 33154"/>
              <a:gd name="adj3" fmla="val 16667"/>
            </a:avLst>
          </a:prstGeom>
          <a:solidFill>
            <a:schemeClr val="bg1">
              <a:alpha val="65000"/>
            </a:schemeClr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把线拉直了可以比较长短。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58900" y="1757363"/>
            <a:ext cx="6638925" cy="1524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 flipV="1">
            <a:off x="2706688" y="2466975"/>
            <a:ext cx="2987675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5"/>
          <p:cNvSpPr txBox="1"/>
          <p:nvPr/>
        </p:nvSpPr>
        <p:spPr>
          <a:xfrm>
            <a:off x="1239838" y="773113"/>
            <a:ext cx="70485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拉紧的一段线，可以看作一条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线段</a:t>
            </a:r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2706688" y="2449513"/>
            <a:ext cx="2987675" cy="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504883" y="2650808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直的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10" name="任意多边形 9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矩形 10"/>
          <p:cNvSpPr/>
          <p:nvPr/>
        </p:nvSpPr>
        <p:spPr>
          <a:xfrm>
            <a:off x="2580640" y="2729865"/>
            <a:ext cx="81026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/>
          </a:p>
        </p:txBody>
      </p:sp>
      <p:grpSp>
        <p:nvGrpSpPr>
          <p:cNvPr id="5" name="组合 4"/>
          <p:cNvGrpSpPr/>
          <p:nvPr/>
        </p:nvGrpSpPr>
        <p:grpSpPr>
          <a:xfrm>
            <a:off x="610235" y="3409950"/>
            <a:ext cx="7143750" cy="1120775"/>
            <a:chOff x="1015" y="3958"/>
            <a:chExt cx="11250" cy="1765"/>
          </a:xfrm>
        </p:grpSpPr>
        <p:sp>
          <p:nvSpPr>
            <p:cNvPr id="12" name="AutoShape 15"/>
            <p:cNvSpPr>
              <a:spLocks noChangeArrowheads="1"/>
            </p:cNvSpPr>
            <p:nvPr/>
          </p:nvSpPr>
          <p:spPr bwMode="auto">
            <a:xfrm>
              <a:off x="2860" y="4192"/>
              <a:ext cx="9405" cy="966"/>
            </a:xfrm>
            <a:prstGeom prst="wedgeRoundRectCallout">
              <a:avLst>
                <a:gd name="adj1" fmla="val -54415"/>
                <a:gd name="adj2" fmla="val 28868"/>
                <a:gd name="adj3" fmla="val 16667"/>
              </a:avLst>
            </a:prstGeom>
            <a:solidFill>
              <a:schemeClr val="bg1">
                <a:alpha val="65000"/>
              </a:schemeClr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仔细观察，线段有什么特点呢？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12302" name="图片 4" descr="老师8 拷贝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5" y="3958"/>
              <a:ext cx="1375" cy="176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496297" y="783443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18" name="任意多边形 17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6</a:t>
              </a:r>
              <a:endPara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/>
          <p:cNvSpPr txBox="1"/>
          <p:nvPr/>
        </p:nvSpPr>
        <p:spPr>
          <a:xfrm>
            <a:off x="744855" y="475615"/>
            <a:ext cx="2166938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黑板的边、</a:t>
            </a:r>
            <a:endParaRPr lang="zh-CN" altLang="en-US" sz="3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65400" y="475615"/>
            <a:ext cx="1874838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桌子的边、</a:t>
            </a:r>
            <a:endParaRPr lang="zh-CN" altLang="en-US" sz="3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41190" y="485775"/>
            <a:ext cx="14732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书的边</a:t>
            </a:r>
            <a:endParaRPr lang="zh-CN" altLang="en-US" sz="3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17845" y="485775"/>
            <a:ext cx="357505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都可以看作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线段</a:t>
            </a:r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4341" name="Picture 11" descr="E:\R二数上\resource\U01\doc\黑板、桌子.png"/>
          <p:cNvPicPr>
            <a:picLocks noChangeAspect="1"/>
          </p:cNvPicPr>
          <p:nvPr/>
        </p:nvPicPr>
        <p:blipFill>
          <a:blip r:embed="rId1" cstate="print"/>
          <a:srcRect r="34461"/>
          <a:stretch>
            <a:fillRect/>
          </a:stretch>
        </p:blipFill>
        <p:spPr>
          <a:xfrm>
            <a:off x="671830" y="1249045"/>
            <a:ext cx="5126037" cy="210947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5" name="直接连接符 24"/>
          <p:cNvCxnSpPr/>
          <p:nvPr/>
        </p:nvCxnSpPr>
        <p:spPr>
          <a:xfrm flipV="1">
            <a:off x="7076607" y="2876820"/>
            <a:ext cx="10080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1140000" flipV="1">
            <a:off x="3600450" y="1597978"/>
            <a:ext cx="684213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771525" y="1645603"/>
            <a:ext cx="200183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28600" y="3107690"/>
            <a:ext cx="6548755" cy="1452245"/>
            <a:chOff x="360" y="5370"/>
            <a:chExt cx="10313" cy="2287"/>
          </a:xfrm>
        </p:grpSpPr>
        <p:sp>
          <p:nvSpPr>
            <p:cNvPr id="3" name="AutoShape 25"/>
            <p:cNvSpPr>
              <a:spLocks noChangeArrowheads="1"/>
            </p:cNvSpPr>
            <p:nvPr/>
          </p:nvSpPr>
          <p:spPr bwMode="auto">
            <a:xfrm flipH="1">
              <a:off x="2245" y="5885"/>
              <a:ext cx="8428" cy="1772"/>
            </a:xfrm>
            <a:prstGeom prst="wedgeRoundRectCallout">
              <a:avLst>
                <a:gd name="adj1" fmla="val 52820"/>
                <a:gd name="adj2" fmla="val -31043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它们是一条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直直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的线，这条线不能拉长，也不能缩短。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14351" name="图片 1" descr="女022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0" y="5370"/>
              <a:ext cx="1570" cy="197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b="8743"/>
          <a:stretch>
            <a:fillRect/>
          </a:stretch>
        </p:blipFill>
        <p:spPr>
          <a:xfrm>
            <a:off x="6954520" y="1301750"/>
            <a:ext cx="1315085" cy="1567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1" cstate="print"/>
          <a:srcRect r="33410"/>
          <a:stretch>
            <a:fillRect/>
          </a:stretch>
        </p:blipFill>
        <p:spPr>
          <a:xfrm>
            <a:off x="668655" y="1470660"/>
            <a:ext cx="5220017" cy="212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3"/>
          <p:cNvSpPr txBox="1"/>
          <p:nvPr/>
        </p:nvSpPr>
        <p:spPr>
          <a:xfrm>
            <a:off x="479425" y="639445"/>
            <a:ext cx="840581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像这样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直直的</a:t>
            </a:r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可以量出长度</a:t>
            </a:r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的线就是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线段</a:t>
            </a:r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771525" y="1873885"/>
            <a:ext cx="2001838" cy="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140000" flipV="1">
            <a:off x="3600450" y="1826260"/>
            <a:ext cx="684213" cy="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406682" y="3135170"/>
            <a:ext cx="990586" cy="53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1829435" y="3808495"/>
            <a:ext cx="5870575" cy="613245"/>
          </a:xfrm>
          <a:prstGeom prst="wedgeRoundRectCallout">
            <a:avLst>
              <a:gd name="adj1" fmla="val -53363"/>
              <a:gd name="adj2" fmla="val -31323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生活中你还能在哪里找到线段？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16398" name="图片 1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435" y="3545840"/>
            <a:ext cx="873125" cy="1120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5638800" y="2572385"/>
            <a:ext cx="63182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b="8743"/>
          <a:stretch>
            <a:fillRect/>
          </a:stretch>
        </p:blipFill>
        <p:spPr>
          <a:xfrm>
            <a:off x="6274435" y="1560195"/>
            <a:ext cx="1315085" cy="1567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"/>
          <p:cNvSpPr txBox="1"/>
          <p:nvPr/>
        </p:nvSpPr>
        <p:spPr>
          <a:xfrm>
            <a:off x="365125" y="361950"/>
            <a:ext cx="5330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估一估，这两条线段哪条长。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300480" y="2552383"/>
            <a:ext cx="2232025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3513455" y="2507933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4" name="椭圆 13"/>
          <p:cNvSpPr/>
          <p:nvPr/>
        </p:nvSpPr>
        <p:spPr>
          <a:xfrm>
            <a:off x="1279843" y="2507933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16" name="组合 15"/>
          <p:cNvGrpSpPr/>
          <p:nvPr/>
        </p:nvGrpSpPr>
        <p:grpSpPr>
          <a:xfrm rot="5400000">
            <a:off x="4871085" y="2677795"/>
            <a:ext cx="2309495" cy="76200"/>
            <a:chOff x="1383" y="3555"/>
            <a:chExt cx="3637" cy="120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1415" y="3625"/>
              <a:ext cx="3515" cy="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4900" y="3555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5" name="椭圆 14"/>
            <p:cNvSpPr/>
            <p:nvPr/>
          </p:nvSpPr>
          <p:spPr>
            <a:xfrm>
              <a:off x="1383" y="3555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17" name="TextBox 3"/>
          <p:cNvSpPr txBox="1"/>
          <p:nvPr/>
        </p:nvSpPr>
        <p:spPr>
          <a:xfrm>
            <a:off x="533400" y="4171950"/>
            <a:ext cx="5330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量一量，看你猜得对吗？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r="13508" b="16529"/>
          <a:stretch>
            <a:fillRect/>
          </a:stretch>
        </p:blipFill>
        <p:spPr>
          <a:xfrm>
            <a:off x="374650" y="1788795"/>
            <a:ext cx="7529830" cy="9620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 flipV="1">
            <a:off x="771525" y="1796733"/>
            <a:ext cx="2232025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07988" y="1887220"/>
            <a:ext cx="3100387" cy="2149475"/>
            <a:chOff x="642" y="3210"/>
            <a:chExt cx="4883" cy="3385"/>
          </a:xfrm>
        </p:grpSpPr>
        <p:sp>
          <p:nvSpPr>
            <p:cNvPr id="18437" name="文本框 3"/>
            <p:cNvSpPr txBox="1"/>
            <p:nvPr/>
          </p:nvSpPr>
          <p:spPr>
            <a:xfrm>
              <a:off x="642" y="5094"/>
              <a:ext cx="4883" cy="1501"/>
            </a:xfrm>
            <a:prstGeom prst="rect">
              <a:avLst/>
            </a:prstGeom>
            <a:noFill/>
            <a:ln w="1905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线段的左端与尺子的刻度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对齐。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cxnSp>
          <p:nvCxnSpPr>
            <p:cNvPr id="5" name="直接箭头连接符 4"/>
            <p:cNvCxnSpPr/>
            <p:nvPr/>
          </p:nvCxnSpPr>
          <p:spPr>
            <a:xfrm flipV="1">
              <a:off x="843" y="3210"/>
              <a:ext cx="357" cy="19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3048000" y="639445"/>
            <a:ext cx="3792538" cy="1081088"/>
            <a:chOff x="351" y="5094"/>
            <a:chExt cx="5972" cy="1702"/>
          </a:xfrm>
        </p:grpSpPr>
        <p:sp>
          <p:nvSpPr>
            <p:cNvPr id="18440" name="文本框 7"/>
            <p:cNvSpPr txBox="1"/>
            <p:nvPr/>
          </p:nvSpPr>
          <p:spPr>
            <a:xfrm>
              <a:off x="642" y="5094"/>
              <a:ext cx="5681" cy="1501"/>
            </a:xfrm>
            <a:prstGeom prst="rect">
              <a:avLst/>
            </a:prstGeom>
            <a:noFill/>
            <a:ln w="1905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线段右端对着刻度几，就是几厘米。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9" name="直接箭头连接符 8"/>
            <p:cNvCxnSpPr>
              <a:stCxn id="18440" idx="1"/>
            </p:cNvCxnSpPr>
            <p:nvPr/>
          </p:nvCxnSpPr>
          <p:spPr>
            <a:xfrm flipH="1">
              <a:off x="351" y="5845"/>
              <a:ext cx="291" cy="951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圆角矩形标注 9"/>
          <p:cNvSpPr/>
          <p:nvPr/>
        </p:nvSpPr>
        <p:spPr>
          <a:xfrm>
            <a:off x="4495800" y="3008948"/>
            <a:ext cx="2767013" cy="1125162"/>
          </a:xfrm>
          <a:prstGeom prst="wedgeRoundRectCallout">
            <a:avLst>
              <a:gd name="adj1" fmla="val 56472"/>
              <a:gd name="adj2" fmla="val -8301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这条线段的长度是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84500" y="1752283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4" name="椭圆 13"/>
          <p:cNvSpPr/>
          <p:nvPr/>
        </p:nvSpPr>
        <p:spPr>
          <a:xfrm>
            <a:off x="750888" y="1752283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18449" name="图片 3" descr="女044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2877820"/>
            <a:ext cx="934720" cy="13265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r="13508" b="16529"/>
          <a:stretch>
            <a:fillRect/>
          </a:stretch>
        </p:blipFill>
        <p:spPr>
          <a:xfrm rot="5400000">
            <a:off x="1800860" y="4469130"/>
            <a:ext cx="7529830" cy="96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标注 9"/>
          <p:cNvSpPr/>
          <p:nvPr/>
        </p:nvSpPr>
        <p:spPr>
          <a:xfrm>
            <a:off x="6553200" y="1352550"/>
            <a:ext cx="2074545" cy="1636509"/>
          </a:xfrm>
          <a:prstGeom prst="wedgeRoundRectCallout">
            <a:avLst>
              <a:gd name="adj1" fmla="val 16789"/>
              <a:gd name="adj2" fmla="val 75313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这条线段的长度也是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8449" name="图片 3" descr="女044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96200" y="3333750"/>
            <a:ext cx="931545" cy="12788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 rot="5400000">
            <a:off x="4871085" y="2677795"/>
            <a:ext cx="2309495" cy="76200"/>
            <a:chOff x="1383" y="3555"/>
            <a:chExt cx="3637" cy="120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1415" y="3625"/>
              <a:ext cx="3515" cy="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4900" y="3555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5" name="椭圆 14"/>
            <p:cNvSpPr/>
            <p:nvPr/>
          </p:nvSpPr>
          <p:spPr>
            <a:xfrm>
              <a:off x="1383" y="3555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cxnSp>
        <p:nvCxnSpPr>
          <p:cNvPr id="17" name="直接连接符 16"/>
          <p:cNvCxnSpPr/>
          <p:nvPr/>
        </p:nvCxnSpPr>
        <p:spPr>
          <a:xfrm flipV="1">
            <a:off x="771525" y="1796733"/>
            <a:ext cx="2232025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2984500" y="1752283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9" name="椭圆 18"/>
          <p:cNvSpPr/>
          <p:nvPr/>
        </p:nvSpPr>
        <p:spPr>
          <a:xfrm>
            <a:off x="750888" y="1752283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0" name="文本框 19"/>
          <p:cNvSpPr txBox="1"/>
          <p:nvPr/>
        </p:nvSpPr>
        <p:spPr>
          <a:xfrm>
            <a:off x="1447800" y="1123950"/>
            <a:ext cx="10775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厘米</a:t>
            </a:r>
            <a:endParaRPr lang="zh-CN" altLang="en-US" sz="2800"/>
          </a:p>
        </p:txBody>
      </p:sp>
      <p:sp>
        <p:nvSpPr>
          <p:cNvPr id="100" name="文本框 99"/>
          <p:cNvSpPr txBox="1"/>
          <p:nvPr/>
        </p:nvSpPr>
        <p:spPr>
          <a:xfrm>
            <a:off x="990600" y="3028950"/>
            <a:ext cx="36601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两条线段一样长。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00600" y="2419350"/>
            <a:ext cx="10775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厘米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20" grpId="0"/>
      <p:bldP spid="100" grpId="0"/>
      <p:bldP spid="21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662.4992125984249,&quot;width&quot;:3290}"/>
</p:tagLst>
</file>

<file path=ppt/tags/tag2.xml><?xml version="1.0" encoding="utf-8"?>
<p:tagLst xmlns:p="http://schemas.openxmlformats.org/presentationml/2006/main">
  <p:tag name="KSO_WM_UNIT_PLACING_PICTURE_USER_VIEWPORT" val="{&quot;height&quot;:2750,&quot;width&quot;:3402.4992125984249}"/>
</p:tagLst>
</file>

<file path=ppt/tags/tag3.xml><?xml version="1.0" encoding="utf-8"?>
<p:tagLst xmlns:p="http://schemas.openxmlformats.org/presentationml/2006/main">
  <p:tag name="KSO_WM_UNIT_PLACING_PICTURE_USER_VIEWPORT" val="{&quot;height&quot;:2755,&quot;width&quot;:3402.5007874015746}"/>
</p:tagLst>
</file>

<file path=ppt/tags/tag4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975</Words>
  <Application>WPS 演示</Application>
  <PresentationFormat>全屏显示(16:9)</PresentationFormat>
  <Paragraphs>183</Paragraphs>
  <Slides>26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Arial Unicode MS</vt:lpstr>
      <vt:lpstr>楷体_GB2312</vt:lpstr>
      <vt:lpstr>新宋体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497</cp:revision>
  <dcterms:created xsi:type="dcterms:W3CDTF">2015-05-29T07:51:00Z</dcterms:created>
  <dcterms:modified xsi:type="dcterms:W3CDTF">2023-09-28T13:18:18Z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