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9"/>
  </p:notesMasterIdLst>
  <p:sldIdLst>
    <p:sldId id="256" r:id="rId4"/>
    <p:sldId id="257" r:id="rId5"/>
    <p:sldId id="266" r:id="rId6"/>
    <p:sldId id="274" r:id="rId7"/>
    <p:sldId id="275" r:id="rId8"/>
    <p:sldId id="280" r:id="rId9"/>
    <p:sldId id="281" r:id="rId10"/>
    <p:sldId id="267" r:id="rId11"/>
    <p:sldId id="283" r:id="rId12"/>
    <p:sldId id="294" r:id="rId13"/>
    <p:sldId id="295" r:id="rId14"/>
    <p:sldId id="284" r:id="rId15"/>
    <p:sldId id="287" r:id="rId16"/>
    <p:sldId id="263" r:id="rId17"/>
    <p:sldId id="301" r:id="rId18"/>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7"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BD303"/>
    <a:srgbClr val="D30527"/>
    <a:srgbClr val="F63420"/>
    <a:srgbClr val="00B4FF"/>
    <a:srgbClr val="ECECEC"/>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17"/>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4.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image" Target="../media/image21.png"/><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0"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tags" Target="../tags/tag1.xml"/><Relationship Id="rId2" Type="http://schemas.openxmlformats.org/officeDocument/2006/relationships/image" Target="../media/image2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tags" Target="../tags/tag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tags" Target="../tags/tag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79927" y="2169041"/>
            <a:ext cx="5365115" cy="922020"/>
          </a:xfrm>
          <a:prstGeom prst="rect">
            <a:avLst/>
          </a:prstGeom>
          <a:noFill/>
        </p:spPr>
        <p:txBody>
          <a:bodyPr wrap="none" rtlCol="0">
            <a:spAutoFit/>
          </a:bodyPr>
          <a:lstStyle/>
          <a:p>
            <a:r>
              <a:rPr kumimoji="1" lang="zh-CN" altLang="en-US" sz="5400" b="1" dirty="0">
                <a:solidFill>
                  <a:srgbClr val="00B4FF"/>
                </a:solidFill>
              </a:rPr>
              <a:t>分数乘整数（</a:t>
            </a:r>
            <a:r>
              <a:rPr kumimoji="1" lang="en-US" altLang="zh-CN" sz="5400" b="1" dirty="0">
                <a:solidFill>
                  <a:srgbClr val="00B4FF"/>
                </a:solidFill>
              </a:rPr>
              <a:t>2</a:t>
            </a:r>
            <a:r>
              <a:rPr kumimoji="1" lang="zh-CN" altLang="en-US" sz="5400" b="1" dirty="0">
                <a:solidFill>
                  <a:srgbClr val="00B4FF"/>
                </a:solidFill>
              </a:rPr>
              <a:t>）</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5608955" y="2134235"/>
            <a:ext cx="3841750" cy="948690"/>
            <a:chOff x="12161" y="3192"/>
            <a:chExt cx="6050" cy="1494"/>
          </a:xfrm>
        </p:grpSpPr>
        <p:pic>
          <p:nvPicPr>
            <p:cNvPr id="2" name="图片 1" descr="26369678_225034435000_2"/>
            <p:cNvPicPr>
              <a:picLocks noChangeAspect="1"/>
            </p:cNvPicPr>
            <p:nvPr/>
          </p:nvPicPr>
          <p:blipFill>
            <a:blip r:embed="rId2"/>
            <a:srcRect l="7497" t="49926" r="8217" b="27806"/>
            <a:stretch>
              <a:fillRect/>
            </a:stretch>
          </p:blipFill>
          <p:spPr>
            <a:xfrm>
              <a:off x="12161" y="3192"/>
              <a:ext cx="6051" cy="1494"/>
            </a:xfrm>
            <a:prstGeom prst="rect">
              <a:avLst/>
            </a:prstGeom>
          </p:spPr>
        </p:pic>
        <p:grpSp>
          <p:nvGrpSpPr>
            <p:cNvPr id="7" name="组合 6"/>
            <p:cNvGrpSpPr/>
            <p:nvPr/>
          </p:nvGrpSpPr>
          <p:grpSpPr>
            <a:xfrm>
              <a:off x="12639" y="3347"/>
              <a:ext cx="4858" cy="1298"/>
              <a:chOff x="12601" y="3290"/>
              <a:chExt cx="4858" cy="1298"/>
            </a:xfrm>
          </p:grpSpPr>
          <p:sp>
            <p:nvSpPr>
              <p:cNvPr id="3" name="文本框 2"/>
              <p:cNvSpPr txBox="1"/>
              <p:nvPr/>
            </p:nvSpPr>
            <p:spPr>
              <a:xfrm>
                <a:off x="12601" y="3557"/>
                <a:ext cx="4858" cy="725"/>
              </a:xfrm>
              <a:prstGeom prst="rect">
                <a:avLst/>
              </a:prstGeom>
              <a:noFill/>
            </p:spPr>
            <p:txBody>
              <a:bodyPr wrap="none" rtlCol="0">
                <a:spAutoFit/>
              </a:bodyPr>
              <a:p>
                <a:pPr algn="l"/>
                <a:r>
                  <a:rPr lang="zh-CN" altLang="en-US" sz="2400"/>
                  <a:t>求</a:t>
                </a:r>
                <a:r>
                  <a:rPr lang="en-US" altLang="zh-CN" sz="2400"/>
                  <a:t>15</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是多少</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4" name="Group 6"/>
              <p:cNvGrpSpPr/>
              <p:nvPr/>
            </p:nvGrpSpPr>
            <p:grpSpPr>
              <a:xfrm>
                <a:off x="14976" y="3290"/>
                <a:ext cx="908" cy="1298"/>
                <a:chOff x="4876" y="2840"/>
                <a:chExt cx="363" cy="519"/>
              </a:xfrm>
            </p:grpSpPr>
            <p:sp>
              <p:nvSpPr>
                <p:cNvPr id="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6"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sp>
        <p:nvSpPr>
          <p:cNvPr id="31759" name="Text Box 3"/>
          <p:cNvSpPr txBox="1"/>
          <p:nvPr/>
        </p:nvSpPr>
        <p:spPr>
          <a:xfrm>
            <a:off x="2078038" y="940930"/>
            <a:ext cx="7740650" cy="1198880"/>
          </a:xfrm>
          <a:prstGeom prst="rect">
            <a:avLst/>
          </a:prstGeom>
          <a:noFill/>
          <a:ln w="9525">
            <a:noFill/>
          </a:ln>
        </p:spPr>
        <p:txBody>
          <a:bodyPr anchor="t" anchorCtr="0">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一块长方形菜地面积是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15m²,</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这块菜地的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种黄瓜。种黄瓜的面积是多少平方米？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6" name="Group 6"/>
          <p:cNvGrpSpPr/>
          <p:nvPr/>
        </p:nvGrpSpPr>
        <p:grpSpPr>
          <a:xfrm>
            <a:off x="7611745" y="1031558"/>
            <a:ext cx="576263" cy="717550"/>
            <a:chOff x="4892" y="2864"/>
            <a:chExt cx="363" cy="452"/>
          </a:xfrm>
        </p:grpSpPr>
        <p:sp>
          <p:nvSpPr>
            <p:cNvPr id="47" name="Text Box 7"/>
            <p:cNvSpPr txBox="1"/>
            <p:nvPr/>
          </p:nvSpPr>
          <p:spPr>
            <a:xfrm>
              <a:off x="4892" y="286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48" name="Line 8"/>
            <p:cNvSpPr/>
            <p:nvPr/>
          </p:nvSpPr>
          <p:spPr>
            <a:xfrm>
              <a:off x="4916" y="3070"/>
              <a:ext cx="272" cy="0"/>
            </a:xfrm>
            <a:prstGeom prst="line">
              <a:avLst/>
            </a:prstGeom>
            <a:ln w="19050" cap="flat" cmpd="sng">
              <a:solidFill>
                <a:schemeClr val="tx1"/>
              </a:solidFill>
              <a:prstDash val="solid"/>
              <a:headEnd type="none" w="med" len="med"/>
              <a:tailEnd type="none" w="med" len="med"/>
            </a:ln>
          </p:spPr>
        </p:sp>
      </p:grpSp>
      <p:sp>
        <p:nvSpPr>
          <p:cNvPr id="33" name="矩形 32"/>
          <p:cNvSpPr/>
          <p:nvPr/>
        </p:nvSpPr>
        <p:spPr>
          <a:xfrm>
            <a:off x="1847850" y="3449320"/>
            <a:ext cx="2160270" cy="1080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矩形 33"/>
          <p:cNvSpPr/>
          <p:nvPr/>
        </p:nvSpPr>
        <p:spPr>
          <a:xfrm>
            <a:off x="2711450" y="3453765"/>
            <a:ext cx="432000" cy="1080000"/>
          </a:xfrm>
          <a:prstGeom prst="rect">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3143250" y="3449320"/>
            <a:ext cx="432000" cy="1080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2711450" y="3449320"/>
            <a:ext cx="432000" cy="1080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2279650" y="3449320"/>
            <a:ext cx="432000" cy="1080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矩形 37"/>
          <p:cNvSpPr/>
          <p:nvPr/>
        </p:nvSpPr>
        <p:spPr>
          <a:xfrm>
            <a:off x="1847850" y="3449320"/>
            <a:ext cx="432000" cy="1080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2279650" y="3451225"/>
            <a:ext cx="432000" cy="1080000"/>
          </a:xfrm>
          <a:prstGeom prst="rect">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849120" y="3451225"/>
            <a:ext cx="432000" cy="1080000"/>
          </a:xfrm>
          <a:prstGeom prst="rect">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117" name="左大括号 47116"/>
          <p:cNvSpPr/>
          <p:nvPr/>
        </p:nvSpPr>
        <p:spPr>
          <a:xfrm rot="-5400000">
            <a:off x="2363470" y="4199890"/>
            <a:ext cx="264160" cy="1294765"/>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45" name="组合 44"/>
          <p:cNvGrpSpPr/>
          <p:nvPr/>
        </p:nvGrpSpPr>
        <p:grpSpPr>
          <a:xfrm>
            <a:off x="1775460" y="5139690"/>
            <a:ext cx="1635760" cy="717550"/>
            <a:chOff x="10892" y="4532"/>
            <a:chExt cx="2576" cy="1130"/>
          </a:xfrm>
        </p:grpSpPr>
        <p:grpSp>
          <p:nvGrpSpPr>
            <p:cNvPr id="41" name="Group 6"/>
            <p:cNvGrpSpPr/>
            <p:nvPr/>
          </p:nvGrpSpPr>
          <p:grpSpPr>
            <a:xfrm>
              <a:off x="10892" y="4532"/>
              <a:ext cx="908" cy="1130"/>
              <a:chOff x="4892" y="2864"/>
              <a:chExt cx="363" cy="452"/>
            </a:xfrm>
          </p:grpSpPr>
          <p:sp>
            <p:nvSpPr>
              <p:cNvPr id="42" name="Text Box 7"/>
              <p:cNvSpPr txBox="1"/>
              <p:nvPr/>
            </p:nvSpPr>
            <p:spPr>
              <a:xfrm>
                <a:off x="4892" y="286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43" name="Line 8"/>
              <p:cNvSpPr/>
              <p:nvPr/>
            </p:nvSpPr>
            <p:spPr>
              <a:xfrm>
                <a:off x="4916" y="3070"/>
                <a:ext cx="272" cy="0"/>
              </a:xfrm>
              <a:prstGeom prst="line">
                <a:avLst/>
              </a:prstGeom>
              <a:ln w="19050" cap="flat" cmpd="sng">
                <a:solidFill>
                  <a:schemeClr val="tx1"/>
                </a:solidFill>
                <a:prstDash val="solid"/>
                <a:headEnd type="none" w="med" len="med"/>
                <a:tailEnd type="none" w="med" len="med"/>
              </a:ln>
            </p:spPr>
          </p:sp>
        </p:grpSp>
        <p:sp>
          <p:nvSpPr>
            <p:cNvPr id="44" name="文本框 43"/>
            <p:cNvSpPr txBox="1"/>
            <p:nvPr/>
          </p:nvSpPr>
          <p:spPr>
            <a:xfrm>
              <a:off x="11740" y="4697"/>
              <a:ext cx="172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种黄瓜</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50" name="文本框 49"/>
          <p:cNvSpPr txBox="1"/>
          <p:nvPr/>
        </p:nvSpPr>
        <p:spPr>
          <a:xfrm>
            <a:off x="2388870" y="2613025"/>
            <a:ext cx="947420"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15m²</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1" name="左大括号 50"/>
          <p:cNvSpPr/>
          <p:nvPr/>
        </p:nvSpPr>
        <p:spPr>
          <a:xfrm rot="5400000">
            <a:off x="2849880" y="2072640"/>
            <a:ext cx="157480" cy="215900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52" name="组合 51"/>
          <p:cNvGrpSpPr/>
          <p:nvPr/>
        </p:nvGrpSpPr>
        <p:grpSpPr>
          <a:xfrm>
            <a:off x="5180330" y="3893185"/>
            <a:ext cx="1660525" cy="824230"/>
            <a:chOff x="3351" y="7428"/>
            <a:chExt cx="2615" cy="1298"/>
          </a:xfrm>
        </p:grpSpPr>
        <p:sp>
          <p:nvSpPr>
            <p:cNvPr id="53" name="Text Box 7"/>
            <p:cNvSpPr txBox="1">
              <a:spLocks noChangeArrowheads="1"/>
            </p:cNvSpPr>
            <p:nvPr/>
          </p:nvSpPr>
          <p:spPr bwMode="auto">
            <a:xfrm>
              <a:off x="3351" y="7552"/>
              <a:ext cx="2615" cy="822"/>
            </a:xfrm>
            <a:prstGeom prst="rect">
              <a:avLst/>
            </a:prstGeom>
            <a:noFill/>
            <a:ln w="9525">
              <a:noFill/>
              <a:bevel/>
            </a:ln>
          </p:spPr>
          <p:txBody>
            <a:bodyPr wrap="square">
              <a:spAutoFit/>
            </a:bodyPr>
            <a:p>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15</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54" name="Group 6"/>
            <p:cNvGrpSpPr/>
            <p:nvPr/>
          </p:nvGrpSpPr>
          <p:grpSpPr>
            <a:xfrm rot="0">
              <a:off x="4265" y="7428"/>
              <a:ext cx="1123" cy="1298"/>
              <a:chOff x="4790" y="2840"/>
              <a:chExt cx="449" cy="519"/>
            </a:xfrm>
          </p:grpSpPr>
          <p:sp>
            <p:nvSpPr>
              <p:cNvPr id="55" name="Text Box 7"/>
              <p:cNvSpPr txBox="1"/>
              <p:nvPr/>
            </p:nvSpPr>
            <p:spPr>
              <a:xfrm>
                <a:off x="4790" y="2840"/>
                <a:ext cx="44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p:txBody>
          </p:sp>
          <p:sp>
            <p:nvSpPr>
              <p:cNvPr id="56" name="Line 8"/>
              <p:cNvSpPr/>
              <p:nvPr/>
            </p:nvSpPr>
            <p:spPr>
              <a:xfrm>
                <a:off x="4900" y="3070"/>
                <a:ext cx="272" cy="0"/>
              </a:xfrm>
              <a:prstGeom prst="line">
                <a:avLst/>
              </a:prstGeom>
              <a:ln w="19050" cap="flat" cmpd="sng">
                <a:solidFill>
                  <a:schemeClr val="tx1"/>
                </a:solidFill>
                <a:prstDash val="solid"/>
                <a:headEnd type="none" w="med" len="med"/>
                <a:tailEnd type="none" w="med" len="med"/>
              </a:ln>
            </p:spPr>
          </p:sp>
        </p:grpSp>
      </p:grpSp>
      <p:sp>
        <p:nvSpPr>
          <p:cNvPr id="61" name="文本框 60"/>
          <p:cNvSpPr txBox="1"/>
          <p:nvPr/>
        </p:nvSpPr>
        <p:spPr>
          <a:xfrm>
            <a:off x="8658860" y="3992245"/>
            <a:ext cx="2158365" cy="521970"/>
          </a:xfrm>
          <a:prstGeom prst="rect">
            <a:avLst/>
          </a:prstGeom>
          <a:noFill/>
        </p:spPr>
        <p:txBody>
          <a:bodyPr wrap="none" rtlCol="0">
            <a:spAutoFit/>
          </a:bodyPr>
          <a:p>
            <a:r>
              <a:rPr lang="en-US" altLang="zh-CN" sz="2800"/>
              <a:t>9</a:t>
            </a:r>
            <a:r>
              <a:rPr lang="zh-CN" altLang="en-US" sz="2800"/>
              <a:t>（平方米）</a:t>
            </a:r>
            <a:endParaRPr lang="zh-CN" altLang="en-US" sz="2800"/>
          </a:p>
        </p:txBody>
      </p:sp>
      <p:sp>
        <p:nvSpPr>
          <p:cNvPr id="64" name="矩形 63"/>
          <p:cNvSpPr/>
          <p:nvPr/>
        </p:nvSpPr>
        <p:spPr>
          <a:xfrm>
            <a:off x="5248275" y="5527675"/>
            <a:ext cx="4413885" cy="460375"/>
          </a:xfrm>
          <a:prstGeom prst="rect">
            <a:avLst/>
          </a:prstGeom>
          <a:noFill/>
          <a:ln w="9525">
            <a:noFill/>
          </a:ln>
        </p:spPr>
        <p:txBody>
          <a:bodyPr wrap="none"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答：</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 </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种黄瓜的面积是</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9</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平方米。</a:t>
            </a:r>
            <a:endPar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74" name="组合 73"/>
          <p:cNvGrpSpPr/>
          <p:nvPr/>
        </p:nvGrpSpPr>
        <p:grpSpPr>
          <a:xfrm>
            <a:off x="6764655" y="3893185"/>
            <a:ext cx="1828800" cy="824230"/>
            <a:chOff x="11147" y="5276"/>
            <a:chExt cx="2880" cy="1298"/>
          </a:xfrm>
        </p:grpSpPr>
        <p:grpSp>
          <p:nvGrpSpPr>
            <p:cNvPr id="70" name="Group 6"/>
            <p:cNvGrpSpPr/>
            <p:nvPr/>
          </p:nvGrpSpPr>
          <p:grpSpPr>
            <a:xfrm rot="0">
              <a:off x="11147" y="5276"/>
              <a:ext cx="2319" cy="1298"/>
              <a:chOff x="4758" y="2840"/>
              <a:chExt cx="927" cy="519"/>
            </a:xfrm>
          </p:grpSpPr>
          <p:sp>
            <p:nvSpPr>
              <p:cNvPr id="71" name="Text Box 7"/>
              <p:cNvSpPr txBox="1"/>
              <p:nvPr/>
            </p:nvSpPr>
            <p:spPr>
              <a:xfrm>
                <a:off x="4758" y="2840"/>
                <a:ext cx="92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15</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p:txBody>
          </p:sp>
          <p:sp>
            <p:nvSpPr>
              <p:cNvPr id="72" name="Line 8"/>
              <p:cNvSpPr/>
              <p:nvPr/>
            </p:nvSpPr>
            <p:spPr>
              <a:xfrm>
                <a:off x="4900" y="3070"/>
                <a:ext cx="635" cy="0"/>
              </a:xfrm>
              <a:prstGeom prst="line">
                <a:avLst/>
              </a:prstGeom>
              <a:ln w="19050" cap="flat" cmpd="sng">
                <a:solidFill>
                  <a:schemeClr val="tx1"/>
                </a:solidFill>
                <a:prstDash val="solid"/>
                <a:headEnd type="none" w="med" len="med"/>
                <a:tailEnd type="none" w="med" len="med"/>
              </a:ln>
            </p:spPr>
          </p:sp>
        </p:grpSp>
        <p:sp>
          <p:nvSpPr>
            <p:cNvPr id="73" name="文本框 72"/>
            <p:cNvSpPr txBox="1"/>
            <p:nvPr/>
          </p:nvSpPr>
          <p:spPr>
            <a:xfrm>
              <a:off x="13325" y="5400"/>
              <a:ext cx="703" cy="822"/>
            </a:xfrm>
            <a:prstGeom prst="rect">
              <a:avLst/>
            </a:prstGeom>
            <a:noFill/>
          </p:spPr>
          <p:txBody>
            <a:bodyPr wrap="none" rtlCol="0" anchor="t">
              <a:spAutoFit/>
            </a:bodyPr>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cxnSp>
        <p:nvCxnSpPr>
          <p:cNvPr id="75" name="直接连接符 74"/>
          <p:cNvCxnSpPr/>
          <p:nvPr/>
        </p:nvCxnSpPr>
        <p:spPr>
          <a:xfrm>
            <a:off x="7117715" y="3830320"/>
            <a:ext cx="374650" cy="311785"/>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332980" y="4340225"/>
            <a:ext cx="374650" cy="311785"/>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7112000" y="3323590"/>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3</a:t>
            </a:r>
            <a:endParaRPr lang="en-US" altLang="zh-CN" sz="2800">
              <a:latin typeface="微软雅黑" panose="020B0503020204020204" pitchFamily="34" charset="-122"/>
              <a:ea typeface="微软雅黑" panose="020B0503020204020204" pitchFamily="34" charset="-122"/>
            </a:endParaRPr>
          </a:p>
        </p:txBody>
      </p:sp>
      <p:sp>
        <p:nvSpPr>
          <p:cNvPr id="78" name="文本框 77"/>
          <p:cNvSpPr txBox="1"/>
          <p:nvPr/>
        </p:nvSpPr>
        <p:spPr>
          <a:xfrm>
            <a:off x="7301230" y="4637405"/>
            <a:ext cx="38036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sp>
        <p:nvSpPr>
          <p:cNvPr id="9" name="文本框 8"/>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heel(1)">
                                      <p:cBhvr>
                                        <p:cTn id="7" dur="2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left)">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p:tgtEl>
                                          <p:spTgt spid="50"/>
                                        </p:tgtEl>
                                        <p:attrNameLst>
                                          <p:attrName>ppt_y</p:attrName>
                                        </p:attrNameLst>
                                      </p:cBhvr>
                                      <p:tavLst>
                                        <p:tav tm="0">
                                          <p:val>
                                            <p:strVal val="#ppt_y+#ppt_h*1.125000"/>
                                          </p:val>
                                        </p:tav>
                                        <p:tav tm="100000">
                                          <p:val>
                                            <p:strVal val="#ppt_y"/>
                                          </p:val>
                                        </p:tav>
                                      </p:tavLst>
                                    </p:anim>
                                    <p:animEffect transition="in" filter="wipe(up)">
                                      <p:cBhvr>
                                        <p:cTn id="18" dur="500"/>
                                        <p:tgtEl>
                                          <p:spTgt spid="50"/>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p:tgtEl>
                                          <p:spTgt spid="35"/>
                                        </p:tgtEl>
                                        <p:attrNameLst>
                                          <p:attrName>ppt_y</p:attrName>
                                        </p:attrNameLst>
                                      </p:cBhvr>
                                      <p:tavLst>
                                        <p:tav tm="0">
                                          <p:val>
                                            <p:strVal val="#ppt_y+#ppt_h*1.125000"/>
                                          </p:val>
                                        </p:tav>
                                        <p:tav tm="100000">
                                          <p:val>
                                            <p:strVal val="#ppt_y"/>
                                          </p:val>
                                        </p:tav>
                                      </p:tavLst>
                                    </p:anim>
                                    <p:animEffect transition="in" filter="wipe(up)">
                                      <p:cBhvr>
                                        <p:cTn id="24" dur="500"/>
                                        <p:tgtEl>
                                          <p:spTgt spid="35"/>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p:tgtEl>
                                          <p:spTgt spid="36"/>
                                        </p:tgtEl>
                                        <p:attrNameLst>
                                          <p:attrName>ppt_y</p:attrName>
                                        </p:attrNameLst>
                                      </p:cBhvr>
                                      <p:tavLst>
                                        <p:tav tm="0">
                                          <p:val>
                                            <p:strVal val="#ppt_y+#ppt_h*1.125000"/>
                                          </p:val>
                                        </p:tav>
                                        <p:tav tm="100000">
                                          <p:val>
                                            <p:strVal val="#ppt_y"/>
                                          </p:val>
                                        </p:tav>
                                      </p:tavLst>
                                    </p:anim>
                                    <p:animEffect transition="in" filter="wipe(up)">
                                      <p:cBhvr>
                                        <p:cTn id="28" dur="500"/>
                                        <p:tgtEl>
                                          <p:spTgt spid="36"/>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p:tgtEl>
                                          <p:spTgt spid="37"/>
                                        </p:tgtEl>
                                        <p:attrNameLst>
                                          <p:attrName>ppt_y</p:attrName>
                                        </p:attrNameLst>
                                      </p:cBhvr>
                                      <p:tavLst>
                                        <p:tav tm="0">
                                          <p:val>
                                            <p:strVal val="#ppt_y+#ppt_h*1.125000"/>
                                          </p:val>
                                        </p:tav>
                                        <p:tav tm="100000">
                                          <p:val>
                                            <p:strVal val="#ppt_y"/>
                                          </p:val>
                                        </p:tav>
                                      </p:tavLst>
                                    </p:anim>
                                    <p:animEffect transition="in" filter="wipe(up)">
                                      <p:cBhvr>
                                        <p:cTn id="32" dur="500"/>
                                        <p:tgtEl>
                                          <p:spTgt spid="37"/>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p:tgtEl>
                                          <p:spTgt spid="38"/>
                                        </p:tgtEl>
                                        <p:attrNameLst>
                                          <p:attrName>ppt_y</p:attrName>
                                        </p:attrNameLst>
                                      </p:cBhvr>
                                      <p:tavLst>
                                        <p:tav tm="0">
                                          <p:val>
                                            <p:strVal val="#ppt_y+#ppt_h*1.125000"/>
                                          </p:val>
                                        </p:tav>
                                        <p:tav tm="100000">
                                          <p:val>
                                            <p:strVal val="#ppt_y"/>
                                          </p:val>
                                        </p:tav>
                                      </p:tavLst>
                                    </p:anim>
                                    <p:animEffect transition="in" filter="wipe(up)">
                                      <p:cBhvr>
                                        <p:cTn id="36" dur="500"/>
                                        <p:tgtEl>
                                          <p:spTgt spid="3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down)">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down)">
                                      <p:cBhvr>
                                        <p:cTn id="46" dur="500"/>
                                        <p:tgtEl>
                                          <p:spTgt spid="3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down)">
                                      <p:cBhvr>
                                        <p:cTn id="51" dur="500"/>
                                        <p:tgtEl>
                                          <p:spTgt spid="3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47117"/>
                                        </p:tgtEl>
                                        <p:attrNameLst>
                                          <p:attrName>style.visibility</p:attrName>
                                        </p:attrNameLst>
                                      </p:cBhvr>
                                      <p:to>
                                        <p:strVal val="visible"/>
                                      </p:to>
                                    </p:set>
                                    <p:animEffect transition="in" filter="wipe(left)">
                                      <p:cBhvr>
                                        <p:cTn id="56" dur="500"/>
                                        <p:tgtEl>
                                          <p:spTgt spid="47117"/>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p:tgtEl>
                                          <p:spTgt spid="45"/>
                                        </p:tgtEl>
                                        <p:attrNameLst>
                                          <p:attrName>ppt_y</p:attrName>
                                        </p:attrNameLst>
                                      </p:cBhvr>
                                      <p:tavLst>
                                        <p:tav tm="0">
                                          <p:val>
                                            <p:strVal val="#ppt_y+#ppt_h*1.125000"/>
                                          </p:val>
                                        </p:tav>
                                        <p:tav tm="100000">
                                          <p:val>
                                            <p:strVal val="#ppt_y"/>
                                          </p:val>
                                        </p:tav>
                                      </p:tavLst>
                                    </p:anim>
                                    <p:animEffect transition="in" filter="wipe(up)">
                                      <p:cBhvr>
                                        <p:cTn id="62" dur="500"/>
                                        <p:tgtEl>
                                          <p:spTgt spid="45"/>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nodeType="click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p:tgtEl>
                                          <p:spTgt spid="8"/>
                                        </p:tgtEl>
                                        <p:attrNameLst>
                                          <p:attrName>ppt_y</p:attrName>
                                        </p:attrNameLst>
                                      </p:cBhvr>
                                      <p:tavLst>
                                        <p:tav tm="0">
                                          <p:val>
                                            <p:strVal val="#ppt_y+#ppt_h*1.125000"/>
                                          </p:val>
                                        </p:tav>
                                        <p:tav tm="100000">
                                          <p:val>
                                            <p:strVal val="#ppt_y"/>
                                          </p:val>
                                        </p:tav>
                                      </p:tavLst>
                                    </p:anim>
                                    <p:animEffect transition="in" filter="wipe(up)">
                                      <p:cBhvr>
                                        <p:cTn id="68" dur="500"/>
                                        <p:tgtEl>
                                          <p:spTgt spid="8"/>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nodeType="clickEffect">
                                  <p:stCondLst>
                                    <p:cond delay="0"/>
                                  </p:stCondLst>
                                  <p:childTnLst>
                                    <p:set>
                                      <p:cBhvr>
                                        <p:cTn id="72" dur="1" fill="hold">
                                          <p:stCondLst>
                                            <p:cond delay="0"/>
                                          </p:stCondLst>
                                        </p:cTn>
                                        <p:tgtEl>
                                          <p:spTgt spid="52"/>
                                        </p:tgtEl>
                                        <p:attrNameLst>
                                          <p:attrName>style.visibility</p:attrName>
                                        </p:attrNameLst>
                                      </p:cBhvr>
                                      <p:to>
                                        <p:strVal val="visible"/>
                                      </p:to>
                                    </p:set>
                                    <p:anim calcmode="lin" valueType="num">
                                      <p:cBhvr additive="base">
                                        <p:cTn id="73" dur="500"/>
                                        <p:tgtEl>
                                          <p:spTgt spid="52"/>
                                        </p:tgtEl>
                                        <p:attrNameLst>
                                          <p:attrName>ppt_y</p:attrName>
                                        </p:attrNameLst>
                                      </p:cBhvr>
                                      <p:tavLst>
                                        <p:tav tm="0">
                                          <p:val>
                                            <p:strVal val="#ppt_y+#ppt_h*1.125000"/>
                                          </p:val>
                                        </p:tav>
                                        <p:tav tm="100000">
                                          <p:val>
                                            <p:strVal val="#ppt_y"/>
                                          </p:val>
                                        </p:tav>
                                      </p:tavLst>
                                    </p:anim>
                                    <p:animEffect transition="in" filter="wipe(up)">
                                      <p:cBhvr>
                                        <p:cTn id="74" dur="500"/>
                                        <p:tgtEl>
                                          <p:spTgt spid="52"/>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wipe(left)">
                                      <p:cBhvr>
                                        <p:cTn id="79" dur="500"/>
                                        <p:tgtEl>
                                          <p:spTgt spid="74"/>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nodeType="clickEffect">
                                  <p:stCondLst>
                                    <p:cond delay="0"/>
                                  </p:stCondLst>
                                  <p:childTnLst>
                                    <p:set>
                                      <p:cBhvr>
                                        <p:cTn id="83" dur="1" fill="hold">
                                          <p:stCondLst>
                                            <p:cond delay="0"/>
                                          </p:stCondLst>
                                        </p:cTn>
                                        <p:tgtEl>
                                          <p:spTgt spid="75"/>
                                        </p:tgtEl>
                                        <p:attrNameLst>
                                          <p:attrName>style.visibility</p:attrName>
                                        </p:attrNameLst>
                                      </p:cBhvr>
                                      <p:to>
                                        <p:strVal val="visible"/>
                                      </p:to>
                                    </p:set>
                                    <p:animEffect transition="in" filter="wipe(up)">
                                      <p:cBhvr>
                                        <p:cTn id="84" dur="500"/>
                                        <p:tgtEl>
                                          <p:spTgt spid="75"/>
                                        </p:tgtEl>
                                      </p:cBhvr>
                                    </p:animEffect>
                                  </p:childTnLst>
                                </p:cTn>
                              </p:par>
                              <p:par>
                                <p:cTn id="85" presetID="22" presetClass="entr" presetSubtype="1" fill="hold" nodeType="withEffect">
                                  <p:stCondLst>
                                    <p:cond delay="0"/>
                                  </p:stCondLst>
                                  <p:childTnLst>
                                    <p:set>
                                      <p:cBhvr>
                                        <p:cTn id="86" dur="1" fill="hold">
                                          <p:stCondLst>
                                            <p:cond delay="0"/>
                                          </p:stCondLst>
                                        </p:cTn>
                                        <p:tgtEl>
                                          <p:spTgt spid="76"/>
                                        </p:tgtEl>
                                        <p:attrNameLst>
                                          <p:attrName>style.visibility</p:attrName>
                                        </p:attrNameLst>
                                      </p:cBhvr>
                                      <p:to>
                                        <p:strVal val="visible"/>
                                      </p:to>
                                    </p:set>
                                    <p:animEffect transition="in" filter="wipe(up)">
                                      <p:cBhvr>
                                        <p:cTn id="87" dur="500"/>
                                        <p:tgtEl>
                                          <p:spTgt spid="76"/>
                                        </p:tgtEl>
                                      </p:cBhvr>
                                    </p:animEffect>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grpId="0" nodeType="clickEffect">
                                  <p:stCondLst>
                                    <p:cond delay="0"/>
                                  </p:stCondLst>
                                  <p:childTnLst>
                                    <p:set>
                                      <p:cBhvr>
                                        <p:cTn id="91" dur="1" fill="hold">
                                          <p:stCondLst>
                                            <p:cond delay="0"/>
                                          </p:stCondLst>
                                        </p:cTn>
                                        <p:tgtEl>
                                          <p:spTgt spid="77"/>
                                        </p:tgtEl>
                                        <p:attrNameLst>
                                          <p:attrName>style.visibility</p:attrName>
                                        </p:attrNameLst>
                                      </p:cBhvr>
                                      <p:to>
                                        <p:strVal val="visible"/>
                                      </p:to>
                                    </p:set>
                                    <p:anim calcmode="lin" valueType="num">
                                      <p:cBhvr additive="base">
                                        <p:cTn id="92" dur="500"/>
                                        <p:tgtEl>
                                          <p:spTgt spid="77"/>
                                        </p:tgtEl>
                                        <p:attrNameLst>
                                          <p:attrName>ppt_y</p:attrName>
                                        </p:attrNameLst>
                                      </p:cBhvr>
                                      <p:tavLst>
                                        <p:tav tm="0">
                                          <p:val>
                                            <p:strVal val="#ppt_y+#ppt_h*1.125000"/>
                                          </p:val>
                                        </p:tav>
                                        <p:tav tm="100000">
                                          <p:val>
                                            <p:strVal val="#ppt_y"/>
                                          </p:val>
                                        </p:tav>
                                      </p:tavLst>
                                    </p:anim>
                                    <p:animEffect transition="in" filter="wipe(up)">
                                      <p:cBhvr>
                                        <p:cTn id="93" dur="500"/>
                                        <p:tgtEl>
                                          <p:spTgt spid="77"/>
                                        </p:tgtEl>
                                      </p:cBhvr>
                                    </p:animEffect>
                                  </p:childTnLst>
                                </p:cTn>
                              </p:par>
                            </p:childTnLst>
                          </p:cTn>
                        </p:par>
                      </p:childTnLst>
                    </p:cTn>
                  </p:par>
                  <p:par>
                    <p:cTn id="94" fill="hold">
                      <p:stCondLst>
                        <p:cond delay="indefinite"/>
                      </p:stCondLst>
                      <p:childTnLst>
                        <p:par>
                          <p:cTn id="95" fill="hold">
                            <p:stCondLst>
                              <p:cond delay="0"/>
                            </p:stCondLst>
                            <p:childTnLst>
                              <p:par>
                                <p:cTn id="96" presetID="12" presetClass="entr" presetSubtype="4" fill="hold" grpId="0" nodeType="clickEffect">
                                  <p:stCondLst>
                                    <p:cond delay="0"/>
                                  </p:stCondLst>
                                  <p:childTnLst>
                                    <p:set>
                                      <p:cBhvr>
                                        <p:cTn id="97" dur="1" fill="hold">
                                          <p:stCondLst>
                                            <p:cond delay="0"/>
                                          </p:stCondLst>
                                        </p:cTn>
                                        <p:tgtEl>
                                          <p:spTgt spid="78"/>
                                        </p:tgtEl>
                                        <p:attrNameLst>
                                          <p:attrName>style.visibility</p:attrName>
                                        </p:attrNameLst>
                                      </p:cBhvr>
                                      <p:to>
                                        <p:strVal val="visible"/>
                                      </p:to>
                                    </p:set>
                                    <p:anim calcmode="lin" valueType="num">
                                      <p:cBhvr additive="base">
                                        <p:cTn id="98" dur="500"/>
                                        <p:tgtEl>
                                          <p:spTgt spid="78"/>
                                        </p:tgtEl>
                                        <p:attrNameLst>
                                          <p:attrName>ppt_y</p:attrName>
                                        </p:attrNameLst>
                                      </p:cBhvr>
                                      <p:tavLst>
                                        <p:tav tm="0">
                                          <p:val>
                                            <p:strVal val="#ppt_y+#ppt_h*1.125000"/>
                                          </p:val>
                                        </p:tav>
                                        <p:tav tm="100000">
                                          <p:val>
                                            <p:strVal val="#ppt_y"/>
                                          </p:val>
                                        </p:tav>
                                      </p:tavLst>
                                    </p:anim>
                                    <p:animEffect transition="in" filter="wipe(up)">
                                      <p:cBhvr>
                                        <p:cTn id="99" dur="500"/>
                                        <p:tgtEl>
                                          <p:spTgt spid="78"/>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61"/>
                                        </p:tgtEl>
                                        <p:attrNameLst>
                                          <p:attrName>style.visibility</p:attrName>
                                        </p:attrNameLst>
                                      </p:cBhvr>
                                      <p:to>
                                        <p:strVal val="visible"/>
                                      </p:to>
                                    </p:set>
                                    <p:animEffect transition="in" filter="wipe(left)">
                                      <p:cBhvr>
                                        <p:cTn id="104" dur="500"/>
                                        <p:tgtEl>
                                          <p:spTgt spid="61"/>
                                        </p:tgtEl>
                                      </p:cBhvr>
                                    </p:animEffect>
                                  </p:childTnLst>
                                </p:cTn>
                              </p:par>
                            </p:childTnLst>
                          </p:cTn>
                        </p:par>
                      </p:childTnLst>
                    </p:cTn>
                  </p:par>
                  <p:par>
                    <p:cTn id="105" fill="hold">
                      <p:stCondLst>
                        <p:cond delay="indefinite"/>
                      </p:stCondLst>
                      <p:childTnLst>
                        <p:par>
                          <p:cTn id="106" fill="hold">
                            <p:stCondLst>
                              <p:cond delay="0"/>
                            </p:stCondLst>
                            <p:childTnLst>
                              <p:par>
                                <p:cTn id="107" presetID="12" presetClass="entr" presetSubtype="4" fill="hold" grpId="0" nodeType="clickEffect">
                                  <p:stCondLst>
                                    <p:cond delay="0"/>
                                  </p:stCondLst>
                                  <p:childTnLst>
                                    <p:set>
                                      <p:cBhvr>
                                        <p:cTn id="108" dur="1" fill="hold">
                                          <p:stCondLst>
                                            <p:cond delay="0"/>
                                          </p:stCondLst>
                                        </p:cTn>
                                        <p:tgtEl>
                                          <p:spTgt spid="64"/>
                                        </p:tgtEl>
                                        <p:attrNameLst>
                                          <p:attrName>style.visibility</p:attrName>
                                        </p:attrNameLst>
                                      </p:cBhvr>
                                      <p:to>
                                        <p:strVal val="visible"/>
                                      </p:to>
                                    </p:set>
                                    <p:anim calcmode="lin" valueType="num">
                                      <p:cBhvr additive="base">
                                        <p:cTn id="109" dur="500"/>
                                        <p:tgtEl>
                                          <p:spTgt spid="64"/>
                                        </p:tgtEl>
                                        <p:attrNameLst>
                                          <p:attrName>ppt_y</p:attrName>
                                        </p:attrNameLst>
                                      </p:cBhvr>
                                      <p:tavLst>
                                        <p:tav tm="0">
                                          <p:val>
                                            <p:strVal val="#ppt_y+#ppt_h*1.125000"/>
                                          </p:val>
                                        </p:tav>
                                        <p:tav tm="100000">
                                          <p:val>
                                            <p:strVal val="#ppt_y"/>
                                          </p:val>
                                        </p:tav>
                                      </p:tavLst>
                                    </p:anim>
                                    <p:animEffect transition="in" filter="wipe(up)">
                                      <p:cBhvr>
                                        <p:cTn id="11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5" grpId="0" bldLvl="0" animBg="1"/>
      <p:bldP spid="36" grpId="0" bldLvl="0" animBg="1"/>
      <p:bldP spid="37" grpId="0" bldLvl="0" animBg="1"/>
      <p:bldP spid="38" grpId="0" bldLvl="0" animBg="1"/>
      <p:bldP spid="40" grpId="0" bldLvl="0" animBg="1"/>
      <p:bldP spid="39" grpId="0" bldLvl="0" animBg="1"/>
      <p:bldP spid="34" grpId="0" bldLvl="0" animBg="1"/>
      <p:bldP spid="50" grpId="0"/>
      <p:bldP spid="77" grpId="0"/>
      <p:bldP spid="78" grpId="0"/>
      <p:bldP spid="61"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4" name="图片 3" descr="470980461608173720"/>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flipH="1">
            <a:off x="1302385" y="3390265"/>
            <a:ext cx="1531620" cy="1915795"/>
          </a:xfrm>
          <a:prstGeom prst="rect">
            <a:avLst/>
          </a:prstGeom>
        </p:spPr>
      </p:pic>
      <p:pic>
        <p:nvPicPr>
          <p:cNvPr id="5" name="图片 4" descr="300 (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flipH="1">
            <a:off x="3191510" y="3661410"/>
            <a:ext cx="1568450" cy="1687195"/>
          </a:xfrm>
          <a:prstGeom prst="rect">
            <a:avLst/>
          </a:prstGeom>
        </p:spPr>
      </p:pic>
      <p:grpSp>
        <p:nvGrpSpPr>
          <p:cNvPr id="9" name="组合 8"/>
          <p:cNvGrpSpPr/>
          <p:nvPr/>
        </p:nvGrpSpPr>
        <p:grpSpPr>
          <a:xfrm>
            <a:off x="655320" y="1753235"/>
            <a:ext cx="2416175" cy="1496060"/>
            <a:chOff x="5218" y="3221"/>
            <a:chExt cx="3805" cy="2356"/>
          </a:xfrm>
        </p:grpSpPr>
        <p:pic>
          <p:nvPicPr>
            <p:cNvPr id="6" name="图片 5" descr="图片1"/>
            <p:cNvPicPr>
              <a:picLocks noChangeAspect="1"/>
            </p:cNvPicPr>
            <p:nvPr/>
          </p:nvPicPr>
          <p:blipFill>
            <a:blip r:embed="rId4"/>
            <a:stretch>
              <a:fillRect/>
            </a:stretch>
          </p:blipFill>
          <p:spPr>
            <a:xfrm flipH="1">
              <a:off x="5218" y="3221"/>
              <a:ext cx="3805" cy="2356"/>
            </a:xfrm>
            <a:prstGeom prst="rect">
              <a:avLst/>
            </a:prstGeom>
          </p:spPr>
        </p:pic>
        <p:sp>
          <p:nvSpPr>
            <p:cNvPr id="7" name="文本框 6"/>
            <p:cNvSpPr txBox="1"/>
            <p:nvPr/>
          </p:nvSpPr>
          <p:spPr>
            <a:xfrm>
              <a:off x="5640" y="3482"/>
              <a:ext cx="3009" cy="1307"/>
            </a:xfrm>
            <a:prstGeom prst="rect">
              <a:avLst/>
            </a:prstGeom>
            <a:noFill/>
          </p:spPr>
          <p:txBody>
            <a:bodyPr wrap="none" rtlCol="0">
              <a:spAutoFit/>
            </a:bodyPr>
            <a:p>
              <a:r>
                <a:rPr lang="zh-CN" altLang="en-US" sz="2400"/>
                <a:t>我们六年</a:t>
              </a:r>
              <a:endParaRPr lang="zh-CN" altLang="en-US" sz="2400"/>
            </a:p>
            <a:p>
              <a:r>
                <a:rPr lang="zh-CN" altLang="en-US" sz="2400"/>
                <a:t>级分</a:t>
              </a:r>
              <a:r>
                <a:rPr lang="en-US" altLang="zh-CN" sz="2400"/>
                <a:t>900</a:t>
              </a:r>
              <a:r>
                <a:rPr lang="zh-CN" altLang="en-US" sz="2400"/>
                <a:t>本。</a:t>
              </a:r>
              <a:endParaRPr lang="zh-CN" altLang="en-US" sz="2400"/>
            </a:p>
          </p:txBody>
        </p:sp>
      </p:grpSp>
      <p:grpSp>
        <p:nvGrpSpPr>
          <p:cNvPr id="12" name="组合 11"/>
          <p:cNvGrpSpPr/>
          <p:nvPr/>
        </p:nvGrpSpPr>
        <p:grpSpPr>
          <a:xfrm>
            <a:off x="3520440" y="880745"/>
            <a:ext cx="2954655" cy="2780665"/>
            <a:chOff x="8311" y="3665"/>
            <a:chExt cx="4653" cy="4379"/>
          </a:xfrm>
        </p:grpSpPr>
        <p:grpSp>
          <p:nvGrpSpPr>
            <p:cNvPr id="11" name="组合 10"/>
            <p:cNvGrpSpPr/>
            <p:nvPr/>
          </p:nvGrpSpPr>
          <p:grpSpPr>
            <a:xfrm>
              <a:off x="8311" y="3665"/>
              <a:ext cx="4653" cy="4379"/>
              <a:chOff x="8311" y="3665"/>
              <a:chExt cx="4653" cy="4379"/>
            </a:xfrm>
          </p:grpSpPr>
          <p:pic>
            <p:nvPicPr>
              <p:cNvPr id="8" name="图片 7" descr="832dd682-457c-4239-b243-ed4d27a280e1"/>
              <p:cNvPicPr>
                <a:picLocks noChangeAspect="1"/>
              </p:cNvPicPr>
              <p:nvPr/>
            </p:nvPicPr>
            <p:blipFill>
              <a:blip r:embed="rId5"/>
              <a:srcRect t="49750" r="39447"/>
              <a:stretch>
                <a:fillRect/>
              </a:stretch>
            </p:blipFill>
            <p:spPr>
              <a:xfrm flipH="1">
                <a:off x="8311" y="3665"/>
                <a:ext cx="4653" cy="4379"/>
              </a:xfrm>
              <a:prstGeom prst="rect">
                <a:avLst/>
              </a:prstGeom>
            </p:spPr>
          </p:pic>
          <p:sp>
            <p:nvSpPr>
              <p:cNvPr id="10" name="文本框 9"/>
              <p:cNvSpPr txBox="1"/>
              <p:nvPr/>
            </p:nvSpPr>
            <p:spPr>
              <a:xfrm>
                <a:off x="8871" y="4083"/>
                <a:ext cx="3648" cy="2761"/>
              </a:xfrm>
              <a:prstGeom prst="rect">
                <a:avLst/>
              </a:prstGeom>
              <a:noFill/>
            </p:spPr>
            <p:txBody>
              <a:bodyPr wrap="none" rtlCol="0">
                <a:spAutoFit/>
              </a:bodyPr>
              <a:p>
                <a:pPr>
                  <a:lnSpc>
                    <a:spcPct val="150000"/>
                  </a:lnSpc>
                </a:pPr>
                <a:r>
                  <a:rPr lang="zh-CN" altLang="en-US" sz="2400"/>
                  <a:t>我们五年级分的</a:t>
                </a:r>
                <a:endParaRPr lang="zh-CN" altLang="en-US" sz="2400"/>
              </a:p>
              <a:p>
                <a:pPr>
                  <a:lnSpc>
                    <a:spcPct val="150000"/>
                  </a:lnSpc>
                </a:pPr>
                <a:r>
                  <a:rPr lang="zh-CN" altLang="en-US" sz="2400"/>
                  <a:t>本数相当于你们</a:t>
                </a:r>
                <a:endParaRPr lang="zh-CN" altLang="en-US" sz="2400"/>
              </a:p>
              <a:p>
                <a:pPr>
                  <a:lnSpc>
                    <a:spcPct val="150000"/>
                  </a:lnSpc>
                </a:pPr>
                <a:r>
                  <a:rPr lang="zh-CN" altLang="en-US" sz="2400"/>
                  <a:t>六年级的</a:t>
                </a:r>
                <a:r>
                  <a:rPr lang="en-US" altLang="zh-CN" sz="2400"/>
                  <a:t>      </a:t>
                </a:r>
                <a:r>
                  <a:rPr lang="zh-CN" altLang="en-US" sz="2400"/>
                  <a:t>。</a:t>
                </a:r>
                <a:endParaRPr lang="zh-CN" altLang="en-US" sz="2400"/>
              </a:p>
            </p:txBody>
          </p:sp>
        </p:grpSp>
        <p:grpSp>
          <p:nvGrpSpPr>
            <p:cNvPr id="46" name="Group 6"/>
            <p:cNvGrpSpPr/>
            <p:nvPr/>
          </p:nvGrpSpPr>
          <p:grpSpPr>
            <a:xfrm>
              <a:off x="10912" y="5930"/>
              <a:ext cx="968" cy="1130"/>
              <a:chOff x="4084" y="3206"/>
              <a:chExt cx="387" cy="452"/>
            </a:xfrm>
          </p:grpSpPr>
          <p:sp>
            <p:nvSpPr>
              <p:cNvPr id="47" name="Text Box 7"/>
              <p:cNvSpPr txBox="1"/>
              <p:nvPr/>
            </p:nvSpPr>
            <p:spPr>
              <a:xfrm>
                <a:off x="4108" y="3206"/>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48" name="Line 8"/>
              <p:cNvSpPr/>
              <p:nvPr/>
            </p:nvSpPr>
            <p:spPr>
              <a:xfrm>
                <a:off x="4084" y="3388"/>
                <a:ext cx="272" cy="0"/>
              </a:xfrm>
              <a:prstGeom prst="line">
                <a:avLst/>
              </a:prstGeom>
              <a:ln w="19050" cap="flat" cmpd="sng">
                <a:solidFill>
                  <a:schemeClr val="tx1"/>
                </a:solidFill>
                <a:prstDash val="solid"/>
                <a:headEnd type="none" w="med" len="med"/>
                <a:tailEnd type="none" w="med" len="med"/>
              </a:ln>
            </p:spPr>
          </p:sp>
        </p:grpSp>
      </p:grpSp>
      <p:sp>
        <p:nvSpPr>
          <p:cNvPr id="13" name="文本框 12"/>
          <p:cNvSpPr txBox="1"/>
          <p:nvPr/>
        </p:nvSpPr>
        <p:spPr>
          <a:xfrm>
            <a:off x="7506335" y="2113915"/>
            <a:ext cx="2621280" cy="460375"/>
          </a:xfrm>
          <a:prstGeom prst="rect">
            <a:avLst/>
          </a:prstGeom>
          <a:noFill/>
        </p:spPr>
        <p:txBody>
          <a:bodyPr wrap="none" rtlCol="0">
            <a:spAutoFit/>
          </a:bodyPr>
          <a:p>
            <a:r>
              <a:rPr lang="zh-CN" altLang="en-US" sz="2400"/>
              <a:t>五年级分多少本？</a:t>
            </a:r>
            <a:endParaRPr lang="zh-CN" altLang="en-US" sz="2400"/>
          </a:p>
        </p:txBody>
      </p:sp>
      <p:grpSp>
        <p:nvGrpSpPr>
          <p:cNvPr id="49" name="组合 48"/>
          <p:cNvGrpSpPr/>
          <p:nvPr/>
        </p:nvGrpSpPr>
        <p:grpSpPr>
          <a:xfrm>
            <a:off x="5631815" y="3982720"/>
            <a:ext cx="2049145" cy="824230"/>
            <a:chOff x="2891" y="7428"/>
            <a:chExt cx="3227" cy="1298"/>
          </a:xfrm>
        </p:grpSpPr>
        <p:sp>
          <p:nvSpPr>
            <p:cNvPr id="63" name="Text Box 7"/>
            <p:cNvSpPr txBox="1">
              <a:spLocks noChangeArrowheads="1"/>
            </p:cNvSpPr>
            <p:nvPr/>
          </p:nvSpPr>
          <p:spPr bwMode="auto">
            <a:xfrm>
              <a:off x="2891" y="7552"/>
              <a:ext cx="3227" cy="822"/>
            </a:xfrm>
            <a:prstGeom prst="rect">
              <a:avLst/>
            </a:prstGeom>
            <a:noFill/>
            <a:ln w="9525">
              <a:noFill/>
              <a:bevel/>
            </a:ln>
          </p:spPr>
          <p:txBody>
            <a:bodyPr wrap="square">
              <a:spAutoFit/>
            </a:bodyPr>
            <a:p>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900</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17" name="Group 6"/>
            <p:cNvGrpSpPr/>
            <p:nvPr/>
          </p:nvGrpSpPr>
          <p:grpSpPr>
            <a:xfrm rot="0">
              <a:off x="4365" y="7428"/>
              <a:ext cx="1123" cy="1298"/>
              <a:chOff x="4830" y="2840"/>
              <a:chExt cx="449" cy="519"/>
            </a:xfrm>
          </p:grpSpPr>
          <p:sp>
            <p:nvSpPr>
              <p:cNvPr id="18" name="Text Box 7"/>
              <p:cNvSpPr txBox="1"/>
              <p:nvPr/>
            </p:nvSpPr>
            <p:spPr>
              <a:xfrm>
                <a:off x="4830" y="2840"/>
                <a:ext cx="44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p:txBody>
          </p:sp>
          <p:sp>
            <p:nvSpPr>
              <p:cNvPr id="1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74" name="组合 73"/>
          <p:cNvGrpSpPr/>
          <p:nvPr/>
        </p:nvGrpSpPr>
        <p:grpSpPr>
          <a:xfrm>
            <a:off x="7407992" y="3741327"/>
            <a:ext cx="1702353" cy="1081504"/>
            <a:chOff x="11347" y="4896"/>
            <a:chExt cx="2681" cy="1703"/>
          </a:xfrm>
        </p:grpSpPr>
        <p:grpSp>
          <p:nvGrpSpPr>
            <p:cNvPr id="70" name="Group 6"/>
            <p:cNvGrpSpPr/>
            <p:nvPr/>
          </p:nvGrpSpPr>
          <p:grpSpPr>
            <a:xfrm rot="0">
              <a:off x="11347" y="4896"/>
              <a:ext cx="2319" cy="1703"/>
              <a:chOff x="4838" y="2688"/>
              <a:chExt cx="927" cy="681"/>
            </a:xfrm>
          </p:grpSpPr>
          <p:sp>
            <p:nvSpPr>
              <p:cNvPr id="71" name="Text Box 7"/>
              <p:cNvSpPr txBox="1"/>
              <p:nvPr/>
            </p:nvSpPr>
            <p:spPr>
              <a:xfrm>
                <a:off x="4838" y="2688"/>
                <a:ext cx="927" cy="681"/>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p:txBody>
          </p:sp>
          <p:sp>
            <p:nvSpPr>
              <p:cNvPr id="72" name="Line 8"/>
              <p:cNvSpPr/>
              <p:nvPr/>
            </p:nvSpPr>
            <p:spPr>
              <a:xfrm>
                <a:off x="4900" y="3070"/>
                <a:ext cx="703" cy="0"/>
              </a:xfrm>
              <a:prstGeom prst="line">
                <a:avLst/>
              </a:prstGeom>
              <a:ln w="19050" cap="flat" cmpd="sng">
                <a:solidFill>
                  <a:schemeClr val="tx1"/>
                </a:solidFill>
                <a:prstDash val="solid"/>
                <a:headEnd type="none" w="med" len="med"/>
                <a:tailEnd type="none" w="med" len="med"/>
              </a:ln>
            </p:spPr>
          </p:sp>
        </p:grpSp>
        <p:sp>
          <p:nvSpPr>
            <p:cNvPr id="73" name="文本框 72"/>
            <p:cNvSpPr txBox="1"/>
            <p:nvPr/>
          </p:nvSpPr>
          <p:spPr>
            <a:xfrm>
              <a:off x="13325" y="5400"/>
              <a:ext cx="703" cy="822"/>
            </a:xfrm>
            <a:prstGeom prst="rect">
              <a:avLst/>
            </a:prstGeom>
            <a:noFill/>
          </p:spPr>
          <p:txBody>
            <a:bodyPr wrap="none" rtlCol="0" anchor="t">
              <a:spAutoFit/>
            </a:bodyPr>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cxnSp>
        <p:nvCxnSpPr>
          <p:cNvPr id="75" name="直接连接符 74"/>
          <p:cNvCxnSpPr/>
          <p:nvPr/>
        </p:nvCxnSpPr>
        <p:spPr>
          <a:xfrm>
            <a:off x="7633970" y="3919855"/>
            <a:ext cx="374650" cy="311785"/>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895590" y="4435475"/>
            <a:ext cx="374650" cy="311785"/>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7386955" y="3413125"/>
            <a:ext cx="80772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180</a:t>
            </a:r>
            <a:endParaRPr lang="en-US" altLang="zh-CN" sz="2800">
              <a:latin typeface="微软雅黑" panose="020B0503020204020204" pitchFamily="34" charset="-122"/>
              <a:ea typeface="微软雅黑" panose="020B0503020204020204" pitchFamily="34" charset="-122"/>
            </a:endParaRPr>
          </a:p>
        </p:txBody>
      </p:sp>
      <p:sp>
        <p:nvSpPr>
          <p:cNvPr id="78" name="文本框 77"/>
          <p:cNvSpPr txBox="1"/>
          <p:nvPr/>
        </p:nvSpPr>
        <p:spPr>
          <a:xfrm>
            <a:off x="7926070" y="4726940"/>
            <a:ext cx="38036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sp>
        <p:nvSpPr>
          <p:cNvPr id="14" name="文本框 13"/>
          <p:cNvSpPr txBox="1"/>
          <p:nvPr/>
        </p:nvSpPr>
        <p:spPr>
          <a:xfrm>
            <a:off x="9003665" y="4062730"/>
            <a:ext cx="187452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720</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（本）</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5873750" y="5577205"/>
            <a:ext cx="3129915" cy="460375"/>
          </a:xfrm>
          <a:prstGeom prst="rect">
            <a:avLst/>
          </a:prstGeom>
          <a:noFill/>
        </p:spPr>
        <p:txBody>
          <a:bodyPr wrap="none" rtlCol="0">
            <a:spAutoFit/>
          </a:bodyPr>
          <a:p>
            <a:r>
              <a:rPr lang="zh-CN" altLang="en-US" sz="2400"/>
              <a:t>答：五年级分</a:t>
            </a:r>
            <a:r>
              <a:rPr lang="en-US" altLang="zh-CN" sz="2400"/>
              <a:t>720</a:t>
            </a:r>
            <a:r>
              <a:rPr lang="zh-CN" altLang="en-US" sz="2400"/>
              <a:t>本。</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p:tgtEl>
                                          <p:spTgt spid="49"/>
                                        </p:tgtEl>
                                        <p:attrNameLst>
                                          <p:attrName>ppt_y</p:attrName>
                                        </p:attrNameLst>
                                      </p:cBhvr>
                                      <p:tavLst>
                                        <p:tav tm="0">
                                          <p:val>
                                            <p:strVal val="#ppt_y+#ppt_h*1.125000"/>
                                          </p:val>
                                        </p:tav>
                                        <p:tav tm="100000">
                                          <p:val>
                                            <p:strVal val="#ppt_y"/>
                                          </p:val>
                                        </p:tav>
                                      </p:tavLst>
                                    </p:anim>
                                    <p:animEffect transition="in" filter="wipe(up)">
                                      <p:cBhvr>
                                        <p:cTn id="8" dur="500"/>
                                        <p:tgtEl>
                                          <p:spTgt spid="4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75"/>
                                        </p:tgtEl>
                                        <p:attrNameLst>
                                          <p:attrName>style.visibility</p:attrName>
                                        </p:attrNameLst>
                                      </p:cBhvr>
                                      <p:to>
                                        <p:strVal val="visible"/>
                                      </p:to>
                                    </p:set>
                                    <p:animEffect transition="in" filter="wipe(up)">
                                      <p:cBhvr>
                                        <p:cTn id="18" dur="500"/>
                                        <p:tgtEl>
                                          <p:spTgt spid="75"/>
                                        </p:tgtEl>
                                      </p:cBhvr>
                                    </p:animEffect>
                                  </p:childTnLst>
                                </p:cTn>
                              </p:par>
                              <p:par>
                                <p:cTn id="19" presetID="22" presetClass="entr" presetSubtype="1" fill="hold" nodeType="with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wipe(up)">
                                      <p:cBhvr>
                                        <p:cTn id="21" dur="500"/>
                                        <p:tgtEl>
                                          <p:spTgt spid="76"/>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77"/>
                                        </p:tgtEl>
                                        <p:attrNameLst>
                                          <p:attrName>style.visibility</p:attrName>
                                        </p:attrNameLst>
                                      </p:cBhvr>
                                      <p:to>
                                        <p:strVal val="visible"/>
                                      </p:to>
                                    </p:set>
                                    <p:anim calcmode="lin" valueType="num">
                                      <p:cBhvr additive="base">
                                        <p:cTn id="26" dur="500"/>
                                        <p:tgtEl>
                                          <p:spTgt spid="77"/>
                                        </p:tgtEl>
                                        <p:attrNameLst>
                                          <p:attrName>ppt_y</p:attrName>
                                        </p:attrNameLst>
                                      </p:cBhvr>
                                      <p:tavLst>
                                        <p:tav tm="0">
                                          <p:val>
                                            <p:strVal val="#ppt_y+#ppt_h*1.125000"/>
                                          </p:val>
                                        </p:tav>
                                        <p:tav tm="100000">
                                          <p:val>
                                            <p:strVal val="#ppt_y"/>
                                          </p:val>
                                        </p:tav>
                                      </p:tavLst>
                                    </p:anim>
                                    <p:animEffect transition="in" filter="wipe(up)">
                                      <p:cBhvr>
                                        <p:cTn id="27" dur="500"/>
                                        <p:tgtEl>
                                          <p:spTgt spid="77"/>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p:tgtEl>
                                          <p:spTgt spid="78"/>
                                        </p:tgtEl>
                                        <p:attrNameLst>
                                          <p:attrName>ppt_y</p:attrName>
                                        </p:attrNameLst>
                                      </p:cBhvr>
                                      <p:tavLst>
                                        <p:tav tm="0">
                                          <p:val>
                                            <p:strVal val="#ppt_y+#ppt_h*1.125000"/>
                                          </p:val>
                                        </p:tav>
                                        <p:tav tm="100000">
                                          <p:val>
                                            <p:strVal val="#ppt_y"/>
                                          </p:val>
                                        </p:tav>
                                      </p:tavLst>
                                    </p:anim>
                                    <p:animEffect transition="in" filter="wipe(up)">
                                      <p:cBhvr>
                                        <p:cTn id="33" dur="500"/>
                                        <p:tgtEl>
                                          <p:spTgt spid="7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ppt_y</p:attrName>
                                        </p:attrNameLst>
                                      </p:cBhvr>
                                      <p:tavLst>
                                        <p:tav tm="0">
                                          <p:val>
                                            <p:strVal val="#ppt_y+#ppt_h*1.125000"/>
                                          </p:val>
                                        </p:tav>
                                        <p:tav tm="100000">
                                          <p:val>
                                            <p:strVal val="#ppt_y"/>
                                          </p:val>
                                        </p:tav>
                                      </p:tavLst>
                                    </p:anim>
                                    <p:animEffect transition="in" filter="wipe(up)">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914203" y="947754"/>
            <a:ext cx="8364211" cy="1198880"/>
          </a:xfrm>
          <a:prstGeom prst="rect">
            <a:avLst/>
          </a:prstGeom>
          <a:noFill/>
        </p:spPr>
        <p:txBody>
          <a:bodyPr wrap="square" rtlCol="0">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大约从一万年前开始，青藏高原平均每年上升约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。按照这个速度，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50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年它能长高多少米？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年呢？</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46" name="Group 6"/>
          <p:cNvGrpSpPr/>
          <p:nvPr/>
        </p:nvGrpSpPr>
        <p:grpSpPr>
          <a:xfrm>
            <a:off x="8307070" y="1058863"/>
            <a:ext cx="795338" cy="717550"/>
            <a:chOff x="4738" y="2840"/>
            <a:chExt cx="501" cy="452"/>
          </a:xfrm>
        </p:grpSpPr>
        <p:sp>
          <p:nvSpPr>
            <p:cNvPr id="47" name="Text Box 7"/>
            <p:cNvSpPr txBox="1"/>
            <p:nvPr/>
          </p:nvSpPr>
          <p:spPr>
            <a:xfrm>
              <a:off x="4738" y="2840"/>
              <a:ext cx="501"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100</a:t>
              </a:r>
              <a:endParaRPr lang="en-US" altLang="zh-CN" sz="2400" dirty="0">
                <a:solidFill>
                  <a:schemeClr val="tx1"/>
                </a:solidFill>
                <a:latin typeface="+mj-ea"/>
                <a:ea typeface="+mj-ea"/>
              </a:endParaRPr>
            </a:p>
          </p:txBody>
        </p:sp>
        <p:sp>
          <p:nvSpPr>
            <p:cNvPr id="48" name="Line 8"/>
            <p:cNvSpPr/>
            <p:nvPr/>
          </p:nvSpPr>
          <p:spPr>
            <a:xfrm>
              <a:off x="4820" y="3038"/>
              <a:ext cx="317" cy="0"/>
            </a:xfrm>
            <a:prstGeom prst="line">
              <a:avLst/>
            </a:prstGeom>
            <a:ln w="19050" cap="flat" cmpd="sng">
              <a:solidFill>
                <a:schemeClr val="tx1"/>
              </a:solidFill>
              <a:prstDash val="solid"/>
              <a:headEnd type="none" w="med" len="med"/>
              <a:tailEnd type="none" w="med" len="med"/>
            </a:ln>
          </p:spPr>
        </p:sp>
      </p:grpSp>
      <p:grpSp>
        <p:nvGrpSpPr>
          <p:cNvPr id="49" name="组合 48"/>
          <p:cNvGrpSpPr/>
          <p:nvPr/>
        </p:nvGrpSpPr>
        <p:grpSpPr>
          <a:xfrm>
            <a:off x="3197225" y="2752090"/>
            <a:ext cx="1987550" cy="1081504"/>
            <a:chOff x="3142" y="7428"/>
            <a:chExt cx="3130" cy="1703"/>
          </a:xfrm>
        </p:grpSpPr>
        <p:sp>
          <p:nvSpPr>
            <p:cNvPr id="63" name="Text Box 7"/>
            <p:cNvSpPr txBox="1">
              <a:spLocks noChangeArrowheads="1"/>
            </p:cNvSpPr>
            <p:nvPr/>
          </p:nvSpPr>
          <p:spPr bwMode="auto">
            <a:xfrm>
              <a:off x="3142" y="7552"/>
              <a:ext cx="3130" cy="822"/>
            </a:xfrm>
            <a:prstGeom prst="rect">
              <a:avLst/>
            </a:prstGeom>
            <a:noFill/>
            <a:ln w="9525">
              <a:noFill/>
              <a:bevel/>
            </a:ln>
          </p:spPr>
          <p:txBody>
            <a:bodyPr wrap="square">
              <a:spAutoFit/>
            </a:bodyPr>
            <a:p>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50</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17" name="Group 6"/>
            <p:cNvGrpSpPr/>
            <p:nvPr/>
          </p:nvGrpSpPr>
          <p:grpSpPr>
            <a:xfrm rot="0">
              <a:off x="4265" y="7428"/>
              <a:ext cx="1411" cy="1703"/>
              <a:chOff x="4790" y="2840"/>
              <a:chExt cx="564" cy="681"/>
            </a:xfrm>
          </p:grpSpPr>
          <p:sp>
            <p:nvSpPr>
              <p:cNvPr id="18" name="Text Box 7"/>
              <p:cNvSpPr txBox="1"/>
              <p:nvPr/>
            </p:nvSpPr>
            <p:spPr>
              <a:xfrm>
                <a:off x="4790" y="2840"/>
                <a:ext cx="564" cy="681"/>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7</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100</a:t>
                </a:r>
                <a:endParaRPr lang="en-US" altLang="zh-CN" sz="2800" dirty="0">
                  <a:solidFill>
                    <a:schemeClr val="tx1"/>
                  </a:solidFill>
                  <a:latin typeface="+mj-ea"/>
                  <a:ea typeface="+mj-ea"/>
                </a:endParaRPr>
              </a:p>
            </p:txBody>
          </p:sp>
          <p:sp>
            <p:nvSpPr>
              <p:cNvPr id="19" name="Line 8"/>
              <p:cNvSpPr/>
              <p:nvPr/>
            </p:nvSpPr>
            <p:spPr>
              <a:xfrm>
                <a:off x="4876" y="3070"/>
                <a:ext cx="340" cy="0"/>
              </a:xfrm>
              <a:prstGeom prst="line">
                <a:avLst/>
              </a:prstGeom>
              <a:ln w="19050" cap="flat" cmpd="sng">
                <a:solidFill>
                  <a:schemeClr val="tx1"/>
                </a:solidFill>
                <a:prstDash val="solid"/>
                <a:headEnd type="none" w="med" len="med"/>
                <a:tailEnd type="none" w="med" len="med"/>
              </a:ln>
            </p:spPr>
          </p:sp>
        </p:grpSp>
      </p:grpSp>
      <p:grpSp>
        <p:nvGrpSpPr>
          <p:cNvPr id="24" name="组合 23"/>
          <p:cNvGrpSpPr/>
          <p:nvPr/>
        </p:nvGrpSpPr>
        <p:grpSpPr>
          <a:xfrm>
            <a:off x="6619240" y="2752090"/>
            <a:ext cx="1686560" cy="824230"/>
            <a:chOff x="7409" y="7389"/>
            <a:chExt cx="2656" cy="1298"/>
          </a:xfrm>
        </p:grpSpPr>
        <p:grpSp>
          <p:nvGrpSpPr>
            <p:cNvPr id="20" name="Group 6"/>
            <p:cNvGrpSpPr/>
            <p:nvPr/>
          </p:nvGrpSpPr>
          <p:grpSpPr>
            <a:xfrm>
              <a:off x="7409" y="7389"/>
              <a:ext cx="1300" cy="1298"/>
              <a:chOff x="4812" y="2840"/>
              <a:chExt cx="520" cy="519"/>
            </a:xfrm>
          </p:grpSpPr>
          <p:sp>
            <p:nvSpPr>
              <p:cNvPr id="21" name="Text Box 7"/>
              <p:cNvSpPr txBox="1"/>
              <p:nvPr/>
            </p:nvSpPr>
            <p:spPr>
              <a:xfrm>
                <a:off x="4812" y="2840"/>
                <a:ext cx="520"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7</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2</a:t>
                </a:r>
                <a:endParaRPr lang="en-US" altLang="zh-CN" sz="2800" dirty="0">
                  <a:solidFill>
                    <a:schemeClr val="tx1"/>
                  </a:solidFill>
                  <a:latin typeface="+mj-ea"/>
                  <a:ea typeface="+mj-ea"/>
                </a:endParaRPr>
              </a:p>
            </p:txBody>
          </p:sp>
          <p:sp>
            <p:nvSpPr>
              <p:cNvPr id="22"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23" name="文本框 22"/>
            <p:cNvSpPr txBox="1"/>
            <p:nvPr/>
          </p:nvSpPr>
          <p:spPr>
            <a:xfrm>
              <a:off x="8097" y="7545"/>
              <a:ext cx="1968" cy="822"/>
            </a:xfrm>
            <a:prstGeom prst="rect">
              <a:avLst/>
            </a:prstGeom>
            <a:noFill/>
          </p:spPr>
          <p:txBody>
            <a:bodyPr wrap="none" rtlCol="0">
              <a:spAutoFit/>
            </a:bodyPr>
            <a:p>
              <a:r>
                <a:rPr lang="zh-CN" altLang="en-US" sz="2800"/>
                <a:t>（米）</a:t>
              </a:r>
              <a:endParaRPr lang="zh-CN" altLang="en-US" sz="2800"/>
            </a:p>
          </p:txBody>
        </p:sp>
      </p:grpSp>
      <p:grpSp>
        <p:nvGrpSpPr>
          <p:cNvPr id="74" name="组合 73"/>
          <p:cNvGrpSpPr/>
          <p:nvPr/>
        </p:nvGrpSpPr>
        <p:grpSpPr>
          <a:xfrm>
            <a:off x="4928870" y="2752090"/>
            <a:ext cx="1828800" cy="824230"/>
            <a:chOff x="11147" y="5276"/>
            <a:chExt cx="2880" cy="1298"/>
          </a:xfrm>
        </p:grpSpPr>
        <p:grpSp>
          <p:nvGrpSpPr>
            <p:cNvPr id="70" name="Group 6"/>
            <p:cNvGrpSpPr/>
            <p:nvPr/>
          </p:nvGrpSpPr>
          <p:grpSpPr>
            <a:xfrm rot="0">
              <a:off x="11147" y="5276"/>
              <a:ext cx="2319" cy="1298"/>
              <a:chOff x="4758" y="2840"/>
              <a:chExt cx="927" cy="519"/>
            </a:xfrm>
          </p:grpSpPr>
          <p:sp>
            <p:nvSpPr>
              <p:cNvPr id="71" name="Text Box 7"/>
              <p:cNvSpPr txBox="1"/>
              <p:nvPr/>
            </p:nvSpPr>
            <p:spPr>
              <a:xfrm>
                <a:off x="4758" y="2840"/>
                <a:ext cx="927"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50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7</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100</a:t>
                </a:r>
                <a:endParaRPr lang="en-US" altLang="zh-CN" sz="2800" dirty="0">
                  <a:solidFill>
                    <a:schemeClr val="tx1"/>
                  </a:solidFill>
                  <a:latin typeface="+mj-ea"/>
                  <a:ea typeface="+mj-ea"/>
                </a:endParaRPr>
              </a:p>
            </p:txBody>
          </p:sp>
          <p:sp>
            <p:nvSpPr>
              <p:cNvPr id="72" name="Line 8"/>
              <p:cNvSpPr/>
              <p:nvPr/>
            </p:nvSpPr>
            <p:spPr>
              <a:xfrm>
                <a:off x="4900" y="3070"/>
                <a:ext cx="703" cy="0"/>
              </a:xfrm>
              <a:prstGeom prst="line">
                <a:avLst/>
              </a:prstGeom>
              <a:ln w="19050" cap="flat" cmpd="sng">
                <a:solidFill>
                  <a:schemeClr val="tx1"/>
                </a:solidFill>
                <a:prstDash val="solid"/>
                <a:headEnd type="none" w="med" len="med"/>
                <a:tailEnd type="none" w="med" len="med"/>
              </a:ln>
            </p:spPr>
          </p:sp>
        </p:grpSp>
        <p:sp>
          <p:nvSpPr>
            <p:cNvPr id="73" name="文本框 72"/>
            <p:cNvSpPr txBox="1"/>
            <p:nvPr/>
          </p:nvSpPr>
          <p:spPr>
            <a:xfrm>
              <a:off x="13325" y="5400"/>
              <a:ext cx="703" cy="822"/>
            </a:xfrm>
            <a:prstGeom prst="rect">
              <a:avLst/>
            </a:prstGeom>
            <a:noFill/>
          </p:spPr>
          <p:txBody>
            <a:bodyPr wrap="none" rtlCol="0" anchor="t">
              <a:spAutoFit/>
            </a:bodyPr>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cxnSp>
        <p:nvCxnSpPr>
          <p:cNvPr id="75" name="直接连接符 74"/>
          <p:cNvCxnSpPr/>
          <p:nvPr/>
        </p:nvCxnSpPr>
        <p:spPr>
          <a:xfrm>
            <a:off x="5281930" y="2701290"/>
            <a:ext cx="374650" cy="311785"/>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471160" y="3204845"/>
            <a:ext cx="374650" cy="311785"/>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5276215" y="2182495"/>
            <a:ext cx="38036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sp>
        <p:nvSpPr>
          <p:cNvPr id="78" name="文本框 77"/>
          <p:cNvSpPr txBox="1"/>
          <p:nvPr/>
        </p:nvSpPr>
        <p:spPr>
          <a:xfrm>
            <a:off x="5465445" y="3496310"/>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2</a:t>
            </a:r>
            <a:endParaRPr lang="en-US" altLang="zh-CN" sz="2800">
              <a:latin typeface="微软雅黑" panose="020B0503020204020204" pitchFamily="34" charset="-122"/>
              <a:ea typeface="微软雅黑" panose="020B0503020204020204" pitchFamily="34" charset="-122"/>
            </a:endParaRPr>
          </a:p>
        </p:txBody>
      </p:sp>
      <p:grpSp>
        <p:nvGrpSpPr>
          <p:cNvPr id="3" name="组合 2"/>
          <p:cNvGrpSpPr/>
          <p:nvPr/>
        </p:nvGrpSpPr>
        <p:grpSpPr>
          <a:xfrm>
            <a:off x="3088005" y="4479925"/>
            <a:ext cx="2180590" cy="1081504"/>
            <a:chOff x="2895" y="7428"/>
            <a:chExt cx="3434" cy="1703"/>
          </a:xfrm>
        </p:grpSpPr>
        <p:sp>
          <p:nvSpPr>
            <p:cNvPr id="4" name="Text Box 7"/>
            <p:cNvSpPr txBox="1">
              <a:spLocks noChangeArrowheads="1"/>
            </p:cNvSpPr>
            <p:nvPr/>
          </p:nvSpPr>
          <p:spPr bwMode="auto">
            <a:xfrm>
              <a:off x="2895" y="7552"/>
              <a:ext cx="3434" cy="822"/>
            </a:xfrm>
            <a:prstGeom prst="rect">
              <a:avLst/>
            </a:prstGeom>
            <a:noFill/>
            <a:ln w="9525">
              <a:noFill/>
              <a:bevel/>
            </a:ln>
          </p:spPr>
          <p:txBody>
            <a:bodyPr wrap="square">
              <a:spAutoFit/>
            </a:bodyPr>
            <a:p>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100</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6" name="Group 6"/>
            <p:cNvGrpSpPr/>
            <p:nvPr/>
          </p:nvGrpSpPr>
          <p:grpSpPr>
            <a:xfrm rot="0">
              <a:off x="4265" y="7428"/>
              <a:ext cx="1411" cy="1703"/>
              <a:chOff x="4790" y="2840"/>
              <a:chExt cx="564" cy="681"/>
            </a:xfrm>
          </p:grpSpPr>
          <p:sp>
            <p:nvSpPr>
              <p:cNvPr id="7" name="Text Box 7"/>
              <p:cNvSpPr txBox="1"/>
              <p:nvPr/>
            </p:nvSpPr>
            <p:spPr>
              <a:xfrm>
                <a:off x="4790" y="2840"/>
                <a:ext cx="564" cy="681"/>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7</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100</a:t>
                </a:r>
                <a:endParaRPr lang="en-US" altLang="zh-CN" sz="2800" dirty="0">
                  <a:solidFill>
                    <a:schemeClr val="tx1"/>
                  </a:solidFill>
                  <a:latin typeface="+mj-ea"/>
                  <a:ea typeface="+mj-ea"/>
                </a:endParaRPr>
              </a:p>
            </p:txBody>
          </p:sp>
          <p:sp>
            <p:nvSpPr>
              <p:cNvPr id="8" name="Line 8"/>
              <p:cNvSpPr/>
              <p:nvPr/>
            </p:nvSpPr>
            <p:spPr>
              <a:xfrm>
                <a:off x="4876" y="3070"/>
                <a:ext cx="340" cy="0"/>
              </a:xfrm>
              <a:prstGeom prst="line">
                <a:avLst/>
              </a:prstGeom>
              <a:ln w="19050" cap="flat" cmpd="sng">
                <a:solidFill>
                  <a:schemeClr val="tx1"/>
                </a:solidFill>
                <a:prstDash val="solid"/>
                <a:headEnd type="none" w="med" len="med"/>
                <a:tailEnd type="none" w="med" len="med"/>
              </a:ln>
            </p:spPr>
          </p:sp>
        </p:grpSp>
      </p:grpSp>
      <p:sp>
        <p:nvSpPr>
          <p:cNvPr id="13" name="文本框 12"/>
          <p:cNvSpPr txBox="1"/>
          <p:nvPr/>
        </p:nvSpPr>
        <p:spPr>
          <a:xfrm>
            <a:off x="6850380" y="4578985"/>
            <a:ext cx="14579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a:off x="5090869" y="4238532"/>
            <a:ext cx="1715061" cy="1081504"/>
            <a:chOff x="11327" y="4896"/>
            <a:chExt cx="2701" cy="1703"/>
          </a:xfrm>
        </p:grpSpPr>
        <p:grpSp>
          <p:nvGrpSpPr>
            <p:cNvPr id="15" name="Group 6"/>
            <p:cNvGrpSpPr/>
            <p:nvPr/>
          </p:nvGrpSpPr>
          <p:grpSpPr>
            <a:xfrm rot="0">
              <a:off x="11327" y="4896"/>
              <a:ext cx="2319" cy="1703"/>
              <a:chOff x="4830" y="2688"/>
              <a:chExt cx="927" cy="681"/>
            </a:xfrm>
          </p:grpSpPr>
          <p:sp>
            <p:nvSpPr>
              <p:cNvPr id="16" name="Text Box 7"/>
              <p:cNvSpPr txBox="1"/>
              <p:nvPr/>
            </p:nvSpPr>
            <p:spPr>
              <a:xfrm>
                <a:off x="4830" y="2688"/>
                <a:ext cx="927" cy="681"/>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100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7</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100</a:t>
                </a:r>
                <a:endParaRPr lang="en-US" altLang="zh-CN" sz="2800" dirty="0">
                  <a:solidFill>
                    <a:schemeClr val="tx1"/>
                  </a:solidFill>
                  <a:latin typeface="+mj-ea"/>
                  <a:ea typeface="+mj-ea"/>
                </a:endParaRPr>
              </a:p>
            </p:txBody>
          </p:sp>
          <p:sp>
            <p:nvSpPr>
              <p:cNvPr id="25" name="Line 8"/>
              <p:cNvSpPr/>
              <p:nvPr/>
            </p:nvSpPr>
            <p:spPr>
              <a:xfrm>
                <a:off x="4900" y="3070"/>
                <a:ext cx="771" cy="0"/>
              </a:xfrm>
              <a:prstGeom prst="line">
                <a:avLst/>
              </a:prstGeom>
              <a:ln w="19050" cap="flat" cmpd="sng">
                <a:solidFill>
                  <a:schemeClr val="tx1"/>
                </a:solidFill>
                <a:prstDash val="solid"/>
                <a:headEnd type="none" w="med" len="med"/>
                <a:tailEnd type="none" w="med" len="med"/>
              </a:ln>
            </p:spPr>
          </p:sp>
        </p:grpSp>
        <p:sp>
          <p:nvSpPr>
            <p:cNvPr id="26" name="文本框 25"/>
            <p:cNvSpPr txBox="1"/>
            <p:nvPr/>
          </p:nvSpPr>
          <p:spPr>
            <a:xfrm>
              <a:off x="13325" y="5400"/>
              <a:ext cx="703" cy="822"/>
            </a:xfrm>
            <a:prstGeom prst="rect">
              <a:avLst/>
            </a:prstGeom>
            <a:noFill/>
          </p:spPr>
          <p:txBody>
            <a:bodyPr wrap="none" rtlCol="0" anchor="t">
              <a:spAutoFit/>
            </a:bodyPr>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cxnSp>
        <p:nvCxnSpPr>
          <p:cNvPr id="27" name="直接连接符 26"/>
          <p:cNvCxnSpPr/>
          <p:nvPr/>
        </p:nvCxnSpPr>
        <p:spPr>
          <a:xfrm>
            <a:off x="5329555" y="4417060"/>
            <a:ext cx="374650" cy="311785"/>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687060" y="4961255"/>
            <a:ext cx="374650" cy="311785"/>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5323840" y="3910330"/>
            <a:ext cx="380365"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sp>
        <p:nvSpPr>
          <p:cNvPr id="30" name="文本框 29"/>
          <p:cNvSpPr txBox="1"/>
          <p:nvPr/>
        </p:nvSpPr>
        <p:spPr>
          <a:xfrm>
            <a:off x="5706110" y="5224145"/>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a:t>
            </a:r>
            <a:endParaRPr lang="en-US" altLang="zh-CN" sz="280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2537460" y="5671820"/>
            <a:ext cx="6579870" cy="824230"/>
            <a:chOff x="3996" y="8932"/>
            <a:chExt cx="10362" cy="1298"/>
          </a:xfrm>
        </p:grpSpPr>
        <p:sp>
          <p:nvSpPr>
            <p:cNvPr id="55" name="Text Box 11"/>
            <p:cNvSpPr txBox="1">
              <a:spLocks noChangeArrowheads="1"/>
            </p:cNvSpPr>
            <p:nvPr/>
          </p:nvSpPr>
          <p:spPr bwMode="auto">
            <a:xfrm>
              <a:off x="3996" y="9137"/>
              <a:ext cx="10362"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50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年它能长高</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年它能长高</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31" name="Group 6"/>
            <p:cNvGrpSpPr/>
            <p:nvPr/>
          </p:nvGrpSpPr>
          <p:grpSpPr>
            <a:xfrm>
              <a:off x="8048" y="8932"/>
              <a:ext cx="908" cy="1298"/>
              <a:chOff x="4876" y="2840"/>
              <a:chExt cx="363" cy="519"/>
            </a:xfrm>
          </p:grpSpPr>
          <p:sp>
            <p:nvSpPr>
              <p:cNvPr id="32"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7</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3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410" y="5746115"/>
            <a:ext cx="1862455" cy="863600"/>
          </a:xfrm>
          <a:prstGeom prst="rect">
            <a:avLst/>
          </a:prstGeom>
          <a:effectLst>
            <a:outerShdw blurRad="12700" dist="12700" dir="18900000" algn="bl" rotWithShape="0">
              <a:prstClr val="black">
                <a:alpha val="40000"/>
              </a:prstClr>
            </a:outerShdw>
          </a:effectLst>
        </p:spPr>
      </p:pic>
      <p:sp>
        <p:nvSpPr>
          <p:cNvPr id="35" name="文本框 34"/>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p:tgtEl>
                                          <p:spTgt spid="49"/>
                                        </p:tgtEl>
                                        <p:attrNameLst>
                                          <p:attrName>ppt_y</p:attrName>
                                        </p:attrNameLst>
                                      </p:cBhvr>
                                      <p:tavLst>
                                        <p:tav tm="0">
                                          <p:val>
                                            <p:strVal val="#ppt_y+#ppt_h*1.125000"/>
                                          </p:val>
                                        </p:tav>
                                        <p:tav tm="100000">
                                          <p:val>
                                            <p:strVal val="#ppt_y"/>
                                          </p:val>
                                        </p:tav>
                                      </p:tavLst>
                                    </p:anim>
                                    <p:animEffect transition="in" filter="wipe(up)">
                                      <p:cBhvr>
                                        <p:cTn id="8" dur="500"/>
                                        <p:tgtEl>
                                          <p:spTgt spid="4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75"/>
                                        </p:tgtEl>
                                        <p:attrNameLst>
                                          <p:attrName>style.visibility</p:attrName>
                                        </p:attrNameLst>
                                      </p:cBhvr>
                                      <p:to>
                                        <p:strVal val="visible"/>
                                      </p:to>
                                    </p:set>
                                    <p:animEffect transition="in" filter="wipe(up)">
                                      <p:cBhvr>
                                        <p:cTn id="18" dur="500"/>
                                        <p:tgtEl>
                                          <p:spTgt spid="75"/>
                                        </p:tgtEl>
                                      </p:cBhvr>
                                    </p:animEffect>
                                  </p:childTnLst>
                                </p:cTn>
                              </p:par>
                              <p:par>
                                <p:cTn id="19" presetID="22" presetClass="entr" presetSubtype="1" fill="hold" nodeType="with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wipe(up)">
                                      <p:cBhvr>
                                        <p:cTn id="21" dur="500"/>
                                        <p:tgtEl>
                                          <p:spTgt spid="76"/>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77"/>
                                        </p:tgtEl>
                                        <p:attrNameLst>
                                          <p:attrName>style.visibility</p:attrName>
                                        </p:attrNameLst>
                                      </p:cBhvr>
                                      <p:to>
                                        <p:strVal val="visible"/>
                                      </p:to>
                                    </p:set>
                                    <p:anim calcmode="lin" valueType="num">
                                      <p:cBhvr additive="base">
                                        <p:cTn id="26" dur="500"/>
                                        <p:tgtEl>
                                          <p:spTgt spid="77"/>
                                        </p:tgtEl>
                                        <p:attrNameLst>
                                          <p:attrName>ppt_y</p:attrName>
                                        </p:attrNameLst>
                                      </p:cBhvr>
                                      <p:tavLst>
                                        <p:tav tm="0">
                                          <p:val>
                                            <p:strVal val="#ppt_y+#ppt_h*1.125000"/>
                                          </p:val>
                                        </p:tav>
                                        <p:tav tm="100000">
                                          <p:val>
                                            <p:strVal val="#ppt_y"/>
                                          </p:val>
                                        </p:tav>
                                      </p:tavLst>
                                    </p:anim>
                                    <p:animEffect transition="in" filter="wipe(up)">
                                      <p:cBhvr>
                                        <p:cTn id="27" dur="500"/>
                                        <p:tgtEl>
                                          <p:spTgt spid="77"/>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p:tgtEl>
                                          <p:spTgt spid="78"/>
                                        </p:tgtEl>
                                        <p:attrNameLst>
                                          <p:attrName>ppt_y</p:attrName>
                                        </p:attrNameLst>
                                      </p:cBhvr>
                                      <p:tavLst>
                                        <p:tav tm="0">
                                          <p:val>
                                            <p:strVal val="#ppt_y+#ppt_h*1.125000"/>
                                          </p:val>
                                        </p:tav>
                                        <p:tav tm="100000">
                                          <p:val>
                                            <p:strVal val="#ppt_y"/>
                                          </p:val>
                                        </p:tav>
                                      </p:tavLst>
                                    </p:anim>
                                    <p:animEffect transition="in" filter="wipe(up)">
                                      <p:cBhvr>
                                        <p:cTn id="33" dur="500"/>
                                        <p:tgtEl>
                                          <p:spTgt spid="7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p:tgtEl>
                                          <p:spTgt spid="3"/>
                                        </p:tgtEl>
                                        <p:attrNameLst>
                                          <p:attrName>ppt_y</p:attrName>
                                        </p:attrNameLst>
                                      </p:cBhvr>
                                      <p:tavLst>
                                        <p:tav tm="0">
                                          <p:val>
                                            <p:strVal val="#ppt_y+#ppt_h*1.125000"/>
                                          </p:val>
                                        </p:tav>
                                        <p:tav tm="100000">
                                          <p:val>
                                            <p:strVal val="#ppt_y"/>
                                          </p:val>
                                        </p:tav>
                                      </p:tavLst>
                                    </p:anim>
                                    <p:animEffect transition="in" filter="wipe(up)">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up)">
                                      <p:cBhvr>
                                        <p:cTn id="54" dur="500"/>
                                        <p:tgtEl>
                                          <p:spTgt spid="27"/>
                                        </p:tgtEl>
                                      </p:cBhvr>
                                    </p:animEffect>
                                  </p:childTnLst>
                                </p:cTn>
                              </p:par>
                              <p:par>
                                <p:cTn id="55" presetID="22" presetClass="entr" presetSubtype="1"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up)">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p:tgtEl>
                                          <p:spTgt spid="30"/>
                                        </p:tgtEl>
                                        <p:attrNameLst>
                                          <p:attrName>ppt_y</p:attrName>
                                        </p:attrNameLst>
                                      </p:cBhvr>
                                      <p:tavLst>
                                        <p:tav tm="0">
                                          <p:val>
                                            <p:strVal val="#ppt_y+#ppt_h*1.125000"/>
                                          </p:val>
                                        </p:tav>
                                        <p:tav tm="100000">
                                          <p:val>
                                            <p:strVal val="#ppt_y"/>
                                          </p:val>
                                        </p:tav>
                                      </p:tavLst>
                                    </p:anim>
                                    <p:animEffect transition="in" filter="wipe(up)">
                                      <p:cBhvr>
                                        <p:cTn id="63" dur="500"/>
                                        <p:tgtEl>
                                          <p:spTgt spid="30"/>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p:tgtEl>
                                          <p:spTgt spid="29"/>
                                        </p:tgtEl>
                                        <p:attrNameLst>
                                          <p:attrName>ppt_y</p:attrName>
                                        </p:attrNameLst>
                                      </p:cBhvr>
                                      <p:tavLst>
                                        <p:tav tm="0">
                                          <p:val>
                                            <p:strVal val="#ppt_y+#ppt_h*1.125000"/>
                                          </p:val>
                                        </p:tav>
                                        <p:tav tm="100000">
                                          <p:val>
                                            <p:strVal val="#ppt_y"/>
                                          </p:val>
                                        </p:tav>
                                      </p:tavLst>
                                    </p:anim>
                                    <p:animEffect transition="in" filter="wipe(up)">
                                      <p:cBhvr>
                                        <p:cTn id="67" dur="500"/>
                                        <p:tgtEl>
                                          <p:spTgt spid="2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left)">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nodeType="click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additive="base">
                                        <p:cTn id="77" dur="500"/>
                                        <p:tgtEl>
                                          <p:spTgt spid="36"/>
                                        </p:tgtEl>
                                        <p:attrNameLst>
                                          <p:attrName>ppt_y</p:attrName>
                                        </p:attrNameLst>
                                      </p:cBhvr>
                                      <p:tavLst>
                                        <p:tav tm="0">
                                          <p:val>
                                            <p:strVal val="#ppt_y+#ppt_h*1.125000"/>
                                          </p:val>
                                        </p:tav>
                                        <p:tav tm="100000">
                                          <p:val>
                                            <p:strVal val="#ppt_y"/>
                                          </p:val>
                                        </p:tav>
                                      </p:tavLst>
                                    </p:anim>
                                    <p:animEffect transition="in" filter="wipe(up)">
                                      <p:cBhvr>
                                        <p:cTn id="7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30" grpId="0"/>
      <p:bldP spid="29"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5" name="组合 4"/>
          <p:cNvGrpSpPr/>
          <p:nvPr/>
        </p:nvGrpSpPr>
        <p:grpSpPr>
          <a:xfrm>
            <a:off x="3251200" y="1529080"/>
            <a:ext cx="6948791" cy="4349750"/>
            <a:chOff x="5120" y="2408"/>
            <a:chExt cx="10943" cy="6850"/>
          </a:xfrm>
        </p:grpSpPr>
        <p:grpSp>
          <p:nvGrpSpPr>
            <p:cNvPr id="4" name="组合 3"/>
            <p:cNvGrpSpPr/>
            <p:nvPr/>
          </p:nvGrpSpPr>
          <p:grpSpPr>
            <a:xfrm>
              <a:off x="5120" y="2408"/>
              <a:ext cx="10212" cy="6850"/>
              <a:chOff x="4088" y="2408"/>
              <a:chExt cx="12067" cy="6850"/>
            </a:xfrm>
          </p:grpSpPr>
          <p:pic>
            <p:nvPicPr>
              <p:cNvPr id="7" name="图片 6" descr="51miz-E241066-70767334"/>
              <p:cNvPicPr>
                <a:picLocks noChangeAspect="1"/>
              </p:cNvPicPr>
              <p:nvPr/>
            </p:nvPicPr>
            <p:blipFill>
              <a:blip r:embed="rId2"/>
              <a:stretch>
                <a:fillRect/>
              </a:stretch>
            </p:blipFill>
            <p:spPr>
              <a:xfrm>
                <a:off x="4088" y="2408"/>
                <a:ext cx="12067" cy="6850"/>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t="49905"/>
              <a:stretch>
                <a:fillRect/>
              </a:stretch>
            </p:blipFill>
            <p:spPr>
              <a:xfrm flipH="1">
                <a:off x="4957" y="7129"/>
                <a:ext cx="11012" cy="1167"/>
              </a:xfrm>
              <a:prstGeom prst="rect">
                <a:avLst/>
              </a:prstGeom>
            </p:spPr>
          </p:pic>
        </p:grpSp>
        <p:sp>
          <p:nvSpPr>
            <p:cNvPr id="9" name="矩形 8"/>
            <p:cNvSpPr/>
            <p:nvPr/>
          </p:nvSpPr>
          <p:spPr>
            <a:xfrm>
              <a:off x="6521" y="3818"/>
              <a:ext cx="9542" cy="2179"/>
            </a:xfrm>
            <a:prstGeom prst="rect">
              <a:avLst/>
            </a:prstGeom>
          </p:spPr>
          <p:txBody>
            <a:bodyPr wrap="square">
              <a:spAutoFit/>
            </a:bodyPr>
            <a:p>
              <a:pPr algn="just">
                <a:lnSpc>
                  <a:spcPct val="150000"/>
                </a:lnSpc>
                <a:defRPr/>
              </a:pPr>
              <a:r>
                <a:rPr lang="zh-CN" altLang="en-US" sz="2800" dirty="0">
                  <a:latin typeface="微软雅黑" panose="020B0503020204020204" pitchFamily="34" charset="-122"/>
                  <a:ea typeface="微软雅黑" panose="020B0503020204020204" pitchFamily="34" charset="-122"/>
                  <a:cs typeface="+mn-ea"/>
                  <a:sym typeface="楷体" panose="02010609060101010101" pitchFamily="49" charset="-122"/>
                </a:rPr>
                <a:t>一个数乘几分之几表示的是</a:t>
              </a:r>
              <a:endParaRPr lang="zh-CN" altLang="en-US" sz="2800" dirty="0">
                <a:latin typeface="微软雅黑" panose="020B0503020204020204" pitchFamily="34" charset="-122"/>
                <a:ea typeface="微软雅黑" panose="020B0503020204020204" pitchFamily="34" charset="-122"/>
                <a:cs typeface="+mn-ea"/>
                <a:sym typeface="楷体" panose="02010609060101010101" pitchFamily="49" charset="-122"/>
              </a:endParaRPr>
            </a:p>
            <a:p>
              <a:pPr algn="just">
                <a:lnSpc>
                  <a:spcPct val="150000"/>
                </a:lnSpc>
                <a:defRPr/>
              </a:pPr>
              <a:r>
                <a:rPr lang="zh-CN" altLang="en-US" sz="2800" dirty="0">
                  <a:latin typeface="微软雅黑" panose="020B0503020204020204" pitchFamily="34" charset="-122"/>
                  <a:ea typeface="微软雅黑" panose="020B0503020204020204" pitchFamily="34" charset="-122"/>
                  <a:cs typeface="+mn-ea"/>
                  <a:sym typeface="楷体" panose="02010609060101010101" pitchFamily="49" charset="-122"/>
                </a:rPr>
                <a:t>求这个数的几分之几是多少。</a:t>
              </a:r>
              <a:endParaRPr lang="zh-CN" altLang="en-US" sz="2800" dirty="0">
                <a:latin typeface="微软雅黑" panose="020B0503020204020204" pitchFamily="34" charset="-122"/>
                <a:ea typeface="微软雅黑" panose="020B0503020204020204" pitchFamily="34" charset="-122"/>
                <a:cs typeface="+mn-ea"/>
                <a:sym typeface="楷体" panose="02010609060101010101" pitchFamily="49" charset="-122"/>
              </a:endParaRPr>
            </a:p>
          </p:txBody>
        </p:sp>
      </p:grpSp>
      <p:pic>
        <p:nvPicPr>
          <p:cNvPr id="10" name="图片 9" descr="92"/>
          <p:cNvPicPr>
            <a:picLocks noChangeAspect="1"/>
          </p:cNvPicPr>
          <p:nvPr/>
        </p:nvPicPr>
        <p:blipFill>
          <a:blip r:embed="rId4"/>
          <a:stretch>
            <a:fillRect/>
          </a:stretch>
        </p:blipFill>
        <p:spPr>
          <a:xfrm>
            <a:off x="153670" y="1529080"/>
            <a:ext cx="4485005" cy="479996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9504" name="任意多边形 35"/>
          <p:cNvPicPr/>
          <p:nvPr/>
        </p:nvPicPr>
        <p:blipFill>
          <a:blip r:embed="rId2"/>
          <a:stretch>
            <a:fillRect/>
          </a:stretch>
        </p:blipFill>
        <p:spPr>
          <a:xfrm rot="21360000">
            <a:off x="-196850" y="2040255"/>
            <a:ext cx="3053080" cy="4192270"/>
          </a:xfrm>
          <a:prstGeom prst="rect">
            <a:avLst/>
          </a:prstGeom>
          <a:noFill/>
          <a:ln w="9525">
            <a:noFill/>
          </a:ln>
        </p:spPr>
      </p:pic>
      <p:grpSp>
        <p:nvGrpSpPr>
          <p:cNvPr id="21" name="组合 20"/>
          <p:cNvGrpSpPr/>
          <p:nvPr/>
        </p:nvGrpSpPr>
        <p:grpSpPr>
          <a:xfrm>
            <a:off x="1521460" y="3760470"/>
            <a:ext cx="5058410" cy="1175385"/>
            <a:chOff x="4508" y="4802"/>
            <a:chExt cx="7966" cy="1851"/>
          </a:xfrm>
        </p:grpSpPr>
        <p:pic>
          <p:nvPicPr>
            <p:cNvPr id="19490" name="矩形 72"/>
            <p:cNvPicPr/>
            <p:nvPr/>
          </p:nvPicPr>
          <p:blipFill>
            <a:blip r:embed="rId3"/>
            <a:stretch>
              <a:fillRect/>
            </a:stretch>
          </p:blipFill>
          <p:spPr>
            <a:xfrm>
              <a:off x="4508" y="5349"/>
              <a:ext cx="7967" cy="1305"/>
            </a:xfrm>
            <a:prstGeom prst="rect">
              <a:avLst/>
            </a:prstGeom>
            <a:noFill/>
            <a:ln w="9525">
              <a:noFill/>
            </a:ln>
          </p:spPr>
        </p:pic>
        <p:pic>
          <p:nvPicPr>
            <p:cNvPr id="19495" name="圆角矩形 75"/>
            <p:cNvPicPr>
              <a:picLocks noChangeAspect="1"/>
            </p:cNvPicPr>
            <p:nvPr/>
          </p:nvPicPr>
          <p:blipFill>
            <a:blip r:embed="rId4"/>
            <a:stretch>
              <a:fillRect/>
            </a:stretch>
          </p:blipFill>
          <p:spPr>
            <a:xfrm>
              <a:off x="5092" y="4819"/>
              <a:ext cx="1496" cy="1497"/>
            </a:xfrm>
            <a:prstGeom prst="rect">
              <a:avLst/>
            </a:prstGeom>
            <a:noFill/>
            <a:ln w="9525">
              <a:noFill/>
            </a:ln>
          </p:spPr>
        </p:pic>
        <p:sp>
          <p:nvSpPr>
            <p:cNvPr id="19496" name="TextBox 61"/>
            <p:cNvSpPr txBox="1"/>
            <p:nvPr/>
          </p:nvSpPr>
          <p:spPr>
            <a:xfrm>
              <a:off x="5549" y="5276"/>
              <a:ext cx="598" cy="485"/>
            </a:xfrm>
            <a:prstGeom prst="rect">
              <a:avLst/>
            </a:prstGeom>
            <a:noFill/>
            <a:ln w="9525">
              <a:noFill/>
            </a:ln>
          </p:spPr>
          <p:txBody>
            <a:bodyPr vert="horz" wrap="square" anchor="t" anchorCtr="0">
              <a:spAutoFit/>
            </a:bodyPr>
            <a:p>
              <a:r>
                <a:rPr lang="en-US" altLang="zh-CN">
                  <a:latin typeface="Arial" panose="020B0604020202020204" pitchFamily="34" charset="0"/>
                </a:rPr>
                <a:t>2</a:t>
              </a:r>
              <a:endParaRPr lang="en-US" altLang="zh-CN">
                <a:latin typeface="Arial" panose="020B0604020202020204" pitchFamily="34" charset="0"/>
              </a:endParaRPr>
            </a:p>
            <a:p>
              <a:endParaRPr lang="en-US" altLang="zh-CN">
                <a:latin typeface="Arial" panose="020B0604020202020204" pitchFamily="34" charset="0"/>
              </a:endParaRPr>
            </a:p>
          </p:txBody>
        </p:sp>
        <p:grpSp>
          <p:nvGrpSpPr>
            <p:cNvPr id="18" name="组合 17"/>
            <p:cNvGrpSpPr/>
            <p:nvPr/>
          </p:nvGrpSpPr>
          <p:grpSpPr>
            <a:xfrm>
              <a:off x="7603" y="4802"/>
              <a:ext cx="2657" cy="1298"/>
              <a:chOff x="12186" y="3061"/>
              <a:chExt cx="2657" cy="1298"/>
            </a:xfrm>
          </p:grpSpPr>
          <p:grpSp>
            <p:nvGrpSpPr>
              <p:cNvPr id="14" name="Group 6"/>
              <p:cNvGrpSpPr/>
              <p:nvPr/>
            </p:nvGrpSpPr>
            <p:grpSpPr>
              <a:xfrm>
                <a:off x="12186" y="3061"/>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6" name="Text Box 7"/>
              <p:cNvSpPr txBox="1">
                <a:spLocks noChangeArrowheads="1"/>
              </p:cNvSpPr>
              <p:nvPr/>
            </p:nvSpPr>
            <p:spPr bwMode="auto">
              <a:xfrm>
                <a:off x="12961" y="3238"/>
                <a:ext cx="1883" cy="822"/>
              </a:xfrm>
              <a:prstGeom prst="rect">
                <a:avLst/>
              </a:prstGeom>
              <a:noFill/>
              <a:ln w="9525">
                <a:noFill/>
                <a:bevel/>
              </a:ln>
            </p:spPr>
            <p:txBody>
              <a:bodyPr wrap="square">
                <a:spAutoFit/>
              </a:bodyPr>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lt"/>
                  </a:rPr>
                  <a:t> 6</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grpSp>
        <p:nvGrpSpPr>
          <p:cNvPr id="20" name="组合 19"/>
          <p:cNvGrpSpPr/>
          <p:nvPr/>
        </p:nvGrpSpPr>
        <p:grpSpPr>
          <a:xfrm>
            <a:off x="2317750" y="2255520"/>
            <a:ext cx="4227830" cy="1237615"/>
            <a:chOff x="5816" y="2611"/>
            <a:chExt cx="6658" cy="1949"/>
          </a:xfrm>
        </p:grpSpPr>
        <p:pic>
          <p:nvPicPr>
            <p:cNvPr id="19489" name="矩形 67"/>
            <p:cNvPicPr/>
            <p:nvPr/>
          </p:nvPicPr>
          <p:blipFill>
            <a:blip r:embed="rId5"/>
            <a:stretch>
              <a:fillRect/>
            </a:stretch>
          </p:blipFill>
          <p:spPr>
            <a:xfrm>
              <a:off x="5816" y="3256"/>
              <a:ext cx="6659" cy="1305"/>
            </a:xfrm>
            <a:prstGeom prst="rect">
              <a:avLst/>
            </a:prstGeom>
            <a:noFill/>
            <a:ln w="9525">
              <a:noFill/>
            </a:ln>
          </p:spPr>
        </p:pic>
        <p:pic>
          <p:nvPicPr>
            <p:cNvPr id="19508" name="圆角矩形 69"/>
            <p:cNvPicPr>
              <a:picLocks noChangeAspect="1"/>
            </p:cNvPicPr>
            <p:nvPr/>
          </p:nvPicPr>
          <p:blipFill>
            <a:blip r:embed="rId6"/>
            <a:stretch>
              <a:fillRect/>
            </a:stretch>
          </p:blipFill>
          <p:spPr>
            <a:xfrm>
              <a:off x="6431" y="2766"/>
              <a:ext cx="1497" cy="1498"/>
            </a:xfrm>
            <a:prstGeom prst="rect">
              <a:avLst/>
            </a:prstGeom>
            <a:noFill/>
            <a:ln w="9525">
              <a:noFill/>
            </a:ln>
          </p:spPr>
        </p:pic>
        <p:sp>
          <p:nvSpPr>
            <p:cNvPr id="19509" name="TextBox 61"/>
            <p:cNvSpPr txBox="1"/>
            <p:nvPr/>
          </p:nvSpPr>
          <p:spPr>
            <a:xfrm>
              <a:off x="6884" y="3216"/>
              <a:ext cx="597" cy="485"/>
            </a:xfrm>
            <a:prstGeom prst="rect">
              <a:avLst/>
            </a:prstGeom>
            <a:noFill/>
            <a:ln w="9525">
              <a:noFill/>
            </a:ln>
          </p:spPr>
          <p:txBody>
            <a:bodyPr vert="horz" wrap="square" anchor="t" anchorCtr="0">
              <a:spAutoFit/>
            </a:bodyPr>
            <a:p>
              <a:r>
                <a:rPr lang="en-US" altLang="zh-CN">
                  <a:latin typeface="Arial" panose="020B0604020202020204" pitchFamily="34" charset="0"/>
                </a:rPr>
                <a:t>1</a:t>
              </a:r>
              <a:endParaRPr lang="en-US" altLang="zh-CN">
                <a:latin typeface="Arial" panose="020B0604020202020204" pitchFamily="34" charset="0"/>
              </a:endParaRPr>
            </a:p>
            <a:p>
              <a:endParaRPr lang="en-US" altLang="zh-CN">
                <a:latin typeface="Arial" panose="020B0604020202020204" pitchFamily="34" charset="0"/>
              </a:endParaRPr>
            </a:p>
          </p:txBody>
        </p:sp>
        <p:grpSp>
          <p:nvGrpSpPr>
            <p:cNvPr id="15" name="组合 14"/>
            <p:cNvGrpSpPr/>
            <p:nvPr/>
          </p:nvGrpSpPr>
          <p:grpSpPr>
            <a:xfrm>
              <a:off x="8293" y="2611"/>
              <a:ext cx="2543" cy="1298"/>
              <a:chOff x="15465" y="3298"/>
              <a:chExt cx="2543" cy="1298"/>
            </a:xfrm>
          </p:grpSpPr>
          <p:sp>
            <p:nvSpPr>
              <p:cNvPr id="3" name="Text Box 7"/>
              <p:cNvSpPr txBox="1">
                <a:spLocks noChangeArrowheads="1"/>
              </p:cNvSpPr>
              <p:nvPr/>
            </p:nvSpPr>
            <p:spPr bwMode="auto">
              <a:xfrm>
                <a:off x="16126" y="3462"/>
                <a:ext cx="1883" cy="822"/>
              </a:xfrm>
              <a:prstGeom prst="rect">
                <a:avLst/>
              </a:prstGeom>
              <a:noFill/>
              <a:ln w="9525">
                <a:noFill/>
                <a:bevel/>
              </a:ln>
            </p:spPr>
            <p:txBody>
              <a:bodyPr wrap="square">
                <a:spAutoFit/>
              </a:bodyPr>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lt"/>
                  </a:rPr>
                  <a:t> 5</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7" name="Group 6"/>
              <p:cNvGrpSpPr/>
              <p:nvPr/>
            </p:nvGrpSpPr>
            <p:grpSpPr>
              <a:xfrm>
                <a:off x="15465" y="3298"/>
                <a:ext cx="908" cy="1298"/>
                <a:chOff x="4876" y="2840"/>
                <a:chExt cx="363" cy="519"/>
              </a:xfrm>
            </p:grpSpPr>
            <p:sp>
              <p:nvSpPr>
                <p:cNvPr id="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grpSp>
        <p:nvGrpSpPr>
          <p:cNvPr id="22" name="组合 21"/>
          <p:cNvGrpSpPr/>
          <p:nvPr/>
        </p:nvGrpSpPr>
        <p:grpSpPr>
          <a:xfrm>
            <a:off x="731520" y="5157470"/>
            <a:ext cx="5848350" cy="1171575"/>
            <a:chOff x="3548" y="6681"/>
            <a:chExt cx="9210" cy="1845"/>
          </a:xfrm>
        </p:grpSpPr>
        <p:pic>
          <p:nvPicPr>
            <p:cNvPr id="19491" name="矩形 78"/>
            <p:cNvPicPr/>
            <p:nvPr/>
          </p:nvPicPr>
          <p:blipFill>
            <a:blip r:embed="rId7"/>
            <a:stretch>
              <a:fillRect/>
            </a:stretch>
          </p:blipFill>
          <p:spPr>
            <a:xfrm>
              <a:off x="3548" y="7219"/>
              <a:ext cx="9210" cy="1307"/>
            </a:xfrm>
            <a:prstGeom prst="rect">
              <a:avLst/>
            </a:prstGeom>
            <a:noFill/>
            <a:ln w="9525">
              <a:noFill/>
            </a:ln>
          </p:spPr>
        </p:pic>
        <p:pic>
          <p:nvPicPr>
            <p:cNvPr id="19498" name="圆角矩形 81"/>
            <p:cNvPicPr>
              <a:picLocks noChangeAspect="1"/>
            </p:cNvPicPr>
            <p:nvPr/>
          </p:nvPicPr>
          <p:blipFill>
            <a:blip r:embed="rId8"/>
            <a:stretch>
              <a:fillRect/>
            </a:stretch>
          </p:blipFill>
          <p:spPr>
            <a:xfrm>
              <a:off x="4251" y="6681"/>
              <a:ext cx="1496" cy="1498"/>
            </a:xfrm>
            <a:prstGeom prst="rect">
              <a:avLst/>
            </a:prstGeom>
            <a:noFill/>
            <a:ln w="9525">
              <a:noFill/>
            </a:ln>
          </p:spPr>
        </p:pic>
        <p:sp>
          <p:nvSpPr>
            <p:cNvPr id="19499" name="TextBox 61"/>
            <p:cNvSpPr txBox="1"/>
            <p:nvPr/>
          </p:nvSpPr>
          <p:spPr>
            <a:xfrm>
              <a:off x="4706" y="7134"/>
              <a:ext cx="597" cy="485"/>
            </a:xfrm>
            <a:prstGeom prst="rect">
              <a:avLst/>
            </a:prstGeom>
            <a:noFill/>
            <a:ln w="9525">
              <a:noFill/>
            </a:ln>
          </p:spPr>
          <p:txBody>
            <a:bodyPr vert="horz" wrap="square" anchor="t" anchorCtr="0">
              <a:spAutoFit/>
            </a:bodyPr>
            <a:p>
              <a:r>
                <a:rPr lang="en-US" altLang="zh-CN">
                  <a:latin typeface="Arial" panose="020B0604020202020204" pitchFamily="34" charset="0"/>
                </a:rPr>
                <a:t>3</a:t>
              </a:r>
              <a:endParaRPr lang="en-US" altLang="zh-CN">
                <a:latin typeface="Arial" panose="020B0604020202020204" pitchFamily="34" charset="0"/>
              </a:endParaRPr>
            </a:p>
            <a:p>
              <a:endParaRPr lang="en-US" altLang="zh-CN">
                <a:latin typeface="Arial" panose="020B0604020202020204" pitchFamily="34" charset="0"/>
              </a:endParaRPr>
            </a:p>
          </p:txBody>
        </p:sp>
        <p:grpSp>
          <p:nvGrpSpPr>
            <p:cNvPr id="16" name="组合 15"/>
            <p:cNvGrpSpPr/>
            <p:nvPr/>
          </p:nvGrpSpPr>
          <p:grpSpPr>
            <a:xfrm>
              <a:off x="6739" y="6725"/>
              <a:ext cx="3263" cy="1298"/>
              <a:chOff x="8018" y="7317"/>
              <a:chExt cx="3263" cy="1298"/>
            </a:xfrm>
          </p:grpSpPr>
          <p:sp>
            <p:nvSpPr>
              <p:cNvPr id="5" name="Text Box 7"/>
              <p:cNvSpPr txBox="1">
                <a:spLocks noChangeArrowheads="1"/>
              </p:cNvSpPr>
              <p:nvPr/>
            </p:nvSpPr>
            <p:spPr bwMode="auto">
              <a:xfrm>
                <a:off x="8773" y="7475"/>
                <a:ext cx="2508" cy="822"/>
              </a:xfrm>
              <a:prstGeom prst="rect">
                <a:avLst/>
              </a:prstGeom>
              <a:noFill/>
              <a:ln w="9525">
                <a:noFill/>
                <a:bevel/>
              </a:ln>
            </p:spPr>
            <p:txBody>
              <a:bodyPr wrap="square">
                <a:spAutoFit/>
              </a:bodyPr>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lt"/>
                  </a:rPr>
                  <a:t> 15</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10" name="Group 6"/>
              <p:cNvGrpSpPr/>
              <p:nvPr/>
            </p:nvGrpSpPr>
            <p:grpSpPr>
              <a:xfrm>
                <a:off x="8018" y="7317"/>
                <a:ext cx="908" cy="1298"/>
                <a:chOff x="4876" y="2840"/>
                <a:chExt cx="363" cy="519"/>
              </a:xfrm>
            </p:grpSpPr>
            <p:sp>
              <p:nvSpPr>
                <p:cNvPr id="12"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grpSp>
        <p:nvGrpSpPr>
          <p:cNvPr id="39" name="Group 6"/>
          <p:cNvGrpSpPr/>
          <p:nvPr/>
        </p:nvGrpSpPr>
        <p:grpSpPr>
          <a:xfrm>
            <a:off x="5423535" y="2271713"/>
            <a:ext cx="576263" cy="823913"/>
            <a:chOff x="4876" y="2840"/>
            <a:chExt cx="363" cy="519"/>
          </a:xfrm>
        </p:grpSpPr>
        <p:sp>
          <p:nvSpPr>
            <p:cNvPr id="40"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42"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nvGrpSpPr>
          <p:cNvPr id="60" name="组合 59"/>
          <p:cNvGrpSpPr/>
          <p:nvPr/>
        </p:nvGrpSpPr>
        <p:grpSpPr>
          <a:xfrm>
            <a:off x="7000240" y="3500755"/>
            <a:ext cx="3167380" cy="1440180"/>
            <a:chOff x="13266" y="5401"/>
            <a:chExt cx="4988" cy="2268"/>
          </a:xfrm>
        </p:grpSpPr>
        <p:sp>
          <p:nvSpPr>
            <p:cNvPr id="31" name="右箭头 30"/>
            <p:cNvSpPr/>
            <p:nvPr/>
          </p:nvSpPr>
          <p:spPr>
            <a:xfrm>
              <a:off x="13266" y="5401"/>
              <a:ext cx="4989" cy="2268"/>
            </a:xfrm>
            <a:prstGeom prst="rightArrow">
              <a:avLst>
                <a:gd name="adj1" fmla="val 73011"/>
                <a:gd name="adj2" fmla="val 50000"/>
              </a:avLst>
            </a:prstGeom>
            <a:noFill/>
            <a:ln w="50800">
              <a:solidFill>
                <a:srgbClr val="FF0000"/>
              </a:solidFill>
            </a:ln>
            <a:effectLst>
              <a:glow rad="101600">
                <a:schemeClr val="accent6">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9" name="组合 58"/>
            <p:cNvGrpSpPr/>
            <p:nvPr/>
          </p:nvGrpSpPr>
          <p:grpSpPr>
            <a:xfrm>
              <a:off x="13484" y="5946"/>
              <a:ext cx="3930" cy="1298"/>
              <a:chOff x="13882" y="3412"/>
              <a:chExt cx="3930" cy="1298"/>
            </a:xfrm>
          </p:grpSpPr>
          <p:sp>
            <p:nvSpPr>
              <p:cNvPr id="44" name="文本框 43"/>
              <p:cNvSpPr txBox="1"/>
              <p:nvPr/>
            </p:nvSpPr>
            <p:spPr>
              <a:xfrm>
                <a:off x="13882" y="3534"/>
                <a:ext cx="3931" cy="822"/>
              </a:xfrm>
              <a:prstGeom prst="rect">
                <a:avLst/>
              </a:prstGeom>
              <a:noFill/>
            </p:spPr>
            <p:txBody>
              <a:bodyPr wrap="none" rtlCol="0">
                <a:spAutoFit/>
              </a:bodyPr>
              <a:p>
                <a:r>
                  <a:rPr lang="en-US" altLang="zh-CN" sz="2800"/>
                  <a:t>6</a:t>
                </a:r>
                <a:r>
                  <a:rPr lang="zh-CN" altLang="en-US" sz="2800"/>
                  <a:t>个</a:t>
                </a:r>
                <a:r>
                  <a:rPr lang="en-US" altLang="zh-CN" sz="2800"/>
                  <a:t>       </a:t>
                </a:r>
                <a:r>
                  <a:rPr lang="zh-CN" altLang="en-US" sz="2800"/>
                  <a:t>是多少</a:t>
                </a:r>
                <a:endParaRPr lang="zh-CN" altLang="en-US" sz="2800"/>
              </a:p>
            </p:txBody>
          </p:sp>
          <p:grpSp>
            <p:nvGrpSpPr>
              <p:cNvPr id="49" name="Group 6"/>
              <p:cNvGrpSpPr/>
              <p:nvPr/>
            </p:nvGrpSpPr>
            <p:grpSpPr>
              <a:xfrm>
                <a:off x="15071" y="3412"/>
                <a:ext cx="908" cy="1298"/>
                <a:chOff x="4876" y="2840"/>
                <a:chExt cx="363" cy="519"/>
              </a:xfrm>
            </p:grpSpPr>
            <p:sp>
              <p:nvSpPr>
                <p:cNvPr id="50"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51"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grpSp>
        <p:nvGrpSpPr>
          <p:cNvPr id="62" name="组合 61"/>
          <p:cNvGrpSpPr/>
          <p:nvPr/>
        </p:nvGrpSpPr>
        <p:grpSpPr>
          <a:xfrm>
            <a:off x="7366635" y="2025015"/>
            <a:ext cx="3167380" cy="1440180"/>
            <a:chOff x="14475" y="8411"/>
            <a:chExt cx="4988" cy="2268"/>
          </a:xfrm>
        </p:grpSpPr>
        <p:sp>
          <p:nvSpPr>
            <p:cNvPr id="36" name="右箭头 35"/>
            <p:cNvSpPr/>
            <p:nvPr/>
          </p:nvSpPr>
          <p:spPr>
            <a:xfrm>
              <a:off x="14475" y="8411"/>
              <a:ext cx="4989" cy="2268"/>
            </a:xfrm>
            <a:prstGeom prst="rightArrow">
              <a:avLst>
                <a:gd name="adj1" fmla="val 73011"/>
                <a:gd name="adj2" fmla="val 50000"/>
              </a:avLst>
            </a:prstGeom>
            <a:noFill/>
            <a:ln w="50800">
              <a:solidFill>
                <a:schemeClr val="accent1">
                  <a:lumMod val="75000"/>
                </a:schemeClr>
              </a:solidFill>
            </a:ln>
            <a:effectLst>
              <a:glow rad="101600">
                <a:schemeClr val="accent1">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1" name="组合 60"/>
            <p:cNvGrpSpPr/>
            <p:nvPr/>
          </p:nvGrpSpPr>
          <p:grpSpPr>
            <a:xfrm>
              <a:off x="14673" y="8976"/>
              <a:ext cx="3930" cy="1298"/>
              <a:chOff x="13882" y="1820"/>
              <a:chExt cx="3930" cy="1298"/>
            </a:xfrm>
          </p:grpSpPr>
          <p:sp>
            <p:nvSpPr>
              <p:cNvPr id="43" name="文本框 42"/>
              <p:cNvSpPr txBox="1"/>
              <p:nvPr/>
            </p:nvSpPr>
            <p:spPr>
              <a:xfrm>
                <a:off x="13882" y="1988"/>
                <a:ext cx="3931" cy="822"/>
              </a:xfrm>
              <a:prstGeom prst="rect">
                <a:avLst/>
              </a:prstGeom>
              <a:noFill/>
            </p:spPr>
            <p:txBody>
              <a:bodyPr wrap="none" rtlCol="0">
                <a:spAutoFit/>
              </a:bodyPr>
              <a:p>
                <a:r>
                  <a:rPr lang="en-US" altLang="zh-CN" sz="2800"/>
                  <a:t>5</a:t>
                </a:r>
                <a:r>
                  <a:rPr lang="zh-CN" altLang="en-US" sz="2800"/>
                  <a:t>个</a:t>
                </a:r>
                <a:r>
                  <a:rPr lang="en-US" altLang="zh-CN" sz="2800"/>
                  <a:t>       </a:t>
                </a:r>
                <a:r>
                  <a:rPr lang="zh-CN" altLang="en-US" sz="2800"/>
                  <a:t>是多少</a:t>
                </a:r>
                <a:endParaRPr lang="zh-CN" altLang="en-US" sz="2800"/>
              </a:p>
            </p:txBody>
          </p:sp>
          <p:grpSp>
            <p:nvGrpSpPr>
              <p:cNvPr id="52" name="Group 6"/>
              <p:cNvGrpSpPr/>
              <p:nvPr/>
            </p:nvGrpSpPr>
            <p:grpSpPr>
              <a:xfrm>
                <a:off x="15109" y="1820"/>
                <a:ext cx="908" cy="1298"/>
                <a:chOff x="4876" y="2840"/>
                <a:chExt cx="363" cy="519"/>
              </a:xfrm>
            </p:grpSpPr>
            <p:sp>
              <p:nvSpPr>
                <p:cNvPr id="53"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54"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grpSp>
        <p:nvGrpSpPr>
          <p:cNvPr id="63" name="组合 62"/>
          <p:cNvGrpSpPr/>
          <p:nvPr/>
        </p:nvGrpSpPr>
        <p:grpSpPr>
          <a:xfrm>
            <a:off x="6540500" y="4954905"/>
            <a:ext cx="3167380" cy="1441450"/>
            <a:chOff x="13180" y="-1"/>
            <a:chExt cx="4988" cy="2270"/>
          </a:xfrm>
        </p:grpSpPr>
        <p:sp>
          <p:nvSpPr>
            <p:cNvPr id="26" name="右箭头 25"/>
            <p:cNvSpPr/>
            <p:nvPr/>
          </p:nvSpPr>
          <p:spPr>
            <a:xfrm>
              <a:off x="13180" y="-1"/>
              <a:ext cx="4989" cy="2270"/>
            </a:xfrm>
            <a:prstGeom prst="rightArrow">
              <a:avLst>
                <a:gd name="adj1" fmla="val 73011"/>
                <a:gd name="adj2" fmla="val 50000"/>
              </a:avLst>
            </a:prstGeom>
            <a:noFill/>
            <a:ln w="50800">
              <a:solidFill>
                <a:srgbClr val="00B050"/>
              </a:solidFill>
            </a:ln>
            <a:effectLst>
              <a:glow rad="101600">
                <a:schemeClr val="accent3">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8" name="组合 57"/>
            <p:cNvGrpSpPr/>
            <p:nvPr/>
          </p:nvGrpSpPr>
          <p:grpSpPr>
            <a:xfrm>
              <a:off x="13347" y="523"/>
              <a:ext cx="4242" cy="1298"/>
              <a:chOff x="13347" y="523"/>
              <a:chExt cx="4242" cy="1298"/>
            </a:xfrm>
          </p:grpSpPr>
          <p:sp>
            <p:nvSpPr>
              <p:cNvPr id="45" name="文本框 44"/>
              <p:cNvSpPr txBox="1"/>
              <p:nvPr/>
            </p:nvSpPr>
            <p:spPr>
              <a:xfrm>
                <a:off x="13347" y="683"/>
                <a:ext cx="4242" cy="822"/>
              </a:xfrm>
              <a:prstGeom prst="rect">
                <a:avLst/>
              </a:prstGeom>
              <a:noFill/>
            </p:spPr>
            <p:txBody>
              <a:bodyPr wrap="none" rtlCol="0">
                <a:spAutoFit/>
              </a:bodyPr>
              <a:p>
                <a:r>
                  <a:rPr lang="en-US" altLang="zh-CN" sz="2800"/>
                  <a:t>15</a:t>
                </a:r>
                <a:r>
                  <a:rPr lang="zh-CN" altLang="en-US" sz="2800"/>
                  <a:t>个</a:t>
                </a:r>
                <a:r>
                  <a:rPr lang="en-US" altLang="zh-CN" sz="2800"/>
                  <a:t>       </a:t>
                </a:r>
                <a:r>
                  <a:rPr lang="zh-CN" altLang="en-US" sz="2800"/>
                  <a:t>是多少</a:t>
                </a:r>
                <a:endParaRPr lang="zh-CN" altLang="en-US" sz="2800"/>
              </a:p>
            </p:txBody>
          </p:sp>
          <p:grpSp>
            <p:nvGrpSpPr>
              <p:cNvPr id="55" name="Group 6"/>
              <p:cNvGrpSpPr/>
              <p:nvPr/>
            </p:nvGrpSpPr>
            <p:grpSpPr>
              <a:xfrm>
                <a:off x="14793" y="523"/>
                <a:ext cx="908" cy="1298"/>
                <a:chOff x="4876" y="2840"/>
                <a:chExt cx="363" cy="519"/>
              </a:xfrm>
            </p:grpSpPr>
            <p:sp>
              <p:nvSpPr>
                <p:cNvPr id="56"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57"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sp>
        <p:nvSpPr>
          <p:cNvPr id="69" name="文本框 68"/>
          <p:cNvSpPr txBox="1"/>
          <p:nvPr/>
        </p:nvSpPr>
        <p:spPr>
          <a:xfrm>
            <a:off x="5186680" y="3933190"/>
            <a:ext cx="380365" cy="521970"/>
          </a:xfrm>
          <a:prstGeom prst="rect">
            <a:avLst/>
          </a:prstGeom>
          <a:noFill/>
        </p:spPr>
        <p:txBody>
          <a:bodyPr wrap="none" rtlCol="0">
            <a:spAutoFit/>
          </a:bodyPr>
          <a:p>
            <a:r>
              <a:rPr lang="en-US" altLang="zh-CN" sz="2800"/>
              <a:t>4</a:t>
            </a:r>
            <a:endParaRPr lang="en-US" altLang="zh-CN" sz="2800"/>
          </a:p>
        </p:txBody>
      </p:sp>
      <p:sp>
        <p:nvSpPr>
          <p:cNvPr id="70" name="文本框 69"/>
          <p:cNvSpPr txBox="1"/>
          <p:nvPr/>
        </p:nvSpPr>
        <p:spPr>
          <a:xfrm>
            <a:off x="4718050" y="5372100"/>
            <a:ext cx="380365" cy="521970"/>
          </a:xfrm>
          <a:prstGeom prst="rect">
            <a:avLst/>
          </a:prstGeom>
          <a:noFill/>
        </p:spPr>
        <p:txBody>
          <a:bodyPr wrap="none" rtlCol="0">
            <a:spAutoFit/>
          </a:bodyPr>
          <a:p>
            <a:r>
              <a:rPr lang="en-US" altLang="zh-CN" sz="2800"/>
              <a:t>3</a:t>
            </a:r>
            <a:endParaRPr lang="en-US" altLang="zh-CN" sz="2800"/>
          </a:p>
        </p:txBody>
      </p:sp>
      <p:sp>
        <p:nvSpPr>
          <p:cNvPr id="71" name="文本框 70"/>
          <p:cNvSpPr txBox="1"/>
          <p:nvPr/>
        </p:nvSpPr>
        <p:spPr>
          <a:xfrm>
            <a:off x="858183" y="350873"/>
            <a:ext cx="1415772" cy="461665"/>
          </a:xfrm>
          <a:prstGeom prst="rect">
            <a:avLst/>
          </a:prstGeom>
          <a:noFill/>
        </p:spPr>
        <p:txBody>
          <a:bodyPr wrap="none" rtlCol="0">
            <a:spAutoFit/>
          </a:bodyPr>
          <a:p>
            <a:r>
              <a:rPr kumimoji="1" lang="zh-CN" altLang="en-US" sz="2400" b="1" dirty="0"/>
              <a:t>新课导入</a:t>
            </a:r>
            <a:endParaRPr kumimoji="1" lang="zh-CN" altLang="en-US" sz="2400" b="1" dirty="0"/>
          </a:p>
        </p:txBody>
      </p:sp>
      <p:grpSp>
        <p:nvGrpSpPr>
          <p:cNvPr id="73" name="组合 72"/>
          <p:cNvGrpSpPr/>
          <p:nvPr/>
        </p:nvGrpSpPr>
        <p:grpSpPr>
          <a:xfrm>
            <a:off x="2968625" y="652145"/>
            <a:ext cx="6194425" cy="1014730"/>
            <a:chOff x="4675" y="1027"/>
            <a:chExt cx="9755" cy="1598"/>
          </a:xfrm>
        </p:grpSpPr>
        <p:sp>
          <p:nvSpPr>
            <p:cNvPr id="41" name="矩形 40"/>
            <p:cNvSpPr/>
            <p:nvPr/>
          </p:nvSpPr>
          <p:spPr>
            <a:xfrm>
              <a:off x="5762" y="1609"/>
              <a:ext cx="8668" cy="1016"/>
            </a:xfrm>
            <a:prstGeom prst="rect">
              <a:avLst/>
            </a:prstGeom>
          </p:spPr>
          <p:txBody>
            <a:bodyPr wrap="square">
              <a:spAutoFit/>
            </a:bodyPr>
            <a:p>
              <a:pPr latinLnBrk="1">
                <a:lnSpc>
                  <a:spcPct val="150000"/>
                </a:lnSpc>
                <a:defRPr/>
              </a:pPr>
              <a:r>
                <a:rPr lang="zh-CN" altLang="en-US" sz="2400" dirty="0">
                  <a:solidFill>
                    <a:schemeClr val="tx1"/>
                  </a:solidFill>
                  <a:cs typeface="+mn-ea"/>
                  <a:sym typeface="+mn-lt"/>
                </a:rPr>
                <a:t>说一说下面的算式表示什么，再计算。</a:t>
              </a:r>
              <a:endParaRPr lang="zh-CN" altLang="en-US" sz="2400" dirty="0">
                <a:solidFill>
                  <a:schemeClr val="tx1"/>
                </a:solidFill>
                <a:cs typeface="+mn-ea"/>
                <a:sym typeface="+mn-lt"/>
              </a:endParaRPr>
            </a:p>
          </p:txBody>
        </p:sp>
        <p:pic>
          <p:nvPicPr>
            <p:cNvPr id="72" name="图片 7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a:xfrm>
              <a:off x="4675" y="1027"/>
              <a:ext cx="1452" cy="1452"/>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504"/>
                                        </p:tgtEl>
                                        <p:attrNameLst>
                                          <p:attrName>style.visibility</p:attrName>
                                        </p:attrNameLst>
                                      </p:cBhvr>
                                      <p:to>
                                        <p:strVal val="visible"/>
                                      </p:to>
                                    </p:set>
                                    <p:animEffect transition="in" filter="wipe(down)">
                                      <p:cBhvr>
                                        <p:cTn id="7" dur="500"/>
                                        <p:tgtEl>
                                          <p:spTgt spid="1950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ppt_y</p:attrName>
                                        </p:attrNameLst>
                                      </p:cBhvr>
                                      <p:tavLst>
                                        <p:tav tm="0">
                                          <p:val>
                                            <p:strVal val="#ppt_y+#ppt_h*1.125000"/>
                                          </p:val>
                                        </p:tav>
                                        <p:tav tm="100000">
                                          <p:val>
                                            <p:strVal val="#ppt_y"/>
                                          </p:val>
                                        </p:tav>
                                      </p:tavLst>
                                    </p:anim>
                                    <p:animEffect transition="in" filter="wipe(up)">
                                      <p:cBhvr>
                                        <p:cTn id="13" dur="500"/>
                                        <p:tgtEl>
                                          <p:spTgt spid="20"/>
                                        </p:tgtEl>
                                      </p:cBhvr>
                                    </p:animEffect>
                                  </p:childTnLst>
                                </p:cTn>
                              </p:par>
                              <p:par>
                                <p:cTn id="14" presetID="12" presetClass="entr" presetSubtype="4"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p:tgtEl>
                                          <p:spTgt spid="21"/>
                                        </p:tgtEl>
                                        <p:attrNameLst>
                                          <p:attrName>ppt_y</p:attrName>
                                        </p:attrNameLst>
                                      </p:cBhvr>
                                      <p:tavLst>
                                        <p:tav tm="0">
                                          <p:val>
                                            <p:strVal val="#ppt_y+#ppt_h*1.125000"/>
                                          </p:val>
                                        </p:tav>
                                        <p:tav tm="100000">
                                          <p:val>
                                            <p:strVal val="#ppt_y"/>
                                          </p:val>
                                        </p:tav>
                                      </p:tavLst>
                                    </p:anim>
                                    <p:animEffect transition="in" filter="wipe(up)">
                                      <p:cBhvr>
                                        <p:cTn id="17" dur="500"/>
                                        <p:tgtEl>
                                          <p:spTgt spid="21"/>
                                        </p:tgtEl>
                                      </p:cBhvr>
                                    </p:animEffect>
                                  </p:childTnLst>
                                </p:cTn>
                              </p:par>
                              <p:par>
                                <p:cTn id="18" presetID="12" presetClass="entr" presetSubtype="4"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p:tgtEl>
                                          <p:spTgt spid="22"/>
                                        </p:tgtEl>
                                        <p:attrNameLst>
                                          <p:attrName>ppt_y</p:attrName>
                                        </p:attrNameLst>
                                      </p:cBhvr>
                                      <p:tavLst>
                                        <p:tav tm="0">
                                          <p:val>
                                            <p:strVal val="#ppt_y+#ppt_h*1.125000"/>
                                          </p:val>
                                        </p:tav>
                                        <p:tav tm="100000">
                                          <p:val>
                                            <p:strVal val="#ppt_y"/>
                                          </p:val>
                                        </p:tav>
                                      </p:tavLst>
                                    </p:anim>
                                    <p:animEffect transition="in" filter="wipe(up)">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36" fill="hold" nodeType="clickEffect">
                                  <p:stCondLst>
                                    <p:cond delay="0"/>
                                  </p:stCondLst>
                                  <p:childTnLst>
                                    <p:set>
                                      <p:cBhvr>
                                        <p:cTn id="25" dur="500"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strVal val="(6*min(max(#ppt_w*#ppt_h,.3),1)-7.4)/-.7*#ppt_w"/>
                                          </p:val>
                                        </p:tav>
                                        <p:tav tm="100000">
                                          <p:val>
                                            <p:strVal val="#ppt_w"/>
                                          </p:val>
                                        </p:tav>
                                      </p:tavLst>
                                    </p:anim>
                                    <p:anim calcmode="lin" valueType="num">
                                      <p:cBhvr>
                                        <p:cTn id="27" dur="500" fill="hold"/>
                                        <p:tgtEl>
                                          <p:spTgt spid="62"/>
                                        </p:tgtEl>
                                        <p:attrNameLst>
                                          <p:attrName>ppt_h</p:attrName>
                                        </p:attrNameLst>
                                      </p:cBhvr>
                                      <p:tavLst>
                                        <p:tav tm="0">
                                          <p:val>
                                            <p:strVal val="(6*min(max(#ppt_w*#ppt_h,.3),1)-7.4)/-.7*#ppt_h"/>
                                          </p:val>
                                        </p:tav>
                                        <p:tav tm="100000">
                                          <p:val>
                                            <p:strVal val="#ppt_h"/>
                                          </p:val>
                                        </p:tav>
                                      </p:tavLst>
                                    </p:anim>
                                    <p:anim calcmode="lin" valueType="num">
                                      <p:cBhvr>
                                        <p:cTn id="28" dur="500" fill="hold"/>
                                        <p:tgtEl>
                                          <p:spTgt spid="62"/>
                                        </p:tgtEl>
                                        <p:attrNameLst>
                                          <p:attrName>ppt_x</p:attrName>
                                        </p:attrNameLst>
                                      </p:cBhvr>
                                      <p:tavLst>
                                        <p:tav tm="0">
                                          <p:val>
                                            <p:fltVal val="0.5"/>
                                          </p:val>
                                        </p:tav>
                                        <p:tav tm="100000">
                                          <p:val>
                                            <p:strVal val="#ppt_x"/>
                                          </p:val>
                                        </p:tav>
                                      </p:tavLst>
                                    </p:anim>
                                    <p:anim calcmode="lin" valueType="num">
                                      <p:cBhvr>
                                        <p:cTn id="29" dur="500" fill="hold"/>
                                        <p:tgtEl>
                                          <p:spTgt spid="62"/>
                                        </p:tgtEl>
                                        <p:attrNameLst>
                                          <p:attrName>ppt_y</p:attrName>
                                        </p:attrNameLst>
                                      </p:cBhvr>
                                      <p:tavLst>
                                        <p:tav tm="0">
                                          <p:val>
                                            <p:strVal val="1+(6*min(max(#ppt_w*#ppt_h,.3),1)-7.4)/-.7*#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3" presetClass="entr" presetSubtype="36" fill="hold" nodeType="clickEffect">
                                  <p:stCondLst>
                                    <p:cond delay="0"/>
                                  </p:stCondLst>
                                  <p:childTnLst>
                                    <p:set>
                                      <p:cBhvr>
                                        <p:cTn id="33" dur="500" fill="hold">
                                          <p:stCondLst>
                                            <p:cond delay="0"/>
                                          </p:stCondLst>
                                        </p:cTn>
                                        <p:tgtEl>
                                          <p:spTgt spid="60"/>
                                        </p:tgtEl>
                                        <p:attrNameLst>
                                          <p:attrName>style.visibility</p:attrName>
                                        </p:attrNameLst>
                                      </p:cBhvr>
                                      <p:to>
                                        <p:strVal val="visible"/>
                                      </p:to>
                                    </p:set>
                                    <p:anim calcmode="lin" valueType="num">
                                      <p:cBhvr>
                                        <p:cTn id="34" dur="500" fill="hold"/>
                                        <p:tgtEl>
                                          <p:spTgt spid="60"/>
                                        </p:tgtEl>
                                        <p:attrNameLst>
                                          <p:attrName>ppt_w</p:attrName>
                                        </p:attrNameLst>
                                      </p:cBhvr>
                                      <p:tavLst>
                                        <p:tav tm="0">
                                          <p:val>
                                            <p:strVal val="(6*min(max(#ppt_w*#ppt_h,.3),1)-7.4)/-.7*#ppt_w"/>
                                          </p:val>
                                        </p:tav>
                                        <p:tav tm="100000">
                                          <p:val>
                                            <p:strVal val="#ppt_w"/>
                                          </p:val>
                                        </p:tav>
                                      </p:tavLst>
                                    </p:anim>
                                    <p:anim calcmode="lin" valueType="num">
                                      <p:cBhvr>
                                        <p:cTn id="35" dur="500" fill="hold"/>
                                        <p:tgtEl>
                                          <p:spTgt spid="60"/>
                                        </p:tgtEl>
                                        <p:attrNameLst>
                                          <p:attrName>ppt_h</p:attrName>
                                        </p:attrNameLst>
                                      </p:cBhvr>
                                      <p:tavLst>
                                        <p:tav tm="0">
                                          <p:val>
                                            <p:strVal val="(6*min(max(#ppt_w*#ppt_h,.3),1)-7.4)/-.7*#ppt_h"/>
                                          </p:val>
                                        </p:tav>
                                        <p:tav tm="100000">
                                          <p:val>
                                            <p:strVal val="#ppt_h"/>
                                          </p:val>
                                        </p:tav>
                                      </p:tavLst>
                                    </p:anim>
                                    <p:anim calcmode="lin" valueType="num">
                                      <p:cBhvr>
                                        <p:cTn id="36" dur="500" fill="hold"/>
                                        <p:tgtEl>
                                          <p:spTgt spid="60"/>
                                        </p:tgtEl>
                                        <p:attrNameLst>
                                          <p:attrName>ppt_x</p:attrName>
                                        </p:attrNameLst>
                                      </p:cBhvr>
                                      <p:tavLst>
                                        <p:tav tm="0">
                                          <p:val>
                                            <p:fltVal val="0.5"/>
                                          </p:val>
                                        </p:tav>
                                        <p:tav tm="100000">
                                          <p:val>
                                            <p:strVal val="#ppt_x"/>
                                          </p:val>
                                        </p:tav>
                                      </p:tavLst>
                                    </p:anim>
                                    <p:anim calcmode="lin" valueType="num">
                                      <p:cBhvr>
                                        <p:cTn id="37" dur="500" fill="hold"/>
                                        <p:tgtEl>
                                          <p:spTgt spid="60"/>
                                        </p:tgtEl>
                                        <p:attrNameLst>
                                          <p:attrName>ppt_y</p:attrName>
                                        </p:attrNameLst>
                                      </p:cBhvr>
                                      <p:tavLst>
                                        <p:tav tm="0">
                                          <p:val>
                                            <p:strVal val="1+(6*min(max(#ppt_w*#ppt_h,.3),1)-7.4)/-.7*#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36" fill="hold" nodeType="clickEffect">
                                  <p:stCondLst>
                                    <p:cond delay="0"/>
                                  </p:stCondLst>
                                  <p:childTnLst>
                                    <p:set>
                                      <p:cBhvr>
                                        <p:cTn id="41" dur="500"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strVal val="(6*min(max(#ppt_w*#ppt_h,.3),1)-7.4)/-.7*#ppt_w"/>
                                          </p:val>
                                        </p:tav>
                                        <p:tav tm="100000">
                                          <p:val>
                                            <p:strVal val="#ppt_w"/>
                                          </p:val>
                                        </p:tav>
                                      </p:tavLst>
                                    </p:anim>
                                    <p:anim calcmode="lin" valueType="num">
                                      <p:cBhvr>
                                        <p:cTn id="43" dur="500" fill="hold"/>
                                        <p:tgtEl>
                                          <p:spTgt spid="63"/>
                                        </p:tgtEl>
                                        <p:attrNameLst>
                                          <p:attrName>ppt_h</p:attrName>
                                        </p:attrNameLst>
                                      </p:cBhvr>
                                      <p:tavLst>
                                        <p:tav tm="0">
                                          <p:val>
                                            <p:strVal val="(6*min(max(#ppt_w*#ppt_h,.3),1)-7.4)/-.7*#ppt_h"/>
                                          </p:val>
                                        </p:tav>
                                        <p:tav tm="100000">
                                          <p:val>
                                            <p:strVal val="#ppt_h"/>
                                          </p:val>
                                        </p:tav>
                                      </p:tavLst>
                                    </p:anim>
                                    <p:anim calcmode="lin" valueType="num">
                                      <p:cBhvr>
                                        <p:cTn id="44" dur="500" fill="hold"/>
                                        <p:tgtEl>
                                          <p:spTgt spid="63"/>
                                        </p:tgtEl>
                                        <p:attrNameLst>
                                          <p:attrName>ppt_x</p:attrName>
                                        </p:attrNameLst>
                                      </p:cBhvr>
                                      <p:tavLst>
                                        <p:tav tm="0">
                                          <p:val>
                                            <p:fltVal val="0.5"/>
                                          </p:val>
                                        </p:tav>
                                        <p:tav tm="100000">
                                          <p:val>
                                            <p:strVal val="#ppt_x"/>
                                          </p:val>
                                        </p:tav>
                                      </p:tavLst>
                                    </p:anim>
                                    <p:anim calcmode="lin" valueType="num">
                                      <p:cBhvr>
                                        <p:cTn id="45" dur="500" fill="hold"/>
                                        <p:tgtEl>
                                          <p:spTgt spid="63"/>
                                        </p:tgtEl>
                                        <p:attrNameLst>
                                          <p:attrName>ppt_y</p:attrName>
                                        </p:attrNameLst>
                                      </p:cBhvr>
                                      <p:tavLst>
                                        <p:tav tm="0">
                                          <p:val>
                                            <p:strVal val="1+(6*min(max(#ppt_w*#ppt_h,.3),1)-7.4)/-.7*#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nodeType="click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dissolve">
                                      <p:cBhvr>
                                        <p:cTn id="50" dur="500"/>
                                        <p:tgtEl>
                                          <p:spTgt spid="39"/>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69"/>
                                        </p:tgtEl>
                                        <p:attrNameLst>
                                          <p:attrName>style.visibility</p:attrName>
                                        </p:attrNameLst>
                                      </p:cBhvr>
                                      <p:to>
                                        <p:strVal val="visible"/>
                                      </p:to>
                                    </p:set>
                                    <p:anim calcmode="lin" valueType="num">
                                      <p:cBhvr additive="base">
                                        <p:cTn id="55" dur="500"/>
                                        <p:tgtEl>
                                          <p:spTgt spid="69"/>
                                        </p:tgtEl>
                                        <p:attrNameLst>
                                          <p:attrName>ppt_y</p:attrName>
                                        </p:attrNameLst>
                                      </p:cBhvr>
                                      <p:tavLst>
                                        <p:tav tm="0">
                                          <p:val>
                                            <p:strVal val="#ppt_y+#ppt_h*1.125000"/>
                                          </p:val>
                                        </p:tav>
                                        <p:tav tm="100000">
                                          <p:val>
                                            <p:strVal val="#ppt_y"/>
                                          </p:val>
                                        </p:tav>
                                      </p:tavLst>
                                    </p:anim>
                                    <p:animEffect transition="in" filter="wipe(up)">
                                      <p:cBhvr>
                                        <p:cTn id="56" dur="500"/>
                                        <p:tgtEl>
                                          <p:spTgt spid="69"/>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70"/>
                                        </p:tgtEl>
                                        <p:attrNameLst>
                                          <p:attrName>style.visibility</p:attrName>
                                        </p:attrNameLst>
                                      </p:cBhvr>
                                      <p:to>
                                        <p:strVal val="visible"/>
                                      </p:to>
                                    </p:set>
                                    <p:anim calcmode="lin" valueType="num">
                                      <p:cBhvr additive="base">
                                        <p:cTn id="61" dur="500"/>
                                        <p:tgtEl>
                                          <p:spTgt spid="70"/>
                                        </p:tgtEl>
                                        <p:attrNameLst>
                                          <p:attrName>ppt_y</p:attrName>
                                        </p:attrNameLst>
                                      </p:cBhvr>
                                      <p:tavLst>
                                        <p:tav tm="0">
                                          <p:val>
                                            <p:strVal val="#ppt_y+#ppt_h*1.125000"/>
                                          </p:val>
                                        </p:tav>
                                        <p:tav tm="100000">
                                          <p:val>
                                            <p:strVal val="#ppt_y"/>
                                          </p:val>
                                        </p:tav>
                                      </p:tavLst>
                                    </p:anim>
                                    <p:animEffect transition="in" filter="wipe(up)">
                                      <p:cBhvr>
                                        <p:cTn id="6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7664" name="Picture 16" descr="C:\Documents and Settings\Administrator\桌面\图片1.png"/>
          <p:cNvPicPr>
            <a:picLocks noChangeAspect="1"/>
          </p:cNvPicPr>
          <p:nvPr/>
        </p:nvPicPr>
        <p:blipFill>
          <a:blip r:embed="rId2"/>
          <a:stretch>
            <a:fillRect/>
          </a:stretch>
        </p:blipFill>
        <p:spPr>
          <a:xfrm>
            <a:off x="3530600" y="873760"/>
            <a:ext cx="4677410" cy="2383790"/>
          </a:xfrm>
          <a:prstGeom prst="rect">
            <a:avLst/>
          </a:prstGeom>
          <a:noFill/>
          <a:ln w="9525">
            <a:noFill/>
          </a:ln>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9" name="组合 8"/>
          <p:cNvGrpSpPr/>
          <p:nvPr/>
        </p:nvGrpSpPr>
        <p:grpSpPr>
          <a:xfrm>
            <a:off x="3811270" y="2452370"/>
            <a:ext cx="4163060" cy="521970"/>
            <a:chOff x="4406" y="3520"/>
            <a:chExt cx="6556" cy="822"/>
          </a:xfrm>
        </p:grpSpPr>
        <p:sp>
          <p:nvSpPr>
            <p:cNvPr id="3" name="文本框 2"/>
            <p:cNvSpPr txBox="1"/>
            <p:nvPr/>
          </p:nvSpPr>
          <p:spPr>
            <a:xfrm>
              <a:off x="4406" y="3520"/>
              <a:ext cx="1231"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12L</a:t>
              </a:r>
              <a:endParaRPr lang="en-US" altLang="zh-CN" sz="2800">
                <a:latin typeface="微软雅黑" panose="020B0503020204020204" pitchFamily="34" charset="-122"/>
                <a:ea typeface="微软雅黑" panose="020B0503020204020204" pitchFamily="34" charset="-122"/>
              </a:endParaRPr>
            </a:p>
          </p:txBody>
        </p:sp>
        <p:sp>
          <p:nvSpPr>
            <p:cNvPr id="4" name="文本框 3"/>
            <p:cNvSpPr txBox="1"/>
            <p:nvPr/>
          </p:nvSpPr>
          <p:spPr>
            <a:xfrm>
              <a:off x="7016" y="3520"/>
              <a:ext cx="1231"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12L</a:t>
              </a:r>
              <a:endParaRPr lang="en-US" altLang="zh-CN" sz="2800">
                <a:latin typeface="微软雅黑" panose="020B0503020204020204" pitchFamily="34" charset="-122"/>
                <a:ea typeface="微软雅黑" panose="020B0503020204020204" pitchFamily="34" charset="-122"/>
              </a:endParaRPr>
            </a:p>
          </p:txBody>
        </p:sp>
        <p:sp>
          <p:nvSpPr>
            <p:cNvPr id="5" name="文本框 4"/>
            <p:cNvSpPr txBox="1"/>
            <p:nvPr/>
          </p:nvSpPr>
          <p:spPr>
            <a:xfrm>
              <a:off x="9731" y="3520"/>
              <a:ext cx="1231"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12L</a:t>
              </a:r>
              <a:endParaRPr lang="en-US" altLang="zh-CN" sz="280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826385" y="4389755"/>
            <a:ext cx="2193290" cy="1290320"/>
            <a:chOff x="3271" y="6205"/>
            <a:chExt cx="3454" cy="2032"/>
          </a:xfrm>
        </p:grpSpPr>
        <p:sp>
          <p:nvSpPr>
            <p:cNvPr id="11274" name="圆角矩形标注 11273"/>
            <p:cNvSpPr/>
            <p:nvPr/>
          </p:nvSpPr>
          <p:spPr>
            <a:xfrm>
              <a:off x="3271" y="6205"/>
              <a:ext cx="3455" cy="2032"/>
            </a:xfrm>
            <a:prstGeom prst="wedgeRoundRectCallout">
              <a:avLst>
                <a:gd name="adj1" fmla="val -74486"/>
                <a:gd name="adj2" fmla="val 39960"/>
                <a:gd name="adj3" fmla="val 16667"/>
              </a:avLst>
            </a:prstGeom>
            <a:gradFill rotWithShape="0">
              <a:gsLst>
                <a:gs pos="0">
                  <a:srgbClr val="FFFFFF">
                    <a:alpha val="100000"/>
                  </a:srgbClr>
                </a:gs>
                <a:gs pos="100000">
                  <a:srgbClr val="A5E540">
                    <a:alpha val="100000"/>
                  </a:srgbClr>
                </a:gs>
              </a:gsLst>
              <a:lin ang="5400000" scaled="1"/>
              <a:tileRect/>
            </a:gradFill>
            <a:ln w="12700" cap="flat" cmpd="sng">
              <a:solidFill>
                <a:srgbClr val="5A8800"/>
              </a:solidFill>
              <a:prstDash val="solid"/>
              <a:miter/>
              <a:headEnd type="none" w="med" len="med"/>
              <a:tailEnd type="none" w="med" len="med"/>
            </a:ln>
            <a:effectLst>
              <a:outerShdw dist="28398" dir="3806096" algn="ctr" rotWithShape="0">
                <a:srgbClr val="243F60">
                  <a:alpha val="50000"/>
                </a:srgbClr>
              </a:outerShdw>
            </a:effectLst>
          </p:spPr>
          <p:txBody>
            <a:bodyPr vert="horz" wrap="square" anchor="t" anchorCtr="0"/>
            <a:p>
              <a:endParaRPr lang="en-US" altLang="zh-CN">
                <a:latin typeface="Arial" panose="020B0604020202020204" pitchFamily="34" charset="0"/>
              </a:endParaRPr>
            </a:p>
            <a:p>
              <a:endParaRPr lang="en-US" altLang="zh-CN">
                <a:latin typeface="Arial" panose="020B0604020202020204" pitchFamily="34" charset="0"/>
              </a:endParaRPr>
            </a:p>
          </p:txBody>
        </p:sp>
        <p:sp>
          <p:nvSpPr>
            <p:cNvPr id="10" name="文本框 9"/>
            <p:cNvSpPr txBox="1"/>
            <p:nvPr/>
          </p:nvSpPr>
          <p:spPr>
            <a:xfrm>
              <a:off x="3464" y="6449"/>
              <a:ext cx="3168" cy="1598"/>
            </a:xfrm>
            <a:prstGeom prst="rect">
              <a:avLst/>
            </a:prstGeom>
            <a:noFill/>
          </p:spPr>
          <p:txBody>
            <a:bodyPr wrap="none" rtlCol="0">
              <a:spAutoFit/>
            </a:bodyPr>
            <a:p>
              <a:r>
                <a:rPr lang="zh-CN" altLang="en-US" sz="2400"/>
                <a:t>你能提出什么</a:t>
              </a:r>
              <a:endParaRPr lang="zh-CN" altLang="en-US" sz="2400"/>
            </a:p>
            <a:p>
              <a:pPr>
                <a:lnSpc>
                  <a:spcPct val="150000"/>
                </a:lnSpc>
              </a:pPr>
              <a:r>
                <a:rPr lang="zh-CN" altLang="en-US" sz="2400"/>
                <a:t>数学问题？</a:t>
              </a:r>
              <a:endParaRPr lang="zh-CN" altLang="en-US" sz="2400"/>
            </a:p>
          </p:txBody>
        </p:sp>
      </p:grpSp>
      <p:pic>
        <p:nvPicPr>
          <p:cNvPr id="7175" name="图片 7174" descr="图片16"/>
          <p:cNvPicPr>
            <a:picLocks noChangeAspect="1"/>
          </p:cNvPicPr>
          <p:nvPr>
            <p:custDataLst>
              <p:tags r:id="rId3"/>
            </p:custDataLst>
          </p:nvPr>
        </p:nvPicPr>
        <p:blipFill>
          <a:blip r:embed="rId4"/>
          <a:stretch>
            <a:fillRect/>
          </a:stretch>
        </p:blipFill>
        <p:spPr>
          <a:xfrm>
            <a:off x="443230" y="4708525"/>
            <a:ext cx="1941830" cy="1614805"/>
          </a:xfrm>
          <a:prstGeom prst="rect">
            <a:avLst/>
          </a:prstGeom>
          <a:noFill/>
          <a:ln w="9525">
            <a:noFill/>
          </a:ln>
        </p:spPr>
      </p:pic>
      <p:grpSp>
        <p:nvGrpSpPr>
          <p:cNvPr id="13" name="组合 12"/>
          <p:cNvGrpSpPr/>
          <p:nvPr/>
        </p:nvGrpSpPr>
        <p:grpSpPr>
          <a:xfrm>
            <a:off x="6037580" y="4708525"/>
            <a:ext cx="2421890" cy="711200"/>
            <a:chOff x="9947" y="6656"/>
            <a:chExt cx="3814" cy="1120"/>
          </a:xfrm>
        </p:grpSpPr>
        <p:sp>
          <p:nvSpPr>
            <p:cNvPr id="11275" name="圆角矩形标注 11274"/>
            <p:cNvSpPr/>
            <p:nvPr/>
          </p:nvSpPr>
          <p:spPr>
            <a:xfrm>
              <a:off x="9947" y="6656"/>
              <a:ext cx="3815" cy="1120"/>
            </a:xfrm>
            <a:prstGeom prst="wedgeRoundRectCallout">
              <a:avLst>
                <a:gd name="adj1" fmla="val 63242"/>
                <a:gd name="adj2" fmla="val 45357"/>
                <a:gd name="adj3" fmla="val 16667"/>
              </a:avLst>
            </a:prstGeom>
            <a:gradFill rotWithShape="0">
              <a:gsLst>
                <a:gs pos="0">
                  <a:schemeClr val="bg1"/>
                </a:gs>
                <a:gs pos="100000">
                  <a:schemeClr val="accent4">
                    <a:lumMod val="75000"/>
                  </a:schemeClr>
                </a:gs>
              </a:gsLst>
              <a:lin ang="5400000" scaled="1"/>
              <a:tileRect/>
            </a:gradFill>
            <a:ln w="12700" cap="flat" cmpd="sng">
              <a:solidFill>
                <a:srgbClr val="F78F3B"/>
              </a:solidFill>
              <a:prstDash val="solid"/>
              <a:miter/>
              <a:headEnd type="none" w="med" len="med"/>
              <a:tailEnd type="none" w="med" len="med"/>
            </a:ln>
            <a:effectLst>
              <a:outerShdw dist="28398" dir="3806096" algn="ctr" rotWithShape="0">
                <a:srgbClr val="974706"/>
              </a:outerShdw>
            </a:effectLst>
          </p:spPr>
          <p:txBody>
            <a:bodyPr vert="horz" wrap="square" anchor="t" anchorCtr="0"/>
            <a:p>
              <a:endParaRPr lang="en-US" altLang="zh-CN">
                <a:latin typeface="Arial" panose="020B0604020202020204" pitchFamily="34" charset="0"/>
              </a:endParaRPr>
            </a:p>
            <a:p>
              <a:endParaRPr lang="en-US" altLang="zh-CN">
                <a:latin typeface="Arial" panose="020B0604020202020204" pitchFamily="34" charset="0"/>
              </a:endParaRPr>
            </a:p>
          </p:txBody>
        </p:sp>
        <p:sp>
          <p:nvSpPr>
            <p:cNvPr id="12" name="文本框 11"/>
            <p:cNvSpPr txBox="1"/>
            <p:nvPr/>
          </p:nvSpPr>
          <p:spPr>
            <a:xfrm>
              <a:off x="10197" y="6853"/>
              <a:ext cx="3435" cy="725"/>
            </a:xfrm>
            <a:prstGeom prst="rect">
              <a:avLst/>
            </a:prstGeom>
            <a:noFill/>
          </p:spPr>
          <p:txBody>
            <a:bodyPr wrap="none" rtlCol="0">
              <a:spAutoFit/>
            </a:bodyPr>
            <a:p>
              <a:r>
                <a:rPr lang="en-US" altLang="zh-CN" sz="2400"/>
                <a:t>3</a:t>
              </a:r>
              <a:r>
                <a:rPr lang="zh-CN" altLang="en-US" sz="2400"/>
                <a:t>桶共多少升？</a:t>
              </a:r>
              <a:endParaRPr lang="zh-CN" altLang="en-US" sz="2400"/>
            </a:p>
          </p:txBody>
        </p:sp>
      </p:grpSp>
      <p:pic>
        <p:nvPicPr>
          <p:cNvPr id="29705" name="Picture 9" descr="p-96"/>
          <p:cNvPicPr>
            <a:picLocks noChangeAspect="1"/>
          </p:cNvPicPr>
          <p:nvPr/>
        </p:nvPicPr>
        <p:blipFill>
          <a:blip r:embed="rId5"/>
          <a:srcRect r="38312"/>
          <a:stretch>
            <a:fillRect/>
          </a:stretch>
        </p:blipFill>
        <p:spPr>
          <a:xfrm flipH="1">
            <a:off x="8903335" y="4544695"/>
            <a:ext cx="1736090" cy="1654175"/>
          </a:xfrm>
          <a:prstGeom prst="rect">
            <a:avLst/>
          </a:prstGeom>
          <a:noFill/>
          <a:ln w="9525">
            <a:noFill/>
          </a:ln>
        </p:spPr>
      </p:pic>
      <p:sp>
        <p:nvSpPr>
          <p:cNvPr id="47117" name="左大括号 47116"/>
          <p:cNvSpPr/>
          <p:nvPr/>
        </p:nvSpPr>
        <p:spPr>
          <a:xfrm rot="-5400000">
            <a:off x="5684520" y="1884045"/>
            <a:ext cx="288925" cy="3401060"/>
          </a:xfrm>
          <a:prstGeom prst="leftBrace">
            <a:avLst>
              <a:gd name="adj1" fmla="val 93348"/>
              <a:gd name="adj2" fmla="val 50000"/>
            </a:avLst>
          </a:prstGeom>
          <a:noFill/>
          <a:ln w="25400" cap="flat" cmpd="sng">
            <a:solidFill>
              <a:srgbClr val="FF00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4" name="文本框 13"/>
          <p:cNvSpPr txBox="1"/>
          <p:nvPr/>
        </p:nvSpPr>
        <p:spPr>
          <a:xfrm>
            <a:off x="4847590" y="3785235"/>
            <a:ext cx="2181225" cy="460375"/>
          </a:xfrm>
          <a:prstGeom prst="rect">
            <a:avLst/>
          </a:prstGeom>
          <a:noFill/>
        </p:spPr>
        <p:txBody>
          <a:bodyPr wrap="none" rtlCol="0">
            <a:spAutoFit/>
          </a:bodyPr>
          <a:p>
            <a:r>
              <a:rPr lang="en-US" altLang="zh-CN" sz="2400"/>
              <a:t>3</a:t>
            </a:r>
            <a:r>
              <a:rPr lang="zh-CN" altLang="en-US" sz="2400"/>
              <a:t>桶共多少升？</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5"/>
                                        </p:tgtEl>
                                        <p:attrNameLst>
                                          <p:attrName>style.visibility</p:attrName>
                                        </p:attrNameLst>
                                      </p:cBhvr>
                                      <p:to>
                                        <p:strVal val="visible"/>
                                      </p:to>
                                    </p:set>
                                    <p:anim calcmode="lin" valueType="num">
                                      <p:cBhvr additive="base">
                                        <p:cTn id="7" dur="500" fill="hold"/>
                                        <p:tgtEl>
                                          <p:spTgt spid="7175"/>
                                        </p:tgtEl>
                                        <p:attrNameLst>
                                          <p:attrName>ppt_x</p:attrName>
                                        </p:attrNameLst>
                                      </p:cBhvr>
                                      <p:tavLst>
                                        <p:tav tm="0">
                                          <p:val>
                                            <p:strVal val="#ppt_x"/>
                                          </p:val>
                                        </p:tav>
                                        <p:tav tm="100000">
                                          <p:val>
                                            <p:strVal val="#ppt_x"/>
                                          </p:val>
                                        </p:tav>
                                      </p:tavLst>
                                    </p:anim>
                                    <p:anim calcmode="lin" valueType="num">
                                      <p:cBhvr additive="base">
                                        <p:cTn id="8" dur="500" fill="hold"/>
                                        <p:tgtEl>
                                          <p:spTgt spid="717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288" fill="hold" nodeType="clickEffect">
                                  <p:stCondLst>
                                    <p:cond delay="0"/>
                                  </p:stCondLst>
                                  <p:childTnLst>
                                    <p:set>
                                      <p:cBhvr>
                                        <p:cTn id="16" dur="1" fill="hold">
                                          <p:stCondLst>
                                            <p:cond delay="0"/>
                                          </p:stCondLst>
                                        </p:cTn>
                                        <p:tgtEl>
                                          <p:spTgt spid="29705"/>
                                        </p:tgtEl>
                                        <p:attrNameLst>
                                          <p:attrName>style.visibility</p:attrName>
                                        </p:attrNameLst>
                                      </p:cBhvr>
                                      <p:to>
                                        <p:strVal val="visible"/>
                                      </p:to>
                                    </p:set>
                                    <p:anim calcmode="lin" valueType="num">
                                      <p:cBhvr>
                                        <p:cTn id="17" dur="500" fill="hold"/>
                                        <p:tgtEl>
                                          <p:spTgt spid="29705"/>
                                        </p:tgtEl>
                                        <p:attrNameLst>
                                          <p:attrName>ppt_w</p:attrName>
                                        </p:attrNameLst>
                                      </p:cBhvr>
                                      <p:tavLst>
                                        <p:tav tm="0">
                                          <p:val>
                                            <p:strVal val="4/3*#ppt_w"/>
                                          </p:val>
                                        </p:tav>
                                        <p:tav tm="100000">
                                          <p:val>
                                            <p:strVal val="#ppt_w"/>
                                          </p:val>
                                        </p:tav>
                                      </p:tavLst>
                                    </p:anim>
                                    <p:anim calcmode="lin" valueType="num">
                                      <p:cBhvr>
                                        <p:cTn id="18" dur="500" fill="hold"/>
                                        <p:tgtEl>
                                          <p:spTgt spid="29705"/>
                                        </p:tgtEl>
                                        <p:attrNameLst>
                                          <p:attrName>ppt_h</p:attrName>
                                        </p:attrNameLst>
                                      </p:cBhvr>
                                      <p:tavLst>
                                        <p:tav tm="0">
                                          <p:val>
                                            <p:strVal val="4/3*#ppt_h"/>
                                          </p:val>
                                        </p:tav>
                                        <p:tav tm="100000">
                                          <p:val>
                                            <p:strVal val="#ppt_h"/>
                                          </p:val>
                                        </p:tav>
                                      </p:tavLst>
                                    </p:anim>
                                  </p:childTnLst>
                                </p:cTn>
                              </p:par>
                              <p:par>
                                <p:cTn id="19" presetID="23" presetClass="entr" presetSubtype="288"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3*#ppt_w"/>
                                          </p:val>
                                        </p:tav>
                                        <p:tav tm="100000">
                                          <p:val>
                                            <p:strVal val="#ppt_w"/>
                                          </p:val>
                                        </p:tav>
                                      </p:tavLst>
                                    </p:anim>
                                    <p:anim calcmode="lin" valueType="num">
                                      <p:cBhvr>
                                        <p:cTn id="22" dur="500" fill="hold"/>
                                        <p:tgtEl>
                                          <p:spTgt spid="13"/>
                                        </p:tgtEl>
                                        <p:attrNameLst>
                                          <p:attrName>ppt_h</p:attrName>
                                        </p:attrNameLst>
                                      </p:cBhvr>
                                      <p:tavLst>
                                        <p:tav tm="0">
                                          <p:val>
                                            <p:strVal val="4/3*#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7117"/>
                                        </p:tgtEl>
                                        <p:attrNameLst>
                                          <p:attrName>style.visibility</p:attrName>
                                        </p:attrNameLst>
                                      </p:cBhvr>
                                      <p:to>
                                        <p:strVal val="visible"/>
                                      </p:to>
                                    </p:set>
                                    <p:animEffect transition="in" filter="wipe(left)">
                                      <p:cBhvr>
                                        <p:cTn id="27" dur="500"/>
                                        <p:tgtEl>
                                          <p:spTgt spid="47117"/>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p:tgtEl>
                                          <p:spTgt spid="14"/>
                                        </p:tgtEl>
                                        <p:attrNameLst>
                                          <p:attrName>ppt_y</p:attrName>
                                        </p:attrNameLst>
                                      </p:cBhvr>
                                      <p:tavLst>
                                        <p:tav tm="0">
                                          <p:val>
                                            <p:strVal val="#ppt_y+#ppt_h*1.125000"/>
                                          </p:val>
                                        </p:tav>
                                        <p:tav tm="100000">
                                          <p:val>
                                            <p:strVal val="#ppt_y"/>
                                          </p:val>
                                        </p:tav>
                                      </p:tavLst>
                                    </p:anim>
                                    <p:animEffect transition="in" filter="wipe(up)">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7664" name="Picture 16" descr="C:\Documents and Settings\Administrator\桌面\图片1.png"/>
          <p:cNvPicPr>
            <a:picLocks noChangeAspect="1"/>
          </p:cNvPicPr>
          <p:nvPr/>
        </p:nvPicPr>
        <p:blipFill>
          <a:blip r:embed="rId2"/>
          <a:stretch>
            <a:fillRect/>
          </a:stretch>
        </p:blipFill>
        <p:spPr>
          <a:xfrm>
            <a:off x="3104515" y="640080"/>
            <a:ext cx="3328035" cy="1696085"/>
          </a:xfrm>
          <a:prstGeom prst="rect">
            <a:avLst/>
          </a:prstGeom>
          <a:noFill/>
          <a:ln w="9525">
            <a:noFill/>
          </a:ln>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9" name="组合 8"/>
          <p:cNvGrpSpPr/>
          <p:nvPr/>
        </p:nvGrpSpPr>
        <p:grpSpPr>
          <a:xfrm>
            <a:off x="3216940" y="1731373"/>
            <a:ext cx="3381438" cy="467900"/>
            <a:chOff x="4319" y="3307"/>
            <a:chExt cx="7342" cy="1027"/>
          </a:xfrm>
        </p:grpSpPr>
        <p:sp>
          <p:nvSpPr>
            <p:cNvPr id="3" name="文本框 2"/>
            <p:cNvSpPr txBox="1"/>
            <p:nvPr/>
          </p:nvSpPr>
          <p:spPr>
            <a:xfrm>
              <a:off x="4319" y="3307"/>
              <a:ext cx="2063" cy="1010"/>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12L</a:t>
              </a:r>
              <a:endParaRPr lang="en-US" altLang="zh-CN" sz="2400">
                <a:latin typeface="微软雅黑" panose="020B0503020204020204" pitchFamily="34" charset="-122"/>
                <a:ea typeface="微软雅黑" panose="020B0503020204020204" pitchFamily="34" charset="-122"/>
              </a:endParaRPr>
            </a:p>
          </p:txBody>
        </p:sp>
        <p:sp>
          <p:nvSpPr>
            <p:cNvPr id="4" name="文本框 3"/>
            <p:cNvSpPr txBox="1"/>
            <p:nvPr/>
          </p:nvSpPr>
          <p:spPr>
            <a:xfrm>
              <a:off x="6906" y="3324"/>
              <a:ext cx="1996" cy="1010"/>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12L</a:t>
              </a:r>
              <a:endParaRPr lang="en-US" altLang="zh-CN" sz="2400">
                <a:latin typeface="微软雅黑" panose="020B0503020204020204" pitchFamily="34" charset="-122"/>
                <a:ea typeface="微软雅黑" panose="020B0503020204020204" pitchFamily="34" charset="-122"/>
              </a:endParaRPr>
            </a:p>
          </p:txBody>
        </p:sp>
        <p:sp>
          <p:nvSpPr>
            <p:cNvPr id="5" name="文本框 4"/>
            <p:cNvSpPr txBox="1"/>
            <p:nvPr/>
          </p:nvSpPr>
          <p:spPr>
            <a:xfrm>
              <a:off x="9546" y="3320"/>
              <a:ext cx="2115" cy="1010"/>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12L</a:t>
              </a:r>
              <a:endParaRPr lang="en-US" altLang="zh-CN" sz="2400">
                <a:latin typeface="微软雅黑" panose="020B0503020204020204" pitchFamily="34" charset="-122"/>
                <a:ea typeface="微软雅黑" panose="020B0503020204020204" pitchFamily="34" charset="-122"/>
              </a:endParaRPr>
            </a:p>
          </p:txBody>
        </p:sp>
      </p:grpSp>
      <p:sp>
        <p:nvSpPr>
          <p:cNvPr id="47117" name="左大括号 47116"/>
          <p:cNvSpPr/>
          <p:nvPr/>
        </p:nvSpPr>
        <p:spPr>
          <a:xfrm rot="-5400000">
            <a:off x="4636135" y="1282065"/>
            <a:ext cx="288925" cy="2501900"/>
          </a:xfrm>
          <a:prstGeom prst="leftBrace">
            <a:avLst>
              <a:gd name="adj1" fmla="val 93348"/>
              <a:gd name="adj2" fmla="val 50000"/>
            </a:avLst>
          </a:prstGeom>
          <a:noFill/>
          <a:ln w="25400" cap="flat" cmpd="sng">
            <a:solidFill>
              <a:srgbClr val="FF00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4" name="文本框 13"/>
          <p:cNvSpPr txBox="1"/>
          <p:nvPr/>
        </p:nvSpPr>
        <p:spPr>
          <a:xfrm>
            <a:off x="3810000" y="2677795"/>
            <a:ext cx="2181225" cy="460375"/>
          </a:xfrm>
          <a:prstGeom prst="rect">
            <a:avLst/>
          </a:prstGeom>
          <a:noFill/>
        </p:spPr>
        <p:txBody>
          <a:bodyPr wrap="none" rtlCol="0">
            <a:spAutoFit/>
          </a:bodyPr>
          <a:p>
            <a:r>
              <a:rPr lang="en-US" altLang="zh-CN" sz="2400"/>
              <a:t>3</a:t>
            </a:r>
            <a:r>
              <a:rPr lang="zh-CN" altLang="en-US" sz="2400"/>
              <a:t>桶共多少升？</a:t>
            </a:r>
            <a:endParaRPr lang="zh-CN" altLang="en-US" sz="2400"/>
          </a:p>
        </p:txBody>
      </p:sp>
      <p:sp>
        <p:nvSpPr>
          <p:cNvPr id="63" name="Text Box 7"/>
          <p:cNvSpPr txBox="1">
            <a:spLocks noChangeArrowheads="1"/>
          </p:cNvSpPr>
          <p:nvPr/>
        </p:nvSpPr>
        <p:spPr bwMode="auto">
          <a:xfrm>
            <a:off x="2043486" y="4795616"/>
            <a:ext cx="2623862" cy="521970"/>
          </a:xfrm>
          <a:prstGeom prst="rect">
            <a:avLst/>
          </a:prstGeom>
          <a:noFill/>
          <a:ln w="9525">
            <a:noFill/>
            <a:bevel/>
          </a:ln>
        </p:spPr>
        <p:txBody>
          <a:bodyPr wrap="square">
            <a:spAutoFit/>
          </a:bodyPr>
          <a:p>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12×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3</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=36</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L</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33" name="组合 32"/>
          <p:cNvGrpSpPr/>
          <p:nvPr/>
        </p:nvGrpSpPr>
        <p:grpSpPr>
          <a:xfrm>
            <a:off x="1399540" y="3560445"/>
            <a:ext cx="4191000" cy="777240"/>
            <a:chOff x="2204" y="5607"/>
            <a:chExt cx="6600" cy="1224"/>
          </a:xfrm>
        </p:grpSpPr>
        <p:sp>
          <p:nvSpPr>
            <p:cNvPr id="13328" name="矩形 63"/>
            <p:cNvSpPr/>
            <p:nvPr/>
          </p:nvSpPr>
          <p:spPr>
            <a:xfrm>
              <a:off x="2510" y="5842"/>
              <a:ext cx="6287" cy="725"/>
            </a:xfrm>
            <a:prstGeom prst="rect">
              <a:avLst/>
            </a:prstGeom>
            <a:noFill/>
            <a:ln w="9525">
              <a:noFill/>
            </a:ln>
          </p:spPr>
          <p:txBody>
            <a:bodyPr wrap="square"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每桶的体积</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桶数＝总体积</a:t>
              </a:r>
              <a:endPar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40" name="组合 39"/>
            <p:cNvGrpSpPr/>
            <p:nvPr/>
          </p:nvGrpSpPr>
          <p:grpSpPr>
            <a:xfrm rot="0">
              <a:off x="2204" y="5607"/>
              <a:ext cx="6600" cy="1224"/>
              <a:chOff x="1873" y="4014"/>
              <a:chExt cx="7192" cy="2480"/>
            </a:xfrm>
            <a:effectLst>
              <a:glow rad="101600">
                <a:schemeClr val="accent3">
                  <a:lumMod val="60000"/>
                  <a:lumOff val="40000"/>
                  <a:alpha val="40000"/>
                </a:schemeClr>
              </a:glow>
            </a:effectLst>
          </p:grpSpPr>
          <p:sp>
            <p:nvSpPr>
              <p:cNvPr id="38" name="圆角矩形 37"/>
              <p:cNvSpPr/>
              <p:nvPr/>
            </p:nvSpPr>
            <p:spPr>
              <a:xfrm>
                <a:off x="1967" y="4182"/>
                <a:ext cx="6983" cy="2145"/>
              </a:xfrm>
              <a:prstGeom prst="roundRect">
                <a:avLst/>
              </a:prstGeom>
              <a:noFill/>
              <a:ln w="6032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73" y="4014"/>
                <a:ext cx="7192" cy="2480"/>
              </a:xfrm>
              <a:prstGeom prst="roundRect">
                <a:avLst/>
              </a:prstGeom>
              <a:noFill/>
              <a:ln w="57150"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5" name="矩形 63"/>
          <p:cNvSpPr/>
          <p:nvPr/>
        </p:nvSpPr>
        <p:spPr>
          <a:xfrm>
            <a:off x="2043113" y="5647690"/>
            <a:ext cx="2398395" cy="460375"/>
          </a:xfrm>
          <a:prstGeom prst="rect">
            <a:avLst/>
          </a:prstGeom>
          <a:noFill/>
          <a:ln w="9525">
            <a:noFill/>
          </a:ln>
        </p:spPr>
        <p:txBody>
          <a:bodyPr wrap="none"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答：</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3</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桶共</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36L</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a:t>
            </a:r>
            <a:endPar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65" name="组合 64"/>
          <p:cNvGrpSpPr/>
          <p:nvPr/>
        </p:nvGrpSpPr>
        <p:grpSpPr>
          <a:xfrm>
            <a:off x="6791960" y="2617470"/>
            <a:ext cx="3400425" cy="852170"/>
            <a:chOff x="10185" y="4084"/>
            <a:chExt cx="6810" cy="3054"/>
          </a:xfrm>
        </p:grpSpPr>
        <p:grpSp>
          <p:nvGrpSpPr>
            <p:cNvPr id="64" name="组合 63"/>
            <p:cNvGrpSpPr/>
            <p:nvPr/>
          </p:nvGrpSpPr>
          <p:grpSpPr>
            <a:xfrm>
              <a:off x="10185" y="4084"/>
              <a:ext cx="6810" cy="3054"/>
              <a:chOff x="10439" y="4084"/>
              <a:chExt cx="6281" cy="3054"/>
            </a:xfrm>
          </p:grpSpPr>
          <p:sp>
            <p:nvSpPr>
              <p:cNvPr id="61" name="圆角矩形标注 60"/>
              <p:cNvSpPr/>
              <p:nvPr/>
            </p:nvSpPr>
            <p:spPr>
              <a:xfrm>
                <a:off x="10439" y="4084"/>
                <a:ext cx="6281" cy="3054"/>
              </a:xfrm>
              <a:prstGeom prst="wedgeRoundRectCallout">
                <a:avLst>
                  <a:gd name="adj1" fmla="val 59299"/>
                  <a:gd name="adj2" fmla="val 26378"/>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26" name="圆角矩形 25"/>
              <p:cNvSpPr/>
              <p:nvPr/>
            </p:nvSpPr>
            <p:spPr>
              <a:xfrm>
                <a:off x="10619" y="4368"/>
                <a:ext cx="5921" cy="2451"/>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585" y="4155"/>
              <a:ext cx="6281" cy="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这个算式表示什么？</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7" name="图片 26" descr="图片2"/>
          <p:cNvPicPr>
            <a:picLocks noChangeAspect="1"/>
          </p:cNvPicPr>
          <p:nvPr/>
        </p:nvPicPr>
        <p:blipFill>
          <a:blip r:embed="rId3"/>
          <a:stretch>
            <a:fillRect/>
          </a:stretch>
        </p:blipFill>
        <p:spPr>
          <a:xfrm rot="11580000" flipH="1">
            <a:off x="4981575" y="5214620"/>
            <a:ext cx="1463675" cy="531495"/>
          </a:xfrm>
          <a:prstGeom prst="rect">
            <a:avLst/>
          </a:prstGeom>
        </p:spPr>
      </p:pic>
      <p:pic>
        <p:nvPicPr>
          <p:cNvPr id="28" name="图片 27" descr="图片4"/>
          <p:cNvPicPr>
            <a:picLocks noChangeAspect="1"/>
          </p:cNvPicPr>
          <p:nvPr/>
        </p:nvPicPr>
        <p:blipFill>
          <a:blip r:embed="rId4"/>
          <a:stretch>
            <a:fillRect/>
          </a:stretch>
        </p:blipFill>
        <p:spPr>
          <a:xfrm rot="20820000">
            <a:off x="4931410" y="4380865"/>
            <a:ext cx="1516380" cy="511810"/>
          </a:xfrm>
          <a:prstGeom prst="rect">
            <a:avLst/>
          </a:prstGeom>
        </p:spPr>
      </p:pic>
      <p:pic>
        <p:nvPicPr>
          <p:cNvPr id="30741" name="图片 30740" descr="cw8"/>
          <p:cNvPicPr>
            <a:picLocks noChangeAspect="1"/>
          </p:cNvPicPr>
          <p:nvPr/>
        </p:nvPicPr>
        <p:blipFill>
          <a:blip r:embed="rId5"/>
          <a:stretch>
            <a:fillRect/>
          </a:stretch>
        </p:blipFill>
        <p:spPr>
          <a:xfrm flipH="1">
            <a:off x="10001250" y="3195320"/>
            <a:ext cx="1885950" cy="1716405"/>
          </a:xfrm>
          <a:prstGeom prst="rect">
            <a:avLst/>
          </a:prstGeom>
          <a:noFill/>
          <a:ln w="9525">
            <a:noFill/>
          </a:ln>
        </p:spPr>
      </p:pic>
      <p:grpSp>
        <p:nvGrpSpPr>
          <p:cNvPr id="55" name="组合 54"/>
          <p:cNvGrpSpPr/>
          <p:nvPr/>
        </p:nvGrpSpPr>
        <p:grpSpPr>
          <a:xfrm>
            <a:off x="6532245" y="4211320"/>
            <a:ext cx="2997835" cy="637540"/>
            <a:chOff x="10287" y="6632"/>
            <a:chExt cx="4721" cy="1004"/>
          </a:xfrm>
        </p:grpSpPr>
        <p:sp>
          <p:nvSpPr>
            <p:cNvPr id="10" name="矩形 63"/>
            <p:cNvSpPr/>
            <p:nvPr/>
          </p:nvSpPr>
          <p:spPr>
            <a:xfrm>
              <a:off x="10455" y="6749"/>
              <a:ext cx="4257" cy="725"/>
            </a:xfrm>
            <a:prstGeom prst="rect">
              <a:avLst/>
            </a:prstGeom>
            <a:noFill/>
            <a:ln w="9525">
              <a:noFill/>
            </a:ln>
          </p:spPr>
          <p:txBody>
            <a:bodyPr wrap="none"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表示</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3</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个</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12L</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是多少</a:t>
              </a:r>
              <a:endPar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endParaRPr>
            </a:p>
          </p:txBody>
        </p:sp>
        <p:sp>
          <p:nvSpPr>
            <p:cNvPr id="52" name="圆角矩形 51"/>
            <p:cNvSpPr/>
            <p:nvPr/>
          </p:nvSpPr>
          <p:spPr>
            <a:xfrm>
              <a:off x="10287" y="6632"/>
              <a:ext cx="4721" cy="1004"/>
            </a:xfrm>
            <a:prstGeom prst="roundRect">
              <a:avLst/>
            </a:prstGeom>
            <a:noFill/>
            <a:ln w="34925">
              <a:solidFill>
                <a:schemeClr val="accent6">
                  <a:lumMod val="75000"/>
                </a:schemeClr>
              </a:solidFill>
            </a:ln>
            <a:effectLst>
              <a:glow rad="101600">
                <a:schemeClr val="accent6">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4" name="组合 53"/>
          <p:cNvGrpSpPr/>
          <p:nvPr/>
        </p:nvGrpSpPr>
        <p:grpSpPr>
          <a:xfrm>
            <a:off x="6532245" y="5354955"/>
            <a:ext cx="3211830" cy="637540"/>
            <a:chOff x="10287" y="8433"/>
            <a:chExt cx="5058" cy="1004"/>
          </a:xfrm>
        </p:grpSpPr>
        <p:sp>
          <p:nvSpPr>
            <p:cNvPr id="51" name="矩形 63"/>
            <p:cNvSpPr/>
            <p:nvPr/>
          </p:nvSpPr>
          <p:spPr>
            <a:xfrm>
              <a:off x="10391" y="8572"/>
              <a:ext cx="4737" cy="725"/>
            </a:xfrm>
            <a:prstGeom prst="rect">
              <a:avLst/>
            </a:prstGeom>
            <a:noFill/>
            <a:ln w="9525">
              <a:noFill/>
            </a:ln>
          </p:spPr>
          <p:txBody>
            <a:bodyPr wrap="none" anchor="t">
              <a:spAutoFit/>
            </a:bodyPr>
            <a:p>
              <a:pPr algn="l"/>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表示</a:t>
              </a:r>
              <a:r>
                <a:rPr lang="en-US" altLang="zh-CN" sz="2400" dirty="0">
                  <a:latin typeface="微软雅黑" panose="020B0503020204020204" pitchFamily="34" charset="-122"/>
                  <a:ea typeface="微软雅黑" panose="020B0503020204020204" pitchFamily="34" charset="-122"/>
                  <a:sym typeface="楷体" panose="02010609060101010101" pitchFamily="49" charset="-122"/>
                </a:rPr>
                <a:t>12L</a:t>
              </a: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的</a:t>
              </a:r>
              <a:r>
                <a:rPr lang="en-US" altLang="zh-CN" sz="2400" dirty="0">
                  <a:latin typeface="微软雅黑" panose="020B0503020204020204" pitchFamily="34" charset="-122"/>
                  <a:ea typeface="微软雅黑" panose="020B0503020204020204" pitchFamily="34" charset="-122"/>
                  <a:sym typeface="楷体" panose="02010609060101010101" pitchFamily="49" charset="-122"/>
                </a:rPr>
                <a:t>3</a:t>
              </a: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倍是多少</a:t>
              </a:r>
              <a:endPar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endParaRPr>
            </a:p>
          </p:txBody>
        </p:sp>
        <p:sp>
          <p:nvSpPr>
            <p:cNvPr id="53" name="圆角矩形 52"/>
            <p:cNvSpPr/>
            <p:nvPr/>
          </p:nvSpPr>
          <p:spPr>
            <a:xfrm>
              <a:off x="10287" y="8433"/>
              <a:ext cx="5058" cy="1004"/>
            </a:xfrm>
            <a:prstGeom prst="roundRect">
              <a:avLst/>
            </a:prstGeom>
            <a:noFill/>
            <a:ln w="34925">
              <a:solidFill>
                <a:srgbClr val="00B050"/>
              </a:solidFill>
            </a:ln>
            <a:effectLst>
              <a:glow rad="101600">
                <a:srgbClr val="00B05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ppt_y</p:attrName>
                                        </p:attrNameLst>
                                      </p:cBhvr>
                                      <p:tavLst>
                                        <p:tav tm="0">
                                          <p:val>
                                            <p:strVal val="#ppt_y+#ppt_h*1.125000"/>
                                          </p:val>
                                        </p:tav>
                                        <p:tav tm="100000">
                                          <p:val>
                                            <p:strVal val="#ppt_y"/>
                                          </p:val>
                                        </p:tav>
                                      </p:tavLst>
                                    </p:anim>
                                    <p:animEffect transition="in" filter="wipe(up)">
                                      <p:cBhvr>
                                        <p:cTn id="8" dur="500"/>
                                        <p:tgtEl>
                                          <p:spTgt spid="3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p:tgtEl>
                                          <p:spTgt spid="63"/>
                                        </p:tgtEl>
                                        <p:attrNameLst>
                                          <p:attrName>ppt_y</p:attrName>
                                        </p:attrNameLst>
                                      </p:cBhvr>
                                      <p:tavLst>
                                        <p:tav tm="0">
                                          <p:val>
                                            <p:strVal val="#ppt_y+#ppt_h*1.125000"/>
                                          </p:val>
                                        </p:tav>
                                        <p:tav tm="100000">
                                          <p:val>
                                            <p:strVal val="#ppt_y"/>
                                          </p:val>
                                        </p:tav>
                                      </p:tavLst>
                                    </p:anim>
                                    <p:animEffect transition="in" filter="wipe(up)">
                                      <p:cBhvr>
                                        <p:cTn id="14" dur="500"/>
                                        <p:tgtEl>
                                          <p:spTgt spid="63"/>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down)">
                                      <p:cBhvr>
                                        <p:cTn id="23" dur="500"/>
                                        <p:tgtEl>
                                          <p:spTgt spid="65"/>
                                        </p:tgtEl>
                                      </p:cBhvr>
                                    </p:animEffect>
                                  </p:childTnLst>
                                </p:cTn>
                              </p:par>
                              <p:par>
                                <p:cTn id="24" presetID="22" presetClass="entr" presetSubtype="4" fill="hold" nodeType="withEffect">
                                  <p:stCondLst>
                                    <p:cond delay="0"/>
                                  </p:stCondLst>
                                  <p:childTnLst>
                                    <p:set>
                                      <p:cBhvr>
                                        <p:cTn id="25" dur="1" fill="hold">
                                          <p:stCondLst>
                                            <p:cond delay="0"/>
                                          </p:stCondLst>
                                        </p:cTn>
                                        <p:tgtEl>
                                          <p:spTgt spid="30741"/>
                                        </p:tgtEl>
                                        <p:attrNameLst>
                                          <p:attrName>style.visibility</p:attrName>
                                        </p:attrNameLst>
                                      </p:cBhvr>
                                      <p:to>
                                        <p:strVal val="visible"/>
                                      </p:to>
                                    </p:set>
                                    <p:animEffect transition="in" filter="wipe(down)">
                                      <p:cBhvr>
                                        <p:cTn id="26" dur="500"/>
                                        <p:tgtEl>
                                          <p:spTgt spid="3074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500"/>
                                        <p:tgtEl>
                                          <p:spTgt spid="2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wipe(left)">
                                      <p:cBhvr>
                                        <p:cTn id="4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5" name="组合 14"/>
          <p:cNvGrpSpPr/>
          <p:nvPr/>
        </p:nvGrpSpPr>
        <p:grpSpPr>
          <a:xfrm>
            <a:off x="2921635" y="828631"/>
            <a:ext cx="1282314" cy="1620470"/>
            <a:chOff x="4950" y="1162"/>
            <a:chExt cx="1660" cy="2296"/>
          </a:xfrm>
        </p:grpSpPr>
        <p:pic>
          <p:nvPicPr>
            <p:cNvPr id="72" name="Picture 32" descr="06"/>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bwMode="auto">
            <a:xfrm>
              <a:off x="4950" y="1162"/>
              <a:ext cx="1306" cy="2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5114" y="2512"/>
              <a:ext cx="1496" cy="652"/>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12L</a:t>
              </a:r>
              <a:endParaRPr lang="en-US" altLang="zh-CN" sz="240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2344420" y="2576513"/>
            <a:ext cx="2491740" cy="717550"/>
            <a:chOff x="11266" y="657"/>
            <a:chExt cx="3924" cy="1130"/>
          </a:xfrm>
        </p:grpSpPr>
        <p:sp>
          <p:nvSpPr>
            <p:cNvPr id="14" name="文本框 13"/>
            <p:cNvSpPr txBox="1"/>
            <p:nvPr/>
          </p:nvSpPr>
          <p:spPr>
            <a:xfrm>
              <a:off x="12022" y="771"/>
              <a:ext cx="3168" cy="725"/>
            </a:xfrm>
            <a:prstGeom prst="rect">
              <a:avLst/>
            </a:prstGeom>
            <a:noFill/>
          </p:spPr>
          <p:txBody>
            <a:bodyPr wrap="none" rtlCol="0">
              <a:spAutoFit/>
            </a:bodyPr>
            <a:p>
              <a:r>
                <a:rPr lang="zh-CN" altLang="en-US" sz="2400"/>
                <a:t>桶是多少升？</a:t>
              </a:r>
              <a:endParaRPr lang="zh-CN" altLang="en-US" sz="2400"/>
            </a:p>
          </p:txBody>
        </p:sp>
        <p:grpSp>
          <p:nvGrpSpPr>
            <p:cNvPr id="46" name="Group 6"/>
            <p:cNvGrpSpPr/>
            <p:nvPr/>
          </p:nvGrpSpPr>
          <p:grpSpPr>
            <a:xfrm>
              <a:off x="11266" y="657"/>
              <a:ext cx="968" cy="1130"/>
              <a:chOff x="4876" y="2864"/>
              <a:chExt cx="387" cy="452"/>
            </a:xfrm>
          </p:grpSpPr>
          <p:sp>
            <p:nvSpPr>
              <p:cNvPr id="47" name="Text Box 7"/>
              <p:cNvSpPr txBox="1"/>
              <p:nvPr/>
            </p:nvSpPr>
            <p:spPr>
              <a:xfrm>
                <a:off x="4900" y="286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8"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33" name="组合 32"/>
          <p:cNvGrpSpPr/>
          <p:nvPr/>
        </p:nvGrpSpPr>
        <p:grpSpPr>
          <a:xfrm>
            <a:off x="1399540" y="3560445"/>
            <a:ext cx="4191000" cy="777240"/>
            <a:chOff x="2204" y="5607"/>
            <a:chExt cx="6600" cy="1224"/>
          </a:xfrm>
        </p:grpSpPr>
        <p:sp>
          <p:nvSpPr>
            <p:cNvPr id="13328" name="矩形 63"/>
            <p:cNvSpPr/>
            <p:nvPr/>
          </p:nvSpPr>
          <p:spPr>
            <a:xfrm>
              <a:off x="2510" y="5842"/>
              <a:ext cx="6287" cy="725"/>
            </a:xfrm>
            <a:prstGeom prst="rect">
              <a:avLst/>
            </a:prstGeom>
            <a:noFill/>
            <a:ln w="9525">
              <a:noFill/>
            </a:ln>
          </p:spPr>
          <p:txBody>
            <a:bodyPr wrap="square"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每桶的体积</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桶数＝总体积</a:t>
              </a:r>
              <a:endPar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40" name="组合 39"/>
            <p:cNvGrpSpPr/>
            <p:nvPr/>
          </p:nvGrpSpPr>
          <p:grpSpPr>
            <a:xfrm rot="0">
              <a:off x="2204" y="5607"/>
              <a:ext cx="6600" cy="1224"/>
              <a:chOff x="1873" y="4014"/>
              <a:chExt cx="7192" cy="2480"/>
            </a:xfrm>
            <a:effectLst>
              <a:glow rad="101600">
                <a:schemeClr val="accent3">
                  <a:lumMod val="60000"/>
                  <a:lumOff val="40000"/>
                  <a:alpha val="40000"/>
                </a:schemeClr>
              </a:glow>
            </a:effectLst>
          </p:grpSpPr>
          <p:sp>
            <p:nvSpPr>
              <p:cNvPr id="38" name="圆角矩形 37"/>
              <p:cNvSpPr/>
              <p:nvPr/>
            </p:nvSpPr>
            <p:spPr>
              <a:xfrm>
                <a:off x="1967" y="4182"/>
                <a:ext cx="6983" cy="2145"/>
              </a:xfrm>
              <a:prstGeom prst="roundRect">
                <a:avLst/>
              </a:prstGeom>
              <a:noFill/>
              <a:ln w="6032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73" y="4014"/>
                <a:ext cx="7192" cy="2480"/>
              </a:xfrm>
              <a:prstGeom prst="roundRect">
                <a:avLst/>
              </a:prstGeom>
              <a:noFill/>
              <a:ln w="57150"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5" name="文本框 4"/>
          <p:cNvSpPr txBox="1"/>
          <p:nvPr/>
        </p:nvSpPr>
        <p:spPr>
          <a:xfrm>
            <a:off x="3703955" y="4820920"/>
            <a:ext cx="1284605" cy="521970"/>
          </a:xfrm>
          <a:prstGeom prst="rect">
            <a:avLst/>
          </a:prstGeom>
          <a:noFill/>
        </p:spPr>
        <p:txBody>
          <a:bodyPr wrap="none" rtlCol="0">
            <a:spAutoFit/>
          </a:bodyPr>
          <a:p>
            <a:pPr algn="l"/>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6</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L</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49" name="组合 48"/>
          <p:cNvGrpSpPr/>
          <p:nvPr/>
        </p:nvGrpSpPr>
        <p:grpSpPr>
          <a:xfrm>
            <a:off x="2043430" y="4716780"/>
            <a:ext cx="1659890" cy="824230"/>
            <a:chOff x="3218" y="7428"/>
            <a:chExt cx="2614" cy="1298"/>
          </a:xfrm>
        </p:grpSpPr>
        <p:sp>
          <p:nvSpPr>
            <p:cNvPr id="63" name="Text Box 7"/>
            <p:cNvSpPr txBox="1">
              <a:spLocks noChangeArrowheads="1"/>
            </p:cNvSpPr>
            <p:nvPr/>
          </p:nvSpPr>
          <p:spPr bwMode="auto">
            <a:xfrm>
              <a:off x="3218" y="7552"/>
              <a:ext cx="2615" cy="822"/>
            </a:xfrm>
            <a:prstGeom prst="rect">
              <a:avLst/>
            </a:prstGeom>
            <a:noFill/>
            <a:ln w="9525">
              <a:noFill/>
              <a:bevel/>
            </a:ln>
          </p:spPr>
          <p:txBody>
            <a:bodyPr wrap="square">
              <a:spAutoFit/>
            </a:bodyPr>
            <a:p>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12×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6" name="Group 6"/>
            <p:cNvGrpSpPr/>
            <p:nvPr/>
          </p:nvGrpSpPr>
          <p:grpSpPr>
            <a:xfrm rot="0">
              <a:off x="4480" y="7428"/>
              <a:ext cx="908" cy="1298"/>
              <a:chOff x="4876" y="2840"/>
              <a:chExt cx="363" cy="519"/>
            </a:xfrm>
          </p:grpSpPr>
          <p:sp>
            <p:nvSpPr>
              <p:cNvPr id="7"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8"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54" name="组合 53"/>
          <p:cNvGrpSpPr/>
          <p:nvPr/>
        </p:nvGrpSpPr>
        <p:grpSpPr>
          <a:xfrm>
            <a:off x="2043430" y="5672138"/>
            <a:ext cx="2582545" cy="717550"/>
            <a:chOff x="3218" y="8762"/>
            <a:chExt cx="4067" cy="1130"/>
          </a:xfrm>
        </p:grpSpPr>
        <p:sp>
          <p:nvSpPr>
            <p:cNvPr id="50" name="矩形 63"/>
            <p:cNvSpPr/>
            <p:nvPr/>
          </p:nvSpPr>
          <p:spPr>
            <a:xfrm>
              <a:off x="3218" y="8894"/>
              <a:ext cx="4067" cy="725"/>
            </a:xfrm>
            <a:prstGeom prst="rect">
              <a:avLst/>
            </a:prstGeom>
            <a:noFill/>
            <a:ln w="9525">
              <a:noFill/>
            </a:ln>
          </p:spPr>
          <p:txBody>
            <a:bodyPr wrap="none"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答：</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      </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桶是</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6L</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a:t>
              </a:r>
              <a:endPar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51" name="Group 6"/>
            <p:cNvGrpSpPr/>
            <p:nvPr/>
          </p:nvGrpSpPr>
          <p:grpSpPr>
            <a:xfrm>
              <a:off x="4322" y="8762"/>
              <a:ext cx="968" cy="1130"/>
              <a:chOff x="4876" y="2872"/>
              <a:chExt cx="387" cy="452"/>
            </a:xfrm>
          </p:grpSpPr>
          <p:sp>
            <p:nvSpPr>
              <p:cNvPr id="52" name="Text Box 7"/>
              <p:cNvSpPr txBox="1"/>
              <p:nvPr/>
            </p:nvSpPr>
            <p:spPr>
              <a:xfrm>
                <a:off x="4900" y="287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96" name="组合 95"/>
          <p:cNvGrpSpPr/>
          <p:nvPr/>
        </p:nvGrpSpPr>
        <p:grpSpPr>
          <a:xfrm rot="720000">
            <a:off x="6198750" y="2552149"/>
            <a:ext cx="900000" cy="1391883"/>
            <a:chOff x="8559" y="3527"/>
            <a:chExt cx="1982" cy="2777"/>
          </a:xfrm>
        </p:grpSpPr>
        <p:sp>
          <p:nvSpPr>
            <p:cNvPr id="97" name="Freeform 19"/>
            <p:cNvSpPr/>
            <p:nvPr/>
          </p:nvSpPr>
          <p:spPr bwMode="auto">
            <a:xfrm rot="5400000">
              <a:off x="7982" y="4103"/>
              <a:ext cx="2660" cy="1507"/>
            </a:xfrm>
            <a:custGeom>
              <a:avLst/>
              <a:gdLst>
                <a:gd name="T0" fmla="*/ 631 w 746"/>
                <a:gd name="T1" fmla="*/ 0 h 372"/>
                <a:gd name="T2" fmla="*/ 373 w 746"/>
                <a:gd name="T3" fmla="*/ 258 h 372"/>
                <a:gd name="T4" fmla="*/ 114 w 746"/>
                <a:gd name="T5" fmla="*/ 0 h 372"/>
                <a:gd name="T6" fmla="*/ 0 w 746"/>
                <a:gd name="T7" fmla="*/ 0 h 372"/>
                <a:gd name="T8" fmla="*/ 373 w 746"/>
                <a:gd name="T9" fmla="*/ 372 h 372"/>
                <a:gd name="T10" fmla="*/ 746 w 746"/>
                <a:gd name="T11" fmla="*/ 0 h 372"/>
                <a:gd name="T12" fmla="*/ 631 w 746"/>
                <a:gd name="T13" fmla="*/ 0 h 372"/>
              </a:gdLst>
              <a:ahLst/>
              <a:cxnLst>
                <a:cxn ang="0">
                  <a:pos x="T0" y="T1"/>
                </a:cxn>
                <a:cxn ang="0">
                  <a:pos x="T2" y="T3"/>
                </a:cxn>
                <a:cxn ang="0">
                  <a:pos x="T4" y="T5"/>
                </a:cxn>
                <a:cxn ang="0">
                  <a:pos x="T6" y="T7"/>
                </a:cxn>
                <a:cxn ang="0">
                  <a:pos x="T8" y="T9"/>
                </a:cxn>
                <a:cxn ang="0">
                  <a:pos x="T10" y="T11"/>
                </a:cxn>
                <a:cxn ang="0">
                  <a:pos x="T12" y="T13"/>
                </a:cxn>
              </a:cxnLst>
              <a:rect l="0" t="0" r="r" b="b"/>
              <a:pathLst>
                <a:path w="746" h="372">
                  <a:moveTo>
                    <a:pt x="631" y="0"/>
                  </a:moveTo>
                  <a:cubicBezTo>
                    <a:pt x="631" y="142"/>
                    <a:pt x="515" y="258"/>
                    <a:pt x="373" y="258"/>
                  </a:cubicBezTo>
                  <a:cubicBezTo>
                    <a:pt x="230" y="258"/>
                    <a:pt x="115" y="142"/>
                    <a:pt x="114" y="0"/>
                  </a:cubicBezTo>
                  <a:cubicBezTo>
                    <a:pt x="0" y="0"/>
                    <a:pt x="0" y="0"/>
                    <a:pt x="0" y="0"/>
                  </a:cubicBezTo>
                  <a:cubicBezTo>
                    <a:pt x="0" y="206"/>
                    <a:pt x="167" y="372"/>
                    <a:pt x="373" y="372"/>
                  </a:cubicBezTo>
                  <a:cubicBezTo>
                    <a:pt x="578" y="372"/>
                    <a:pt x="745" y="206"/>
                    <a:pt x="746" y="0"/>
                  </a:cubicBezTo>
                  <a:lnTo>
                    <a:pt x="631" y="0"/>
                  </a:lnTo>
                  <a:close/>
                </a:path>
              </a:pathLst>
            </a:custGeom>
            <a:solidFill>
              <a:srgbClr val="00B050"/>
            </a:solidFill>
            <a:ln>
              <a:noFill/>
            </a:ln>
            <a:effectLst>
              <a:glow rad="101600">
                <a:srgbClr val="00B050">
                  <a:alpha val="40000"/>
                </a:srgbClr>
              </a:glow>
            </a:effectLst>
          </p:spPr>
          <p:txBody>
            <a:bodyPr vert="horz" wrap="square" lIns="138429" tIns="69214" rIns="138429" bIns="69214" numCol="1" anchor="t" anchorCtr="0" compatLnSpc="1"/>
            <a:p>
              <a:endParaRPr lang="id-ID" sz="2725">
                <a:latin typeface="Raleway" panose="020B0403030101060003" charset="0"/>
                <a:ea typeface="微软雅黑" panose="020B0503020204020204" pitchFamily="34" charset="-122"/>
                <a:cs typeface="Raleway" panose="020B0403030101060003" charset="0"/>
              </a:endParaRPr>
            </a:p>
          </p:txBody>
        </p:sp>
        <p:sp>
          <p:nvSpPr>
            <p:cNvPr id="98" name="Isosceles Triangle 20"/>
            <p:cNvSpPr/>
            <p:nvPr/>
          </p:nvSpPr>
          <p:spPr>
            <a:xfrm rot="4680000">
              <a:off x="9862" y="5625"/>
              <a:ext cx="783" cy="574"/>
            </a:xfrm>
            <a:prstGeom prst="triangle">
              <a:avLst/>
            </a:prstGeom>
            <a:solidFill>
              <a:srgbClr val="00B050"/>
            </a:solidFill>
            <a:ln>
              <a:noFill/>
            </a:ln>
            <a:effectLst>
              <a:glow rad="101600">
                <a:srgbClr val="00B05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sz="2725">
                <a:latin typeface="Raleway" panose="020B0403030101060003" charset="0"/>
                <a:ea typeface="微软雅黑" panose="020B0503020204020204" pitchFamily="34" charset="-122"/>
                <a:cs typeface="Raleway" panose="020B0403030101060003" charset="0"/>
              </a:endParaRPr>
            </a:p>
          </p:txBody>
        </p:sp>
      </p:grpSp>
      <p:grpSp>
        <p:nvGrpSpPr>
          <p:cNvPr id="99" name="组合 98"/>
          <p:cNvGrpSpPr/>
          <p:nvPr/>
        </p:nvGrpSpPr>
        <p:grpSpPr>
          <a:xfrm rot="20940000">
            <a:off x="9507512" y="1369437"/>
            <a:ext cx="900000" cy="1405642"/>
            <a:chOff x="9325" y="1277"/>
            <a:chExt cx="1989" cy="2782"/>
          </a:xfrm>
        </p:grpSpPr>
        <p:sp>
          <p:nvSpPr>
            <p:cNvPr id="100" name="Freeform 5"/>
            <p:cNvSpPr/>
            <p:nvPr/>
          </p:nvSpPr>
          <p:spPr bwMode="auto">
            <a:xfrm rot="5400000">
              <a:off x="9231" y="1853"/>
              <a:ext cx="2659" cy="1507"/>
            </a:xfrm>
            <a:custGeom>
              <a:avLst/>
              <a:gdLst>
                <a:gd name="T0" fmla="*/ 114 w 746"/>
                <a:gd name="T1" fmla="*/ 372 h 372"/>
                <a:gd name="T2" fmla="*/ 373 w 746"/>
                <a:gd name="T3" fmla="*/ 114 h 372"/>
                <a:gd name="T4" fmla="*/ 632 w 746"/>
                <a:gd name="T5" fmla="*/ 372 h 372"/>
                <a:gd name="T6" fmla="*/ 746 w 746"/>
                <a:gd name="T7" fmla="*/ 372 h 372"/>
                <a:gd name="T8" fmla="*/ 373 w 746"/>
                <a:gd name="T9" fmla="*/ 0 h 372"/>
                <a:gd name="T10" fmla="*/ 0 w 746"/>
                <a:gd name="T11" fmla="*/ 372 h 372"/>
                <a:gd name="T12" fmla="*/ 114 w 746"/>
                <a:gd name="T13" fmla="*/ 372 h 372"/>
              </a:gdLst>
              <a:ahLst/>
              <a:cxnLst>
                <a:cxn ang="0">
                  <a:pos x="T0" y="T1"/>
                </a:cxn>
                <a:cxn ang="0">
                  <a:pos x="T2" y="T3"/>
                </a:cxn>
                <a:cxn ang="0">
                  <a:pos x="T4" y="T5"/>
                </a:cxn>
                <a:cxn ang="0">
                  <a:pos x="T6" y="T7"/>
                </a:cxn>
                <a:cxn ang="0">
                  <a:pos x="T8" y="T9"/>
                </a:cxn>
                <a:cxn ang="0">
                  <a:pos x="T10" y="T11"/>
                </a:cxn>
                <a:cxn ang="0">
                  <a:pos x="T12" y="T13"/>
                </a:cxn>
              </a:cxnLst>
              <a:rect l="0" t="0" r="r" b="b"/>
              <a:pathLst>
                <a:path w="746" h="372">
                  <a:moveTo>
                    <a:pt x="114" y="372"/>
                  </a:moveTo>
                  <a:cubicBezTo>
                    <a:pt x="115" y="230"/>
                    <a:pt x="231" y="114"/>
                    <a:pt x="373" y="114"/>
                  </a:cubicBezTo>
                  <a:cubicBezTo>
                    <a:pt x="515" y="114"/>
                    <a:pt x="631" y="230"/>
                    <a:pt x="632" y="372"/>
                  </a:cubicBezTo>
                  <a:cubicBezTo>
                    <a:pt x="746" y="372"/>
                    <a:pt x="746" y="372"/>
                    <a:pt x="746" y="372"/>
                  </a:cubicBezTo>
                  <a:cubicBezTo>
                    <a:pt x="745" y="166"/>
                    <a:pt x="579" y="0"/>
                    <a:pt x="373" y="0"/>
                  </a:cubicBezTo>
                  <a:cubicBezTo>
                    <a:pt x="167" y="0"/>
                    <a:pt x="1" y="166"/>
                    <a:pt x="0" y="372"/>
                  </a:cubicBezTo>
                  <a:lnTo>
                    <a:pt x="114" y="372"/>
                  </a:lnTo>
                  <a:close/>
                </a:path>
              </a:pathLst>
            </a:custGeom>
            <a:solidFill>
              <a:srgbClr val="FF0000"/>
            </a:solidFill>
            <a:ln>
              <a:noFill/>
            </a:ln>
            <a:effectLst>
              <a:glow rad="101600">
                <a:srgbClr val="FF0000">
                  <a:alpha val="40000"/>
                </a:srgbClr>
              </a:glow>
            </a:effectLst>
          </p:spPr>
          <p:txBody>
            <a:bodyPr vert="horz" wrap="square" lIns="138429" tIns="69214" rIns="138429" bIns="69214" numCol="1" anchor="t" anchorCtr="0" compatLnSpc="1"/>
            <a:p>
              <a:endParaRPr lang="id-ID" sz="2725">
                <a:latin typeface="Raleway" panose="020B0403030101060003" charset="0"/>
                <a:ea typeface="微软雅黑" panose="020B0503020204020204" pitchFamily="34" charset="-122"/>
                <a:cs typeface="Raleway" panose="020B0403030101060003" charset="0"/>
              </a:endParaRPr>
            </a:p>
          </p:txBody>
        </p:sp>
        <p:sp>
          <p:nvSpPr>
            <p:cNvPr id="101" name="Isosceles Triangle 18"/>
            <p:cNvSpPr/>
            <p:nvPr/>
          </p:nvSpPr>
          <p:spPr>
            <a:xfrm rot="16920000">
              <a:off x="9221" y="3380"/>
              <a:ext cx="783" cy="575"/>
            </a:xfrm>
            <a:prstGeom prst="triangle">
              <a:avLst/>
            </a:prstGeom>
            <a:solidFill>
              <a:srgbClr val="FF0000"/>
            </a:solidFill>
            <a:ln>
              <a:noFill/>
            </a:ln>
            <a:effectLst>
              <a:glow rad="101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sz="2725">
                <a:latin typeface="Raleway" panose="020B0403030101060003" charset="0"/>
                <a:ea typeface="微软雅黑" panose="020B0503020204020204" pitchFamily="34" charset="-122"/>
                <a:cs typeface="Raleway" panose="020B0403030101060003" charset="0"/>
              </a:endParaRPr>
            </a:p>
          </p:txBody>
        </p:sp>
      </p:grpSp>
      <p:grpSp>
        <p:nvGrpSpPr>
          <p:cNvPr id="102" name="组合 101"/>
          <p:cNvGrpSpPr/>
          <p:nvPr/>
        </p:nvGrpSpPr>
        <p:grpSpPr>
          <a:xfrm>
            <a:off x="7077710" y="1153160"/>
            <a:ext cx="2449195" cy="647700"/>
            <a:chOff x="4031" y="1957"/>
            <a:chExt cx="4195" cy="1020"/>
          </a:xfrm>
        </p:grpSpPr>
        <p:sp>
          <p:nvSpPr>
            <p:cNvPr id="103" name="圆角矩形 102"/>
            <p:cNvSpPr/>
            <p:nvPr/>
          </p:nvSpPr>
          <p:spPr>
            <a:xfrm>
              <a:off x="4031" y="1957"/>
              <a:ext cx="4195" cy="1020"/>
            </a:xfrm>
            <a:prstGeom prst="roundRect">
              <a:avLst/>
            </a:prstGeom>
            <a:solidFill>
              <a:srgbClr val="F634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 name="文本框 103"/>
            <p:cNvSpPr txBox="1"/>
            <p:nvPr/>
          </p:nvSpPr>
          <p:spPr>
            <a:xfrm>
              <a:off x="4239" y="2052"/>
              <a:ext cx="3752" cy="725"/>
            </a:xfrm>
            <a:prstGeom prst="rect">
              <a:avLst/>
            </a:prstGeom>
            <a:noFill/>
          </p:spPr>
          <p:txBody>
            <a:bodyPr wrap="squar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半桶水的体积</a:t>
              </a:r>
              <a:endPar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endParaRPr>
            </a:p>
          </p:txBody>
        </p:sp>
      </p:grpSp>
      <p:grpSp>
        <p:nvGrpSpPr>
          <p:cNvPr id="105" name="组合 104"/>
          <p:cNvGrpSpPr/>
          <p:nvPr/>
        </p:nvGrpSpPr>
        <p:grpSpPr>
          <a:xfrm>
            <a:off x="7066915" y="2316480"/>
            <a:ext cx="2447925" cy="647700"/>
            <a:chOff x="9889" y="3962"/>
            <a:chExt cx="3855" cy="1020"/>
          </a:xfrm>
        </p:grpSpPr>
        <p:sp>
          <p:nvSpPr>
            <p:cNvPr id="106" name="圆角矩形 105"/>
            <p:cNvSpPr/>
            <p:nvPr/>
          </p:nvSpPr>
          <p:spPr>
            <a:xfrm rot="10800000">
              <a:off x="9889" y="3962"/>
              <a:ext cx="3855" cy="102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7" name="文本框 106"/>
            <p:cNvSpPr txBox="1"/>
            <p:nvPr/>
          </p:nvSpPr>
          <p:spPr>
            <a:xfrm>
              <a:off x="10436" y="4088"/>
              <a:ext cx="2536"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12L的一半</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grpSp>
        <p:nvGrpSpPr>
          <p:cNvPr id="108" name="组合 107"/>
          <p:cNvGrpSpPr/>
          <p:nvPr/>
        </p:nvGrpSpPr>
        <p:grpSpPr>
          <a:xfrm>
            <a:off x="7077710" y="3449955"/>
            <a:ext cx="2447925" cy="846455"/>
            <a:chOff x="5930" y="6041"/>
            <a:chExt cx="3855" cy="1333"/>
          </a:xfrm>
        </p:grpSpPr>
        <p:sp>
          <p:nvSpPr>
            <p:cNvPr id="109" name="圆角矩形 108"/>
            <p:cNvSpPr/>
            <p:nvPr/>
          </p:nvSpPr>
          <p:spPr>
            <a:xfrm>
              <a:off x="5930" y="6041"/>
              <a:ext cx="3855" cy="1333"/>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0" name="组合 109"/>
            <p:cNvGrpSpPr/>
            <p:nvPr/>
          </p:nvGrpSpPr>
          <p:grpSpPr>
            <a:xfrm>
              <a:off x="6501" y="6187"/>
              <a:ext cx="2593" cy="1130"/>
              <a:chOff x="9756" y="6943"/>
              <a:chExt cx="2593" cy="1130"/>
            </a:xfrm>
          </p:grpSpPr>
          <p:sp>
            <p:nvSpPr>
              <p:cNvPr id="111" name="文本框 110"/>
              <p:cNvSpPr txBox="1"/>
              <p:nvPr/>
            </p:nvSpPr>
            <p:spPr>
              <a:xfrm>
                <a:off x="9756" y="7044"/>
                <a:ext cx="2286"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12L的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112" name="Group 6"/>
              <p:cNvGrpSpPr/>
              <p:nvPr/>
            </p:nvGrpSpPr>
            <p:grpSpPr>
              <a:xfrm>
                <a:off x="11421" y="6943"/>
                <a:ext cx="928" cy="1130"/>
                <a:chOff x="4828" y="2856"/>
                <a:chExt cx="371" cy="452"/>
              </a:xfrm>
            </p:grpSpPr>
            <p:sp>
              <p:nvSpPr>
                <p:cNvPr id="113" name="Text Box 7"/>
                <p:cNvSpPr txBox="1"/>
                <p:nvPr/>
              </p:nvSpPr>
              <p:spPr>
                <a:xfrm>
                  <a:off x="4836" y="2856"/>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14" name="Line 8"/>
                <p:cNvSpPr/>
                <p:nvPr/>
              </p:nvSpPr>
              <p:spPr>
                <a:xfrm>
                  <a:off x="4828" y="3038"/>
                  <a:ext cx="272" cy="0"/>
                </a:xfrm>
                <a:prstGeom prst="line">
                  <a:avLst/>
                </a:prstGeom>
                <a:ln w="19050" cap="flat" cmpd="sng">
                  <a:solidFill>
                    <a:schemeClr val="tx1"/>
                  </a:solidFill>
                  <a:prstDash val="solid"/>
                  <a:headEnd type="none" w="med" len="med"/>
                  <a:tailEnd type="none" w="med" len="med"/>
                </a:ln>
              </p:spPr>
            </p:sp>
          </p:grpSp>
        </p:grpSp>
      </p:grpSp>
      <p:grpSp>
        <p:nvGrpSpPr>
          <p:cNvPr id="115" name="组合 114"/>
          <p:cNvGrpSpPr/>
          <p:nvPr/>
        </p:nvGrpSpPr>
        <p:grpSpPr>
          <a:xfrm>
            <a:off x="6579870" y="4782185"/>
            <a:ext cx="3130550" cy="897255"/>
            <a:chOff x="10366" y="8295"/>
            <a:chExt cx="4930" cy="1413"/>
          </a:xfrm>
        </p:grpSpPr>
        <p:sp>
          <p:nvSpPr>
            <p:cNvPr id="116" name="圆角矩形 115"/>
            <p:cNvSpPr/>
            <p:nvPr/>
          </p:nvSpPr>
          <p:spPr>
            <a:xfrm>
              <a:off x="10366" y="8295"/>
              <a:ext cx="4930" cy="1413"/>
            </a:xfrm>
            <a:prstGeom prst="roundRect">
              <a:avLst/>
            </a:prstGeom>
            <a:noFill/>
            <a:ln w="34925">
              <a:solidFill>
                <a:schemeClr val="accent1">
                  <a:lumMod val="75000"/>
                </a:schemeClr>
              </a:solidFill>
            </a:ln>
            <a:effectLst>
              <a:glow rad="101600">
                <a:schemeClr val="accent1">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7" name="组合 116"/>
            <p:cNvGrpSpPr/>
            <p:nvPr/>
          </p:nvGrpSpPr>
          <p:grpSpPr>
            <a:xfrm rot="0">
              <a:off x="10671" y="8487"/>
              <a:ext cx="4206" cy="1130"/>
              <a:chOff x="9281" y="6943"/>
              <a:chExt cx="4206" cy="1130"/>
            </a:xfrm>
          </p:grpSpPr>
          <p:sp>
            <p:nvSpPr>
              <p:cNvPr id="118" name="文本框 117"/>
              <p:cNvSpPr txBox="1"/>
              <p:nvPr/>
            </p:nvSpPr>
            <p:spPr>
              <a:xfrm>
                <a:off x="9281" y="7044"/>
                <a:ext cx="4206"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求12L的     是多少</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119" name="Group 6"/>
              <p:cNvGrpSpPr/>
              <p:nvPr/>
            </p:nvGrpSpPr>
            <p:grpSpPr>
              <a:xfrm>
                <a:off x="11228" y="6943"/>
                <a:ext cx="1023" cy="1130"/>
                <a:chOff x="4751" y="2856"/>
                <a:chExt cx="409" cy="452"/>
              </a:xfrm>
            </p:grpSpPr>
            <p:sp>
              <p:nvSpPr>
                <p:cNvPr id="120" name="Text Box 7"/>
                <p:cNvSpPr txBox="1"/>
                <p:nvPr/>
              </p:nvSpPr>
              <p:spPr>
                <a:xfrm>
                  <a:off x="4797" y="2856"/>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21" name="Line 8"/>
                <p:cNvSpPr/>
                <p:nvPr/>
              </p:nvSpPr>
              <p:spPr>
                <a:xfrm>
                  <a:off x="4751" y="3046"/>
                  <a:ext cx="272" cy="0"/>
                </a:xfrm>
                <a:prstGeom prst="line">
                  <a:avLst/>
                </a:prstGeom>
                <a:ln w="19050" cap="flat" cmpd="sng">
                  <a:solidFill>
                    <a:schemeClr val="tx1"/>
                  </a:solidFill>
                  <a:prstDash val="solid"/>
                  <a:headEnd type="none" w="med" len="med"/>
                  <a:tailEnd type="none" w="med" len="med"/>
                </a:ln>
              </p:spPr>
            </p:sp>
          </p:grpSp>
        </p:grpSp>
      </p:grpSp>
      <p:pic>
        <p:nvPicPr>
          <p:cNvPr id="122" name="图片 121" descr="图片1"/>
          <p:cNvPicPr>
            <a:picLocks noChangeAspect="1"/>
          </p:cNvPicPr>
          <p:nvPr/>
        </p:nvPicPr>
        <p:blipFill>
          <a:blip r:embed="rId4"/>
          <a:stretch>
            <a:fillRect/>
          </a:stretch>
        </p:blipFill>
        <p:spPr>
          <a:xfrm rot="360000">
            <a:off x="5008880" y="4823460"/>
            <a:ext cx="1515745" cy="4711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ppt_y</p:attrName>
                                        </p:attrNameLst>
                                      </p:cBhvr>
                                      <p:tavLst>
                                        <p:tav tm="0">
                                          <p:val>
                                            <p:strVal val="#ppt_y+#ppt_h*1.125000"/>
                                          </p:val>
                                        </p:tav>
                                        <p:tav tm="100000">
                                          <p:val>
                                            <p:strVal val="#ppt_y"/>
                                          </p:val>
                                        </p:tav>
                                      </p:tavLst>
                                    </p:anim>
                                    <p:animEffect transition="in" filter="wipe(up)">
                                      <p:cBhvr>
                                        <p:cTn id="8" dur="500"/>
                                        <p:tgtEl>
                                          <p:spTgt spid="3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p:tgtEl>
                                          <p:spTgt spid="49"/>
                                        </p:tgtEl>
                                        <p:attrNameLst>
                                          <p:attrName>ppt_y</p:attrName>
                                        </p:attrNameLst>
                                      </p:cBhvr>
                                      <p:tavLst>
                                        <p:tav tm="0">
                                          <p:val>
                                            <p:strVal val="#ppt_y+#ppt_h*1.125000"/>
                                          </p:val>
                                        </p:tav>
                                        <p:tav tm="100000">
                                          <p:val>
                                            <p:strVal val="#ppt_y"/>
                                          </p:val>
                                        </p:tav>
                                      </p:tavLst>
                                    </p:anim>
                                    <p:animEffect transition="in" filter="wipe(up)">
                                      <p:cBhvr>
                                        <p:cTn id="14" dur="500"/>
                                        <p:tgtEl>
                                          <p:spTgt spid="4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p:tgtEl>
                                          <p:spTgt spid="54"/>
                                        </p:tgtEl>
                                        <p:attrNameLst>
                                          <p:attrName>ppt_y</p:attrName>
                                        </p:attrNameLst>
                                      </p:cBhvr>
                                      <p:tavLst>
                                        <p:tav tm="0">
                                          <p:val>
                                            <p:strVal val="#ppt_y+#ppt_h*1.125000"/>
                                          </p:val>
                                        </p:tav>
                                        <p:tav tm="100000">
                                          <p:val>
                                            <p:strVal val="#ppt_y"/>
                                          </p:val>
                                        </p:tav>
                                      </p:tavLst>
                                    </p:anim>
                                    <p:animEffect transition="in" filter="wipe(up)">
                                      <p:cBhvr>
                                        <p:cTn id="26" dur="500"/>
                                        <p:tgtEl>
                                          <p:spTgt spid="5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2" fill="hold" nodeType="clickEffect">
                                  <p:stCondLst>
                                    <p:cond delay="0"/>
                                  </p:stCondLst>
                                  <p:childTnLst>
                                    <p:set>
                                      <p:cBhvr>
                                        <p:cTn id="30" dur="1" fill="hold">
                                          <p:stCondLst>
                                            <p:cond delay="0"/>
                                          </p:stCondLst>
                                        </p:cTn>
                                        <p:tgtEl>
                                          <p:spTgt spid="102"/>
                                        </p:tgtEl>
                                        <p:attrNameLst>
                                          <p:attrName>style.visibility</p:attrName>
                                        </p:attrNameLst>
                                      </p:cBhvr>
                                      <p:to>
                                        <p:strVal val="visible"/>
                                      </p:to>
                                    </p:set>
                                    <p:anim calcmode="lin" valueType="num">
                                      <p:cBhvr additive="base">
                                        <p:cTn id="31" dur="500"/>
                                        <p:tgtEl>
                                          <p:spTgt spid="102"/>
                                        </p:tgtEl>
                                        <p:attrNameLst>
                                          <p:attrName>ppt_x</p:attrName>
                                        </p:attrNameLst>
                                      </p:cBhvr>
                                      <p:tavLst>
                                        <p:tav tm="0">
                                          <p:val>
                                            <p:strVal val="#ppt_x+#ppt_w*1.125000"/>
                                          </p:val>
                                        </p:tav>
                                        <p:tav tm="100000">
                                          <p:val>
                                            <p:strVal val="#ppt_x"/>
                                          </p:val>
                                        </p:tav>
                                      </p:tavLst>
                                    </p:anim>
                                    <p:animEffect transition="in" filter="wipe(left)">
                                      <p:cBhvr>
                                        <p:cTn id="32" dur="500"/>
                                        <p:tgtEl>
                                          <p:spTgt spid="10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99"/>
                                        </p:tgtEl>
                                        <p:attrNameLst>
                                          <p:attrName>style.visibility</p:attrName>
                                        </p:attrNameLst>
                                      </p:cBhvr>
                                      <p:to>
                                        <p:strVal val="visible"/>
                                      </p:to>
                                    </p:set>
                                    <p:animEffect transition="in" filter="wipe(up)">
                                      <p:cBhvr>
                                        <p:cTn id="37" dur="500"/>
                                        <p:tgtEl>
                                          <p:spTgt spid="9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wipe(right)">
                                      <p:cBhvr>
                                        <p:cTn id="42" dur="500"/>
                                        <p:tgtEl>
                                          <p:spTgt spid="10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wipe(up)">
                                      <p:cBhvr>
                                        <p:cTn id="47" dur="500"/>
                                        <p:tgtEl>
                                          <p:spTgt spid="9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08"/>
                                        </p:tgtEl>
                                        <p:attrNameLst>
                                          <p:attrName>style.visibility</p:attrName>
                                        </p:attrNameLst>
                                      </p:cBhvr>
                                      <p:to>
                                        <p:strVal val="visible"/>
                                      </p:to>
                                    </p:set>
                                    <p:animEffect transition="in" filter="wipe(left)">
                                      <p:cBhvr>
                                        <p:cTn id="52" dur="500"/>
                                        <p:tgtEl>
                                          <p:spTgt spid="10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22"/>
                                        </p:tgtEl>
                                        <p:attrNameLst>
                                          <p:attrName>style.visibility</p:attrName>
                                        </p:attrNameLst>
                                      </p:cBhvr>
                                      <p:to>
                                        <p:strVal val="visible"/>
                                      </p:to>
                                    </p:set>
                                    <p:animEffect transition="in" filter="wipe(left)">
                                      <p:cBhvr>
                                        <p:cTn id="57" dur="500"/>
                                        <p:tgtEl>
                                          <p:spTgt spid="12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15"/>
                                        </p:tgtEl>
                                        <p:attrNameLst>
                                          <p:attrName>style.visibility</p:attrName>
                                        </p:attrNameLst>
                                      </p:cBhvr>
                                      <p:to>
                                        <p:strVal val="visible"/>
                                      </p:to>
                                    </p:set>
                                    <p:animEffect transition="in" filter="wipe(left)">
                                      <p:cBhvr>
                                        <p:cTn id="62"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5" name="组合 14"/>
          <p:cNvGrpSpPr/>
          <p:nvPr/>
        </p:nvGrpSpPr>
        <p:grpSpPr>
          <a:xfrm>
            <a:off x="2921635" y="828631"/>
            <a:ext cx="1282314" cy="1620470"/>
            <a:chOff x="4950" y="1162"/>
            <a:chExt cx="1660" cy="2296"/>
          </a:xfrm>
        </p:grpSpPr>
        <p:pic>
          <p:nvPicPr>
            <p:cNvPr id="72" name="Picture 32" descr="06"/>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bwMode="auto">
            <a:xfrm>
              <a:off x="4950" y="1162"/>
              <a:ext cx="1306" cy="2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5114" y="2512"/>
              <a:ext cx="1496" cy="652"/>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12L</a:t>
              </a:r>
              <a:endParaRPr lang="en-US" altLang="zh-CN" sz="240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344420" y="2576513"/>
            <a:ext cx="2491740" cy="717550"/>
            <a:chOff x="11266" y="657"/>
            <a:chExt cx="3924" cy="1130"/>
          </a:xfrm>
        </p:grpSpPr>
        <p:sp>
          <p:nvSpPr>
            <p:cNvPr id="14" name="文本框 13"/>
            <p:cNvSpPr txBox="1"/>
            <p:nvPr/>
          </p:nvSpPr>
          <p:spPr>
            <a:xfrm>
              <a:off x="12022" y="771"/>
              <a:ext cx="3168" cy="725"/>
            </a:xfrm>
            <a:prstGeom prst="rect">
              <a:avLst/>
            </a:prstGeom>
            <a:noFill/>
          </p:spPr>
          <p:txBody>
            <a:bodyPr wrap="none" rtlCol="0">
              <a:spAutoFit/>
            </a:bodyPr>
            <a:p>
              <a:r>
                <a:rPr lang="zh-CN" altLang="en-US" sz="2400"/>
                <a:t>桶是多少升？</a:t>
              </a:r>
              <a:endParaRPr lang="zh-CN" altLang="en-US" sz="2400"/>
            </a:p>
          </p:txBody>
        </p:sp>
        <p:grpSp>
          <p:nvGrpSpPr>
            <p:cNvPr id="46" name="Group 6"/>
            <p:cNvGrpSpPr/>
            <p:nvPr/>
          </p:nvGrpSpPr>
          <p:grpSpPr>
            <a:xfrm>
              <a:off x="11266" y="657"/>
              <a:ext cx="968" cy="1130"/>
              <a:chOff x="4876" y="2864"/>
              <a:chExt cx="387" cy="452"/>
            </a:xfrm>
          </p:grpSpPr>
          <p:sp>
            <p:nvSpPr>
              <p:cNvPr id="47" name="Text Box 7"/>
              <p:cNvSpPr txBox="1"/>
              <p:nvPr/>
            </p:nvSpPr>
            <p:spPr>
              <a:xfrm>
                <a:off x="4900" y="286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48"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33" name="组合 32"/>
          <p:cNvGrpSpPr/>
          <p:nvPr/>
        </p:nvGrpSpPr>
        <p:grpSpPr>
          <a:xfrm>
            <a:off x="1399540" y="3560445"/>
            <a:ext cx="4191000" cy="777240"/>
            <a:chOff x="2204" y="5607"/>
            <a:chExt cx="6600" cy="1224"/>
          </a:xfrm>
        </p:grpSpPr>
        <p:sp>
          <p:nvSpPr>
            <p:cNvPr id="13328" name="矩形 63"/>
            <p:cNvSpPr/>
            <p:nvPr/>
          </p:nvSpPr>
          <p:spPr>
            <a:xfrm>
              <a:off x="2510" y="5842"/>
              <a:ext cx="6287" cy="725"/>
            </a:xfrm>
            <a:prstGeom prst="rect">
              <a:avLst/>
            </a:prstGeom>
            <a:noFill/>
            <a:ln w="9525">
              <a:noFill/>
            </a:ln>
          </p:spPr>
          <p:txBody>
            <a:bodyPr wrap="square"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每桶的体积</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桶数＝总体积</a:t>
              </a:r>
              <a:endPar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40" name="组合 39"/>
            <p:cNvGrpSpPr/>
            <p:nvPr/>
          </p:nvGrpSpPr>
          <p:grpSpPr>
            <a:xfrm rot="0">
              <a:off x="2204" y="5607"/>
              <a:ext cx="6600" cy="1224"/>
              <a:chOff x="1873" y="4014"/>
              <a:chExt cx="7192" cy="2480"/>
            </a:xfrm>
            <a:effectLst>
              <a:glow rad="101600">
                <a:schemeClr val="accent3">
                  <a:lumMod val="60000"/>
                  <a:lumOff val="40000"/>
                  <a:alpha val="40000"/>
                </a:schemeClr>
              </a:glow>
            </a:effectLst>
          </p:grpSpPr>
          <p:sp>
            <p:nvSpPr>
              <p:cNvPr id="38" name="圆角矩形 37"/>
              <p:cNvSpPr/>
              <p:nvPr/>
            </p:nvSpPr>
            <p:spPr>
              <a:xfrm>
                <a:off x="1967" y="4182"/>
                <a:ext cx="6983" cy="2145"/>
              </a:xfrm>
              <a:prstGeom prst="roundRect">
                <a:avLst/>
              </a:prstGeom>
              <a:noFill/>
              <a:ln w="6032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73" y="4014"/>
                <a:ext cx="7192" cy="2480"/>
              </a:xfrm>
              <a:prstGeom prst="roundRect">
                <a:avLst/>
              </a:prstGeom>
              <a:noFill/>
              <a:ln w="57150"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6" name="文本框 5"/>
          <p:cNvSpPr txBox="1"/>
          <p:nvPr/>
        </p:nvSpPr>
        <p:spPr>
          <a:xfrm>
            <a:off x="3703955" y="4820920"/>
            <a:ext cx="1284605" cy="521970"/>
          </a:xfrm>
          <a:prstGeom prst="rect">
            <a:avLst/>
          </a:prstGeom>
          <a:noFill/>
        </p:spPr>
        <p:txBody>
          <a:bodyPr wrap="none" rtlCol="0">
            <a:spAutoFit/>
          </a:bodyPr>
          <a:p>
            <a:pPr algn="l"/>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3</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L</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49" name="组合 48"/>
          <p:cNvGrpSpPr/>
          <p:nvPr/>
        </p:nvGrpSpPr>
        <p:grpSpPr>
          <a:xfrm>
            <a:off x="2043430" y="4716780"/>
            <a:ext cx="1659890" cy="824230"/>
            <a:chOff x="3218" y="7428"/>
            <a:chExt cx="2614" cy="1298"/>
          </a:xfrm>
        </p:grpSpPr>
        <p:sp>
          <p:nvSpPr>
            <p:cNvPr id="63" name="Text Box 7"/>
            <p:cNvSpPr txBox="1">
              <a:spLocks noChangeArrowheads="1"/>
            </p:cNvSpPr>
            <p:nvPr/>
          </p:nvSpPr>
          <p:spPr bwMode="auto">
            <a:xfrm>
              <a:off x="3218" y="7552"/>
              <a:ext cx="2615" cy="822"/>
            </a:xfrm>
            <a:prstGeom prst="rect">
              <a:avLst/>
            </a:prstGeom>
            <a:noFill/>
            <a:ln w="9525">
              <a:noFill/>
              <a:bevel/>
            </a:ln>
          </p:spPr>
          <p:txBody>
            <a:bodyPr wrap="square">
              <a:spAutoFit/>
            </a:bodyPr>
            <a:p>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12×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7" name="Group 6"/>
            <p:cNvGrpSpPr/>
            <p:nvPr/>
          </p:nvGrpSpPr>
          <p:grpSpPr>
            <a:xfrm rot="0">
              <a:off x="4480" y="7428"/>
              <a:ext cx="908" cy="1298"/>
              <a:chOff x="4876" y="2840"/>
              <a:chExt cx="363" cy="519"/>
            </a:xfrm>
          </p:grpSpPr>
          <p:sp>
            <p:nvSpPr>
              <p:cNvPr id="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54" name="组合 53"/>
          <p:cNvGrpSpPr/>
          <p:nvPr/>
        </p:nvGrpSpPr>
        <p:grpSpPr>
          <a:xfrm>
            <a:off x="2043430" y="5672138"/>
            <a:ext cx="2582545" cy="717550"/>
            <a:chOff x="3218" y="8762"/>
            <a:chExt cx="4067" cy="1130"/>
          </a:xfrm>
        </p:grpSpPr>
        <p:sp>
          <p:nvSpPr>
            <p:cNvPr id="50" name="矩形 63"/>
            <p:cNvSpPr/>
            <p:nvPr/>
          </p:nvSpPr>
          <p:spPr>
            <a:xfrm>
              <a:off x="3218" y="8894"/>
              <a:ext cx="4067" cy="725"/>
            </a:xfrm>
            <a:prstGeom prst="rect">
              <a:avLst/>
            </a:prstGeom>
            <a:noFill/>
            <a:ln w="9525">
              <a:noFill/>
            </a:ln>
          </p:spPr>
          <p:txBody>
            <a:bodyPr wrap="none"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答：</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      </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桶是</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3L</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a:t>
              </a:r>
              <a:endPar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51" name="Group 6"/>
            <p:cNvGrpSpPr/>
            <p:nvPr/>
          </p:nvGrpSpPr>
          <p:grpSpPr>
            <a:xfrm>
              <a:off x="4322" y="8762"/>
              <a:ext cx="968" cy="1130"/>
              <a:chOff x="4876" y="2872"/>
              <a:chExt cx="387" cy="452"/>
            </a:xfrm>
          </p:grpSpPr>
          <p:sp>
            <p:nvSpPr>
              <p:cNvPr id="52" name="Text Box 7"/>
              <p:cNvSpPr txBox="1"/>
              <p:nvPr/>
            </p:nvSpPr>
            <p:spPr>
              <a:xfrm>
                <a:off x="4900" y="287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5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115" name="组合 114"/>
          <p:cNvGrpSpPr/>
          <p:nvPr/>
        </p:nvGrpSpPr>
        <p:grpSpPr>
          <a:xfrm>
            <a:off x="6579870" y="4782185"/>
            <a:ext cx="3130550" cy="897255"/>
            <a:chOff x="10366" y="8295"/>
            <a:chExt cx="4930" cy="1413"/>
          </a:xfrm>
        </p:grpSpPr>
        <p:sp>
          <p:nvSpPr>
            <p:cNvPr id="116" name="圆角矩形 115"/>
            <p:cNvSpPr/>
            <p:nvPr/>
          </p:nvSpPr>
          <p:spPr>
            <a:xfrm>
              <a:off x="10366" y="8295"/>
              <a:ext cx="4930" cy="1413"/>
            </a:xfrm>
            <a:prstGeom prst="roundRect">
              <a:avLst/>
            </a:prstGeom>
            <a:noFill/>
            <a:ln w="34925">
              <a:solidFill>
                <a:schemeClr val="accent1">
                  <a:lumMod val="75000"/>
                </a:schemeClr>
              </a:solidFill>
            </a:ln>
            <a:effectLst>
              <a:glow rad="101600">
                <a:schemeClr val="accent1">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7" name="组合 116"/>
            <p:cNvGrpSpPr/>
            <p:nvPr/>
          </p:nvGrpSpPr>
          <p:grpSpPr>
            <a:xfrm rot="0">
              <a:off x="10671" y="8487"/>
              <a:ext cx="4206" cy="1130"/>
              <a:chOff x="9281" y="6943"/>
              <a:chExt cx="4206" cy="1130"/>
            </a:xfrm>
          </p:grpSpPr>
          <p:sp>
            <p:nvSpPr>
              <p:cNvPr id="118" name="文本框 117"/>
              <p:cNvSpPr txBox="1"/>
              <p:nvPr/>
            </p:nvSpPr>
            <p:spPr>
              <a:xfrm>
                <a:off x="9281" y="7044"/>
                <a:ext cx="4206"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求12L的     是多少</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119" name="Group 6"/>
              <p:cNvGrpSpPr/>
              <p:nvPr/>
            </p:nvGrpSpPr>
            <p:grpSpPr>
              <a:xfrm>
                <a:off x="11228" y="6943"/>
                <a:ext cx="1023" cy="1130"/>
                <a:chOff x="4751" y="2856"/>
                <a:chExt cx="409" cy="452"/>
              </a:xfrm>
            </p:grpSpPr>
            <p:sp>
              <p:nvSpPr>
                <p:cNvPr id="120" name="Text Box 7"/>
                <p:cNvSpPr txBox="1"/>
                <p:nvPr/>
              </p:nvSpPr>
              <p:spPr>
                <a:xfrm>
                  <a:off x="4797" y="2856"/>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21" name="Line 8"/>
                <p:cNvSpPr/>
                <p:nvPr/>
              </p:nvSpPr>
              <p:spPr>
                <a:xfrm>
                  <a:off x="4751" y="3046"/>
                  <a:ext cx="272" cy="0"/>
                </a:xfrm>
                <a:prstGeom prst="line">
                  <a:avLst/>
                </a:prstGeom>
                <a:ln w="19050" cap="flat" cmpd="sng">
                  <a:solidFill>
                    <a:schemeClr val="tx1"/>
                  </a:solidFill>
                  <a:prstDash val="solid"/>
                  <a:headEnd type="none" w="med" len="med"/>
                  <a:tailEnd type="none" w="med" len="med"/>
                </a:ln>
              </p:spPr>
            </p:sp>
          </p:grpSp>
        </p:grpSp>
      </p:grpSp>
      <p:pic>
        <p:nvPicPr>
          <p:cNvPr id="122" name="图片 121" descr="图片1"/>
          <p:cNvPicPr>
            <a:picLocks noChangeAspect="1"/>
          </p:cNvPicPr>
          <p:nvPr/>
        </p:nvPicPr>
        <p:blipFill>
          <a:blip r:embed="rId4"/>
          <a:stretch>
            <a:fillRect/>
          </a:stretch>
        </p:blipFill>
        <p:spPr>
          <a:xfrm rot="360000">
            <a:off x="5008880" y="4823460"/>
            <a:ext cx="1515745" cy="471170"/>
          </a:xfrm>
          <a:prstGeom prst="rect">
            <a:avLst/>
          </a:prstGeom>
        </p:spPr>
      </p:pic>
      <p:grpSp>
        <p:nvGrpSpPr>
          <p:cNvPr id="65" name="组合 64"/>
          <p:cNvGrpSpPr/>
          <p:nvPr/>
        </p:nvGrpSpPr>
        <p:grpSpPr>
          <a:xfrm>
            <a:off x="6579870" y="1930400"/>
            <a:ext cx="3400425" cy="852170"/>
            <a:chOff x="10185" y="4084"/>
            <a:chExt cx="6810" cy="3054"/>
          </a:xfrm>
        </p:grpSpPr>
        <p:grpSp>
          <p:nvGrpSpPr>
            <p:cNvPr id="64" name="组合 63"/>
            <p:cNvGrpSpPr/>
            <p:nvPr/>
          </p:nvGrpSpPr>
          <p:grpSpPr>
            <a:xfrm>
              <a:off x="10185" y="4084"/>
              <a:ext cx="6810" cy="3054"/>
              <a:chOff x="10439" y="4084"/>
              <a:chExt cx="6281" cy="3054"/>
            </a:xfrm>
          </p:grpSpPr>
          <p:sp>
            <p:nvSpPr>
              <p:cNvPr id="61" name="圆角矩形标注 60"/>
              <p:cNvSpPr/>
              <p:nvPr/>
            </p:nvSpPr>
            <p:spPr>
              <a:xfrm>
                <a:off x="10439" y="4084"/>
                <a:ext cx="6281" cy="3054"/>
              </a:xfrm>
              <a:prstGeom prst="wedgeRoundRectCallout">
                <a:avLst>
                  <a:gd name="adj1" fmla="val 59299"/>
                  <a:gd name="adj2" fmla="val 26378"/>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26" name="圆角矩形 25"/>
              <p:cNvSpPr/>
              <p:nvPr/>
            </p:nvSpPr>
            <p:spPr>
              <a:xfrm>
                <a:off x="10619" y="4368"/>
                <a:ext cx="5921" cy="2451"/>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585" y="4155"/>
              <a:ext cx="6281" cy="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这个算式表示什么？</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30741" name="图片 30740" descr="cw8"/>
          <p:cNvPicPr>
            <a:picLocks noChangeAspect="1"/>
          </p:cNvPicPr>
          <p:nvPr/>
        </p:nvPicPr>
        <p:blipFill>
          <a:blip r:embed="rId5"/>
          <a:stretch>
            <a:fillRect/>
          </a:stretch>
        </p:blipFill>
        <p:spPr>
          <a:xfrm flipH="1">
            <a:off x="9710420" y="2903855"/>
            <a:ext cx="1885950" cy="171640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p:tgtEl>
                                          <p:spTgt spid="33"/>
                                        </p:tgtEl>
                                        <p:attrNameLst>
                                          <p:attrName>ppt_y</p:attrName>
                                        </p:attrNameLst>
                                      </p:cBhvr>
                                      <p:tavLst>
                                        <p:tav tm="0">
                                          <p:val>
                                            <p:strVal val="#ppt_y+#ppt_h*1.125000"/>
                                          </p:val>
                                        </p:tav>
                                        <p:tav tm="100000">
                                          <p:val>
                                            <p:strVal val="#ppt_y"/>
                                          </p:val>
                                        </p:tav>
                                      </p:tavLst>
                                    </p:anim>
                                    <p:animEffect transition="in" filter="wipe(up)">
                                      <p:cBhvr>
                                        <p:cTn id="8" dur="500"/>
                                        <p:tgtEl>
                                          <p:spTgt spid="3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p:tgtEl>
                                          <p:spTgt spid="49"/>
                                        </p:tgtEl>
                                        <p:attrNameLst>
                                          <p:attrName>ppt_y</p:attrName>
                                        </p:attrNameLst>
                                      </p:cBhvr>
                                      <p:tavLst>
                                        <p:tav tm="0">
                                          <p:val>
                                            <p:strVal val="#ppt_y+#ppt_h*1.125000"/>
                                          </p:val>
                                        </p:tav>
                                        <p:tav tm="100000">
                                          <p:val>
                                            <p:strVal val="#ppt_y"/>
                                          </p:val>
                                        </p:tav>
                                      </p:tavLst>
                                    </p:anim>
                                    <p:animEffect transition="in" filter="wipe(up)">
                                      <p:cBhvr>
                                        <p:cTn id="14" dur="500"/>
                                        <p:tgtEl>
                                          <p:spTgt spid="4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p:tgtEl>
                                          <p:spTgt spid="54"/>
                                        </p:tgtEl>
                                        <p:attrNameLst>
                                          <p:attrName>ppt_y</p:attrName>
                                        </p:attrNameLst>
                                      </p:cBhvr>
                                      <p:tavLst>
                                        <p:tav tm="0">
                                          <p:val>
                                            <p:strVal val="#ppt_y+#ppt_h*1.125000"/>
                                          </p:val>
                                        </p:tav>
                                        <p:tav tm="100000">
                                          <p:val>
                                            <p:strVal val="#ppt_y"/>
                                          </p:val>
                                        </p:tav>
                                      </p:tavLst>
                                    </p:anim>
                                    <p:animEffect transition="in" filter="wipe(up)">
                                      <p:cBhvr>
                                        <p:cTn id="26" dur="500"/>
                                        <p:tgtEl>
                                          <p:spTgt spid="5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down)">
                                      <p:cBhvr>
                                        <p:cTn id="31" dur="500"/>
                                        <p:tgtEl>
                                          <p:spTgt spid="65"/>
                                        </p:tgtEl>
                                      </p:cBhvr>
                                    </p:animEffect>
                                  </p:childTnLst>
                                </p:cTn>
                              </p:par>
                              <p:par>
                                <p:cTn id="32" presetID="22" presetClass="entr" presetSubtype="4" fill="hold" nodeType="withEffect">
                                  <p:stCondLst>
                                    <p:cond delay="0"/>
                                  </p:stCondLst>
                                  <p:childTnLst>
                                    <p:set>
                                      <p:cBhvr>
                                        <p:cTn id="33" dur="1" fill="hold">
                                          <p:stCondLst>
                                            <p:cond delay="0"/>
                                          </p:stCondLst>
                                        </p:cTn>
                                        <p:tgtEl>
                                          <p:spTgt spid="30741"/>
                                        </p:tgtEl>
                                        <p:attrNameLst>
                                          <p:attrName>style.visibility</p:attrName>
                                        </p:attrNameLst>
                                      </p:cBhvr>
                                      <p:to>
                                        <p:strVal val="visible"/>
                                      </p:to>
                                    </p:set>
                                    <p:animEffect transition="in" filter="wipe(down)">
                                      <p:cBhvr>
                                        <p:cTn id="34" dur="500"/>
                                        <p:tgtEl>
                                          <p:spTgt spid="3074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22"/>
                                        </p:tgtEl>
                                        <p:attrNameLst>
                                          <p:attrName>style.visibility</p:attrName>
                                        </p:attrNameLst>
                                      </p:cBhvr>
                                      <p:to>
                                        <p:strVal val="visible"/>
                                      </p:to>
                                    </p:set>
                                    <p:animEffect transition="in" filter="wipe(left)">
                                      <p:cBhvr>
                                        <p:cTn id="39" dur="500"/>
                                        <p:tgtEl>
                                          <p:spTgt spid="12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15"/>
                                        </p:tgtEl>
                                        <p:attrNameLst>
                                          <p:attrName>style.visibility</p:attrName>
                                        </p:attrNameLst>
                                      </p:cBhvr>
                                      <p:to>
                                        <p:strVal val="visible"/>
                                      </p:to>
                                    </p:set>
                                    <p:animEffect transition="in" filter="wipe(left)">
                                      <p:cBhvr>
                                        <p:cTn id="44"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 name="组合 2"/>
          <p:cNvGrpSpPr/>
          <p:nvPr/>
        </p:nvGrpSpPr>
        <p:grpSpPr>
          <a:xfrm>
            <a:off x="2169160" y="1702435"/>
            <a:ext cx="2944495" cy="824230"/>
            <a:chOff x="3218" y="7428"/>
            <a:chExt cx="4637" cy="1298"/>
          </a:xfrm>
        </p:grpSpPr>
        <p:sp>
          <p:nvSpPr>
            <p:cNvPr id="5" name="文本框 4"/>
            <p:cNvSpPr txBox="1"/>
            <p:nvPr/>
          </p:nvSpPr>
          <p:spPr>
            <a:xfrm>
              <a:off x="5833" y="7592"/>
              <a:ext cx="2023" cy="822"/>
            </a:xfrm>
            <a:prstGeom prst="rect">
              <a:avLst/>
            </a:prstGeom>
            <a:noFill/>
          </p:spPr>
          <p:txBody>
            <a:bodyPr wrap="none" rtlCol="0">
              <a:spAutoFit/>
            </a:bodyPr>
            <a:p>
              <a:pPr algn="l"/>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6</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L</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49" name="组合 48"/>
            <p:cNvGrpSpPr/>
            <p:nvPr/>
          </p:nvGrpSpPr>
          <p:grpSpPr>
            <a:xfrm>
              <a:off x="3218" y="7428"/>
              <a:ext cx="2614" cy="1298"/>
              <a:chOff x="3218" y="7428"/>
              <a:chExt cx="2614" cy="1298"/>
            </a:xfrm>
          </p:grpSpPr>
          <p:sp>
            <p:nvSpPr>
              <p:cNvPr id="63" name="Text Box 7"/>
              <p:cNvSpPr txBox="1">
                <a:spLocks noChangeArrowheads="1"/>
              </p:cNvSpPr>
              <p:nvPr/>
            </p:nvSpPr>
            <p:spPr bwMode="auto">
              <a:xfrm>
                <a:off x="3218" y="7552"/>
                <a:ext cx="2615" cy="822"/>
              </a:xfrm>
              <a:prstGeom prst="rect">
                <a:avLst/>
              </a:prstGeom>
              <a:noFill/>
              <a:ln w="9525">
                <a:noFill/>
                <a:bevel/>
              </a:ln>
            </p:spPr>
            <p:txBody>
              <a:bodyPr wrap="square">
                <a:spAutoFit/>
              </a:bodyPr>
              <a:p>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12×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6" name="Group 6"/>
              <p:cNvGrpSpPr/>
              <p:nvPr/>
            </p:nvGrpSpPr>
            <p:grpSpPr>
              <a:xfrm rot="0">
                <a:off x="4480" y="7428"/>
                <a:ext cx="908" cy="1298"/>
                <a:chOff x="4876" y="2840"/>
                <a:chExt cx="363" cy="519"/>
              </a:xfrm>
            </p:grpSpPr>
            <p:sp>
              <p:nvSpPr>
                <p:cNvPr id="7"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8"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grpSp>
        <p:nvGrpSpPr>
          <p:cNvPr id="14" name="组合 13"/>
          <p:cNvGrpSpPr/>
          <p:nvPr/>
        </p:nvGrpSpPr>
        <p:grpSpPr>
          <a:xfrm>
            <a:off x="2169160" y="2830195"/>
            <a:ext cx="2944495" cy="824230"/>
            <a:chOff x="3218" y="7428"/>
            <a:chExt cx="4637" cy="1298"/>
          </a:xfrm>
        </p:grpSpPr>
        <p:sp>
          <p:nvSpPr>
            <p:cNvPr id="4" name="文本框 3"/>
            <p:cNvSpPr txBox="1"/>
            <p:nvPr/>
          </p:nvSpPr>
          <p:spPr>
            <a:xfrm>
              <a:off x="5833" y="7592"/>
              <a:ext cx="2023" cy="822"/>
            </a:xfrm>
            <a:prstGeom prst="rect">
              <a:avLst/>
            </a:prstGeom>
            <a:noFill/>
          </p:spPr>
          <p:txBody>
            <a:bodyPr wrap="none" rtlCol="0">
              <a:spAutoFit/>
            </a:bodyPr>
            <a:p>
              <a:pPr algn="l"/>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3</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L</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9" name="组合 8"/>
            <p:cNvGrpSpPr/>
            <p:nvPr/>
          </p:nvGrpSpPr>
          <p:grpSpPr>
            <a:xfrm>
              <a:off x="3218" y="7428"/>
              <a:ext cx="2614" cy="1298"/>
              <a:chOff x="3218" y="7428"/>
              <a:chExt cx="2614" cy="1298"/>
            </a:xfrm>
          </p:grpSpPr>
          <p:sp>
            <p:nvSpPr>
              <p:cNvPr id="10" name="Text Box 7"/>
              <p:cNvSpPr txBox="1">
                <a:spLocks noChangeArrowheads="1"/>
              </p:cNvSpPr>
              <p:nvPr/>
            </p:nvSpPr>
            <p:spPr bwMode="auto">
              <a:xfrm>
                <a:off x="3218" y="7552"/>
                <a:ext cx="2615" cy="822"/>
              </a:xfrm>
              <a:prstGeom prst="rect">
                <a:avLst/>
              </a:prstGeom>
              <a:noFill/>
              <a:ln w="9525">
                <a:noFill/>
                <a:bevel/>
              </a:ln>
            </p:spPr>
            <p:txBody>
              <a:bodyPr wrap="square">
                <a:spAutoFit/>
              </a:bodyPr>
              <a:p>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12×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11" name="Group 6"/>
              <p:cNvGrpSpPr/>
              <p:nvPr/>
            </p:nvGrpSpPr>
            <p:grpSpPr>
              <a:xfrm rot="0">
                <a:off x="4480" y="7428"/>
                <a:ext cx="908" cy="1298"/>
                <a:chOff x="4876" y="2840"/>
                <a:chExt cx="363" cy="519"/>
              </a:xfrm>
            </p:grpSpPr>
            <p:sp>
              <p:nvSpPr>
                <p:cNvPr id="12"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1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grpSp>
        <p:nvGrpSpPr>
          <p:cNvPr id="115" name="组合 114"/>
          <p:cNvGrpSpPr/>
          <p:nvPr/>
        </p:nvGrpSpPr>
        <p:grpSpPr>
          <a:xfrm>
            <a:off x="6791960" y="2980690"/>
            <a:ext cx="3130550" cy="897255"/>
            <a:chOff x="10366" y="8295"/>
            <a:chExt cx="4930" cy="1413"/>
          </a:xfrm>
        </p:grpSpPr>
        <p:sp>
          <p:nvSpPr>
            <p:cNvPr id="116" name="圆角矩形 115"/>
            <p:cNvSpPr/>
            <p:nvPr/>
          </p:nvSpPr>
          <p:spPr>
            <a:xfrm>
              <a:off x="10366" y="8295"/>
              <a:ext cx="4930" cy="1413"/>
            </a:xfrm>
            <a:prstGeom prst="roundRect">
              <a:avLst/>
            </a:prstGeom>
            <a:noFill/>
            <a:ln w="34925">
              <a:solidFill>
                <a:schemeClr val="accent1">
                  <a:lumMod val="75000"/>
                </a:schemeClr>
              </a:solidFill>
            </a:ln>
            <a:effectLst>
              <a:glow rad="101600">
                <a:schemeClr val="accent1">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7" name="组合 116"/>
            <p:cNvGrpSpPr/>
            <p:nvPr/>
          </p:nvGrpSpPr>
          <p:grpSpPr>
            <a:xfrm rot="0">
              <a:off x="10671" y="8487"/>
              <a:ext cx="4206" cy="1130"/>
              <a:chOff x="9281" y="6943"/>
              <a:chExt cx="4206" cy="1130"/>
            </a:xfrm>
          </p:grpSpPr>
          <p:sp>
            <p:nvSpPr>
              <p:cNvPr id="118" name="文本框 117"/>
              <p:cNvSpPr txBox="1"/>
              <p:nvPr/>
            </p:nvSpPr>
            <p:spPr>
              <a:xfrm>
                <a:off x="9281" y="7044"/>
                <a:ext cx="4206"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求12L的     是多少</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119" name="Group 6"/>
              <p:cNvGrpSpPr/>
              <p:nvPr/>
            </p:nvGrpSpPr>
            <p:grpSpPr>
              <a:xfrm>
                <a:off x="11228" y="6943"/>
                <a:ext cx="1023" cy="1130"/>
                <a:chOff x="4751" y="2856"/>
                <a:chExt cx="409" cy="452"/>
              </a:xfrm>
            </p:grpSpPr>
            <p:sp>
              <p:nvSpPr>
                <p:cNvPr id="120" name="Text Box 7"/>
                <p:cNvSpPr txBox="1"/>
                <p:nvPr/>
              </p:nvSpPr>
              <p:spPr>
                <a:xfrm>
                  <a:off x="4797" y="2856"/>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21" name="Line 8"/>
                <p:cNvSpPr/>
                <p:nvPr/>
              </p:nvSpPr>
              <p:spPr>
                <a:xfrm>
                  <a:off x="4751" y="3046"/>
                  <a:ext cx="272" cy="0"/>
                </a:xfrm>
                <a:prstGeom prst="line">
                  <a:avLst/>
                </a:prstGeom>
                <a:ln w="19050" cap="flat" cmpd="sng">
                  <a:solidFill>
                    <a:schemeClr val="tx1"/>
                  </a:solidFill>
                  <a:prstDash val="solid"/>
                  <a:headEnd type="none" w="med" len="med"/>
                  <a:tailEnd type="none" w="med" len="med"/>
                </a:ln>
              </p:spPr>
            </p:sp>
          </p:grpSp>
        </p:grpSp>
      </p:grpSp>
      <p:grpSp>
        <p:nvGrpSpPr>
          <p:cNvPr id="15" name="组合 14"/>
          <p:cNvGrpSpPr/>
          <p:nvPr/>
        </p:nvGrpSpPr>
        <p:grpSpPr>
          <a:xfrm>
            <a:off x="6757035" y="1619250"/>
            <a:ext cx="3130550" cy="897255"/>
            <a:chOff x="10366" y="8295"/>
            <a:chExt cx="4930" cy="1413"/>
          </a:xfrm>
        </p:grpSpPr>
        <p:sp>
          <p:nvSpPr>
            <p:cNvPr id="16" name="圆角矩形 15"/>
            <p:cNvSpPr/>
            <p:nvPr/>
          </p:nvSpPr>
          <p:spPr>
            <a:xfrm>
              <a:off x="10366" y="8295"/>
              <a:ext cx="4930" cy="1413"/>
            </a:xfrm>
            <a:prstGeom prst="roundRect">
              <a:avLst/>
            </a:prstGeom>
            <a:noFill/>
            <a:ln w="34925">
              <a:solidFill>
                <a:schemeClr val="accent1">
                  <a:lumMod val="75000"/>
                </a:schemeClr>
              </a:solidFill>
            </a:ln>
            <a:effectLst>
              <a:glow rad="101600">
                <a:schemeClr val="accent1">
                  <a:lumMod val="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rot="0">
              <a:off x="10671" y="8487"/>
              <a:ext cx="4206" cy="1130"/>
              <a:chOff x="9281" y="6943"/>
              <a:chExt cx="4206" cy="1130"/>
            </a:xfrm>
          </p:grpSpPr>
          <p:sp>
            <p:nvSpPr>
              <p:cNvPr id="18" name="文本框 17"/>
              <p:cNvSpPr txBox="1"/>
              <p:nvPr/>
            </p:nvSpPr>
            <p:spPr>
              <a:xfrm>
                <a:off x="9281" y="7044"/>
                <a:ext cx="4206"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求12L的     是多少</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19" name="Group 6"/>
              <p:cNvGrpSpPr/>
              <p:nvPr/>
            </p:nvGrpSpPr>
            <p:grpSpPr>
              <a:xfrm>
                <a:off x="11228" y="6943"/>
                <a:ext cx="1023" cy="1130"/>
                <a:chOff x="4751" y="2856"/>
                <a:chExt cx="409" cy="452"/>
              </a:xfrm>
            </p:grpSpPr>
            <p:sp>
              <p:nvSpPr>
                <p:cNvPr id="20" name="Text Box 7"/>
                <p:cNvSpPr txBox="1"/>
                <p:nvPr/>
              </p:nvSpPr>
              <p:spPr>
                <a:xfrm>
                  <a:off x="4797" y="2856"/>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1" name="Line 8"/>
                <p:cNvSpPr/>
                <p:nvPr/>
              </p:nvSpPr>
              <p:spPr>
                <a:xfrm>
                  <a:off x="4751" y="3046"/>
                  <a:ext cx="272" cy="0"/>
                </a:xfrm>
                <a:prstGeom prst="line">
                  <a:avLst/>
                </a:prstGeom>
                <a:ln w="19050" cap="flat" cmpd="sng">
                  <a:solidFill>
                    <a:schemeClr val="tx1"/>
                  </a:solidFill>
                  <a:prstDash val="solid"/>
                  <a:headEnd type="none" w="med" len="med"/>
                  <a:tailEnd type="none" w="med" len="med"/>
                </a:ln>
              </p:spPr>
            </p:sp>
          </p:grpSp>
        </p:grpSp>
      </p:grpSp>
      <p:pic>
        <p:nvPicPr>
          <p:cNvPr id="22" name="图片 21" descr="图片1"/>
          <p:cNvPicPr>
            <a:picLocks noChangeAspect="1"/>
          </p:cNvPicPr>
          <p:nvPr/>
        </p:nvPicPr>
        <p:blipFill>
          <a:blip r:embed="rId2"/>
          <a:stretch>
            <a:fillRect/>
          </a:stretch>
        </p:blipFill>
        <p:spPr>
          <a:xfrm rot="360000">
            <a:off x="5298440" y="1736725"/>
            <a:ext cx="1137920" cy="471170"/>
          </a:xfrm>
          <a:prstGeom prst="rect">
            <a:avLst/>
          </a:prstGeom>
        </p:spPr>
      </p:pic>
      <p:grpSp>
        <p:nvGrpSpPr>
          <p:cNvPr id="29" name="组合 28"/>
          <p:cNvGrpSpPr/>
          <p:nvPr/>
        </p:nvGrpSpPr>
        <p:grpSpPr>
          <a:xfrm>
            <a:off x="1793875" y="4537710"/>
            <a:ext cx="3055620" cy="699770"/>
            <a:chOff x="2825" y="7146"/>
            <a:chExt cx="4812" cy="1102"/>
          </a:xfrm>
        </p:grpSpPr>
        <p:sp>
          <p:nvSpPr>
            <p:cNvPr id="27" name="圆角矩形 26"/>
            <p:cNvSpPr/>
            <p:nvPr/>
          </p:nvSpPr>
          <p:spPr>
            <a:xfrm>
              <a:off x="2825" y="7146"/>
              <a:ext cx="4812"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3068" y="7334"/>
              <a:ext cx="4128" cy="725"/>
            </a:xfrm>
            <a:prstGeom prst="rect">
              <a:avLst/>
            </a:prstGeom>
            <a:noFill/>
          </p:spPr>
          <p:txBody>
            <a:bodyPr wrap="none" rtlCol="0">
              <a:spAutoFit/>
            </a:bodyPr>
            <a:p>
              <a:r>
                <a:rPr lang="zh-CN" altLang="en-US" sz="2400"/>
                <a:t>一个数乘几分之几</a:t>
              </a:r>
              <a:endParaRPr lang="zh-CN" altLang="en-US" sz="2400"/>
            </a:p>
          </p:txBody>
        </p:sp>
      </p:grpSp>
      <p:grpSp>
        <p:nvGrpSpPr>
          <p:cNvPr id="33" name="组合 32"/>
          <p:cNvGrpSpPr/>
          <p:nvPr/>
        </p:nvGrpSpPr>
        <p:grpSpPr>
          <a:xfrm>
            <a:off x="6791960" y="4542790"/>
            <a:ext cx="4141470" cy="699770"/>
            <a:chOff x="10696" y="7154"/>
            <a:chExt cx="6522" cy="1102"/>
          </a:xfrm>
        </p:grpSpPr>
        <p:sp>
          <p:nvSpPr>
            <p:cNvPr id="31" name="圆角矩形 30"/>
            <p:cNvSpPr/>
            <p:nvPr/>
          </p:nvSpPr>
          <p:spPr>
            <a:xfrm>
              <a:off x="10696" y="7154"/>
              <a:ext cx="6523"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10991" y="7334"/>
              <a:ext cx="6048" cy="725"/>
            </a:xfrm>
            <a:prstGeom prst="rect">
              <a:avLst/>
            </a:prstGeom>
            <a:noFill/>
          </p:spPr>
          <p:txBody>
            <a:bodyPr wrap="none" rtlCol="0">
              <a:spAutoFit/>
            </a:bodyPr>
            <a:p>
              <a:r>
                <a:rPr lang="zh-CN" altLang="en-US" sz="2400"/>
                <a:t>求这个数的几分之几是多少</a:t>
              </a:r>
              <a:endParaRPr lang="zh-CN" altLang="en-US" sz="2400"/>
            </a:p>
          </p:txBody>
        </p:sp>
      </p:grpSp>
      <p:pic>
        <p:nvPicPr>
          <p:cNvPr id="34" name="图片 33" descr="图片1"/>
          <p:cNvPicPr>
            <a:picLocks noChangeAspect="1"/>
          </p:cNvPicPr>
          <p:nvPr/>
        </p:nvPicPr>
        <p:blipFill>
          <a:blip r:embed="rId2"/>
          <a:stretch>
            <a:fillRect/>
          </a:stretch>
        </p:blipFill>
        <p:spPr>
          <a:xfrm rot="360000">
            <a:off x="5280025" y="2927350"/>
            <a:ext cx="1137920" cy="471170"/>
          </a:xfrm>
          <a:prstGeom prst="rect">
            <a:avLst/>
          </a:prstGeom>
        </p:spPr>
      </p:pic>
      <p:pic>
        <p:nvPicPr>
          <p:cNvPr id="35" name="图片 34" descr="图片1"/>
          <p:cNvPicPr>
            <a:picLocks noChangeAspect="1"/>
          </p:cNvPicPr>
          <p:nvPr/>
        </p:nvPicPr>
        <p:blipFill>
          <a:blip r:embed="rId2"/>
          <a:stretch>
            <a:fillRect/>
          </a:stretch>
        </p:blipFill>
        <p:spPr>
          <a:xfrm rot="360000">
            <a:off x="5307965" y="4588510"/>
            <a:ext cx="1137920" cy="471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p:tgtEl>
                                          <p:spTgt spid="33"/>
                                        </p:tgtEl>
                                        <p:attrNameLst>
                                          <p:attrName>ppt_y</p:attrName>
                                        </p:attrNameLst>
                                      </p:cBhvr>
                                      <p:tavLst>
                                        <p:tav tm="0">
                                          <p:val>
                                            <p:strVal val="#ppt_y+#ppt_h*1.125000"/>
                                          </p:val>
                                        </p:tav>
                                        <p:tav tm="100000">
                                          <p:val>
                                            <p:strVal val="#ppt_y"/>
                                          </p:val>
                                        </p:tav>
                                      </p:tavLst>
                                    </p:anim>
                                    <p:animEffect transition="in" filter="wipe(up)">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4" name="直接连接符 7"/>
          <p:cNvCxnSpPr/>
          <p:nvPr/>
        </p:nvCxnSpPr>
        <p:spPr>
          <a:xfrm>
            <a:off x="5907122" y="632555"/>
            <a:ext cx="0" cy="6048000"/>
          </a:xfrm>
          <a:prstGeom prst="line">
            <a:avLst/>
          </a:prstGeom>
          <a:ln w="2540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180330" y="1215390"/>
            <a:ext cx="3158490" cy="935990"/>
            <a:chOff x="8424" y="2750"/>
            <a:chExt cx="4974" cy="1474"/>
          </a:xfrm>
        </p:grpSpPr>
        <p:sp>
          <p:nvSpPr>
            <p:cNvPr id="14" name="燕尾形 18"/>
            <p:cNvSpPr/>
            <p:nvPr/>
          </p:nvSpPr>
          <p:spPr>
            <a:xfrm rot="10800000">
              <a:off x="8424" y="2750"/>
              <a:ext cx="4974" cy="1474"/>
            </a:xfrm>
            <a:prstGeom prst="chevron">
              <a:avLst>
                <a:gd name="adj" fmla="val 67746"/>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49" name="组合 48"/>
            <p:cNvGrpSpPr/>
            <p:nvPr/>
          </p:nvGrpSpPr>
          <p:grpSpPr>
            <a:xfrm>
              <a:off x="9985" y="2926"/>
              <a:ext cx="2615" cy="1298"/>
              <a:chOff x="3218" y="7428"/>
              <a:chExt cx="2615" cy="1298"/>
            </a:xfrm>
          </p:grpSpPr>
          <p:sp>
            <p:nvSpPr>
              <p:cNvPr id="63" name="Text Box 7"/>
              <p:cNvSpPr txBox="1">
                <a:spLocks noChangeArrowheads="1"/>
              </p:cNvSpPr>
              <p:nvPr/>
            </p:nvSpPr>
            <p:spPr bwMode="auto">
              <a:xfrm>
                <a:off x="3218" y="7552"/>
                <a:ext cx="2615" cy="822"/>
              </a:xfrm>
              <a:prstGeom prst="rect">
                <a:avLst/>
              </a:prstGeom>
              <a:noFill/>
              <a:ln w="9525">
                <a:noFill/>
                <a:bevel/>
              </a:ln>
            </p:spPr>
            <p:txBody>
              <a:bodyPr wrap="square">
                <a:spAutoFit/>
              </a:bodyPr>
              <a:p>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5</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10" name="Group 6"/>
              <p:cNvGrpSpPr/>
              <p:nvPr/>
            </p:nvGrpSpPr>
            <p:grpSpPr>
              <a:xfrm rot="0">
                <a:off x="4480" y="7428"/>
                <a:ext cx="908" cy="1298"/>
                <a:chOff x="4876" y="2840"/>
                <a:chExt cx="363" cy="519"/>
              </a:xfrm>
            </p:grpSpPr>
            <p:sp>
              <p:nvSpPr>
                <p:cNvPr id="11"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1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grpSp>
        <p:nvGrpSpPr>
          <p:cNvPr id="7" name="组合 6"/>
          <p:cNvGrpSpPr/>
          <p:nvPr/>
        </p:nvGrpSpPr>
        <p:grpSpPr>
          <a:xfrm>
            <a:off x="3612515" y="2898140"/>
            <a:ext cx="3061335" cy="935990"/>
            <a:chOff x="5955" y="5742"/>
            <a:chExt cx="4821" cy="1474"/>
          </a:xfrm>
        </p:grpSpPr>
        <p:sp>
          <p:nvSpPr>
            <p:cNvPr id="17" name="燕尾形 20"/>
            <p:cNvSpPr/>
            <p:nvPr/>
          </p:nvSpPr>
          <p:spPr>
            <a:xfrm>
              <a:off x="5955" y="5742"/>
              <a:ext cx="4821" cy="1474"/>
            </a:xfrm>
            <a:prstGeom prst="chevron">
              <a:avLst>
                <a:gd name="adj" fmla="val 67746"/>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3" name="组合 2"/>
            <p:cNvGrpSpPr/>
            <p:nvPr/>
          </p:nvGrpSpPr>
          <p:grpSpPr>
            <a:xfrm>
              <a:off x="7254" y="5913"/>
              <a:ext cx="2615" cy="1298"/>
              <a:chOff x="3351" y="7428"/>
              <a:chExt cx="2615" cy="1298"/>
            </a:xfrm>
          </p:grpSpPr>
          <p:sp>
            <p:nvSpPr>
              <p:cNvPr id="5" name="Text Box 7"/>
              <p:cNvSpPr txBox="1">
                <a:spLocks noChangeArrowheads="1"/>
              </p:cNvSpPr>
              <p:nvPr/>
            </p:nvSpPr>
            <p:spPr bwMode="auto">
              <a:xfrm>
                <a:off x="3351" y="7552"/>
                <a:ext cx="2615" cy="822"/>
              </a:xfrm>
              <a:prstGeom prst="rect">
                <a:avLst/>
              </a:prstGeom>
              <a:noFill/>
              <a:ln w="9525">
                <a:noFill/>
                <a:bevel/>
              </a:ln>
            </p:spPr>
            <p:txBody>
              <a:bodyPr wrap="square">
                <a:spAutoFit/>
              </a:bodyPr>
              <a:p>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8</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6" name="Group 6"/>
              <p:cNvGrpSpPr/>
              <p:nvPr/>
            </p:nvGrpSpPr>
            <p:grpSpPr>
              <a:xfrm rot="0">
                <a:off x="4620" y="7428"/>
                <a:ext cx="908" cy="1298"/>
                <a:chOff x="4932" y="2840"/>
                <a:chExt cx="363" cy="519"/>
              </a:xfrm>
            </p:grpSpPr>
            <p:sp>
              <p:nvSpPr>
                <p:cNvPr id="21" name="Text Box 7"/>
                <p:cNvSpPr txBox="1"/>
                <p:nvPr/>
              </p:nvSpPr>
              <p:spPr>
                <a:xfrm>
                  <a:off x="4932"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23" name="Line 8"/>
                <p:cNvSpPr/>
                <p:nvPr/>
              </p:nvSpPr>
              <p:spPr>
                <a:xfrm>
                  <a:off x="4932" y="3070"/>
                  <a:ext cx="272" cy="0"/>
                </a:xfrm>
                <a:prstGeom prst="line">
                  <a:avLst/>
                </a:prstGeom>
                <a:ln w="19050" cap="flat" cmpd="sng">
                  <a:solidFill>
                    <a:schemeClr val="tx1"/>
                  </a:solidFill>
                  <a:prstDash val="solid"/>
                  <a:headEnd type="none" w="med" len="med"/>
                  <a:tailEnd type="none" w="med" len="med"/>
                </a:ln>
              </p:spPr>
            </p:sp>
          </p:grpSp>
        </p:grpSp>
      </p:grpSp>
      <p:grpSp>
        <p:nvGrpSpPr>
          <p:cNvPr id="9" name="组合 8"/>
          <p:cNvGrpSpPr/>
          <p:nvPr/>
        </p:nvGrpSpPr>
        <p:grpSpPr>
          <a:xfrm>
            <a:off x="5180330" y="4570095"/>
            <a:ext cx="3158490" cy="935990"/>
            <a:chOff x="8424" y="8033"/>
            <a:chExt cx="4974" cy="1474"/>
          </a:xfrm>
        </p:grpSpPr>
        <p:sp>
          <p:nvSpPr>
            <p:cNvPr id="19" name="燕尾形 23"/>
            <p:cNvSpPr/>
            <p:nvPr/>
          </p:nvSpPr>
          <p:spPr>
            <a:xfrm rot="10800000">
              <a:off x="8424" y="8033"/>
              <a:ext cx="4974" cy="1474"/>
            </a:xfrm>
            <a:prstGeom prst="chevron">
              <a:avLst>
                <a:gd name="adj" fmla="val 67746"/>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25" name="组合 24"/>
            <p:cNvGrpSpPr/>
            <p:nvPr/>
          </p:nvGrpSpPr>
          <p:grpSpPr>
            <a:xfrm>
              <a:off x="9957" y="8209"/>
              <a:ext cx="2615" cy="1298"/>
              <a:chOff x="3218" y="7428"/>
              <a:chExt cx="2615" cy="1298"/>
            </a:xfrm>
          </p:grpSpPr>
          <p:sp>
            <p:nvSpPr>
              <p:cNvPr id="26" name="Text Box 7"/>
              <p:cNvSpPr txBox="1">
                <a:spLocks noChangeArrowheads="1"/>
              </p:cNvSpPr>
              <p:nvPr/>
            </p:nvSpPr>
            <p:spPr bwMode="auto">
              <a:xfrm>
                <a:off x="3218" y="7552"/>
                <a:ext cx="2615" cy="822"/>
              </a:xfrm>
              <a:prstGeom prst="rect">
                <a:avLst/>
              </a:prstGeom>
              <a:noFill/>
              <a:ln w="9525">
                <a:noFill/>
                <a:bevel/>
              </a:ln>
            </p:spPr>
            <p:txBody>
              <a:bodyPr wrap="square">
                <a:spAutoFit/>
              </a:bodyPr>
              <a:p>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20</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27" name="Group 6"/>
              <p:cNvGrpSpPr/>
              <p:nvPr/>
            </p:nvGrpSpPr>
            <p:grpSpPr>
              <a:xfrm rot="0">
                <a:off x="4480" y="7428"/>
                <a:ext cx="908" cy="1298"/>
                <a:chOff x="4876" y="2840"/>
                <a:chExt cx="363" cy="519"/>
              </a:xfrm>
            </p:grpSpPr>
            <p:sp>
              <p:nvSpPr>
                <p:cNvPr id="2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30"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grpSp>
        <p:nvGrpSpPr>
          <p:cNvPr id="47" name="组合 46"/>
          <p:cNvGrpSpPr/>
          <p:nvPr/>
        </p:nvGrpSpPr>
        <p:grpSpPr>
          <a:xfrm>
            <a:off x="219075" y="2889250"/>
            <a:ext cx="3881120" cy="935990"/>
            <a:chOff x="713" y="5410"/>
            <a:chExt cx="6112" cy="1474"/>
          </a:xfrm>
        </p:grpSpPr>
        <p:grpSp>
          <p:nvGrpSpPr>
            <p:cNvPr id="37" name="组合 36"/>
            <p:cNvGrpSpPr/>
            <p:nvPr/>
          </p:nvGrpSpPr>
          <p:grpSpPr>
            <a:xfrm>
              <a:off x="713" y="5410"/>
              <a:ext cx="6112" cy="1474"/>
              <a:chOff x="5018" y="5742"/>
              <a:chExt cx="6112" cy="1474"/>
            </a:xfrm>
          </p:grpSpPr>
          <p:sp>
            <p:nvSpPr>
              <p:cNvPr id="38" name="燕尾形 20"/>
              <p:cNvSpPr/>
              <p:nvPr/>
            </p:nvSpPr>
            <p:spPr>
              <a:xfrm>
                <a:off x="5018" y="5742"/>
                <a:ext cx="6112" cy="1474"/>
              </a:xfrm>
              <a:prstGeom prst="chevron">
                <a:avLst>
                  <a:gd name="adj" fmla="val 67746"/>
                </a:avLst>
              </a:prstGeom>
              <a:solidFill>
                <a:schemeClr val="accent4">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41" name="Group 6"/>
              <p:cNvGrpSpPr/>
              <p:nvPr/>
            </p:nvGrpSpPr>
            <p:grpSpPr>
              <a:xfrm rot="0">
                <a:off x="8383" y="5913"/>
                <a:ext cx="908" cy="1298"/>
                <a:chOff x="4876" y="2840"/>
                <a:chExt cx="363" cy="519"/>
              </a:xfrm>
            </p:grpSpPr>
            <p:sp>
              <p:nvSpPr>
                <p:cNvPr id="4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9</a:t>
                  </a:r>
                  <a:endParaRPr lang="en-US" altLang="zh-CN" sz="2800" dirty="0">
                    <a:solidFill>
                      <a:schemeClr val="tx1"/>
                    </a:solidFill>
                    <a:latin typeface="+mj-ea"/>
                    <a:ea typeface="+mj-ea"/>
                  </a:endParaRPr>
                </a:p>
              </p:txBody>
            </p:sp>
            <p:sp>
              <p:nvSpPr>
                <p:cNvPr id="46"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sp>
          <p:nvSpPr>
            <p:cNvPr id="22" name="文本框 21"/>
            <p:cNvSpPr txBox="1"/>
            <p:nvPr/>
          </p:nvSpPr>
          <p:spPr>
            <a:xfrm>
              <a:off x="1850" y="5784"/>
              <a:ext cx="4500" cy="725"/>
            </a:xfrm>
            <a:prstGeom prst="rect">
              <a:avLst/>
            </a:prstGeom>
            <a:noFill/>
          </p:spPr>
          <p:txBody>
            <a:bodyPr wrap="none" rtlCol="0">
              <a:spAutoFit/>
            </a:bodyPr>
            <a:p>
              <a:r>
                <a:rPr lang="zh-CN" altLang="en-US" sz="2400"/>
                <a:t>表示</a:t>
              </a:r>
              <a:r>
                <a:rPr lang="en-US" altLang="zh-CN" sz="2400"/>
                <a:t>18</a:t>
              </a:r>
              <a:r>
                <a:rPr lang="zh-CN" altLang="en-US" sz="2400"/>
                <a:t>的</a:t>
              </a:r>
              <a:r>
                <a:rPr lang="en-US" altLang="zh-CN" sz="2400"/>
                <a:t>      </a:t>
              </a:r>
              <a:r>
                <a:rPr lang="zh-CN" altLang="en-US" sz="2400"/>
                <a:t>是多少</a:t>
              </a:r>
              <a:endParaRPr lang="zh-CN" altLang="en-US" sz="2400"/>
            </a:p>
          </p:txBody>
        </p:sp>
      </p:grpSp>
      <p:grpSp>
        <p:nvGrpSpPr>
          <p:cNvPr id="36" name="组合 35"/>
          <p:cNvGrpSpPr/>
          <p:nvPr/>
        </p:nvGrpSpPr>
        <p:grpSpPr>
          <a:xfrm>
            <a:off x="7860030" y="1224280"/>
            <a:ext cx="3997960" cy="935990"/>
            <a:chOff x="11913" y="5567"/>
            <a:chExt cx="6296" cy="1474"/>
          </a:xfrm>
        </p:grpSpPr>
        <p:grpSp>
          <p:nvGrpSpPr>
            <p:cNvPr id="24" name="组合 23"/>
            <p:cNvGrpSpPr/>
            <p:nvPr/>
          </p:nvGrpSpPr>
          <p:grpSpPr>
            <a:xfrm>
              <a:off x="11913" y="5567"/>
              <a:ext cx="6297" cy="1474"/>
              <a:chOff x="8424" y="2750"/>
              <a:chExt cx="6297" cy="1474"/>
            </a:xfrm>
          </p:grpSpPr>
          <p:sp>
            <p:nvSpPr>
              <p:cNvPr id="28" name="燕尾形 18"/>
              <p:cNvSpPr/>
              <p:nvPr/>
            </p:nvSpPr>
            <p:spPr>
              <a:xfrm rot="10800000">
                <a:off x="8424" y="2750"/>
                <a:ext cx="6297" cy="1474"/>
              </a:xfrm>
              <a:prstGeom prst="chevron">
                <a:avLst>
                  <a:gd name="adj" fmla="val 67746"/>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33" name="Group 6"/>
              <p:cNvGrpSpPr/>
              <p:nvPr/>
            </p:nvGrpSpPr>
            <p:grpSpPr>
              <a:xfrm rot="0">
                <a:off x="11247" y="2926"/>
                <a:ext cx="908" cy="1298"/>
                <a:chOff x="4876" y="2840"/>
                <a:chExt cx="363" cy="519"/>
              </a:xfrm>
            </p:grpSpPr>
            <p:sp>
              <p:nvSpPr>
                <p:cNvPr id="34"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35"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sp>
          <p:nvSpPr>
            <p:cNvPr id="20" name="文本框 19"/>
            <p:cNvSpPr txBox="1"/>
            <p:nvPr/>
          </p:nvSpPr>
          <p:spPr>
            <a:xfrm>
              <a:off x="12572" y="5958"/>
              <a:ext cx="4500" cy="725"/>
            </a:xfrm>
            <a:prstGeom prst="rect">
              <a:avLst/>
            </a:prstGeom>
            <a:noFill/>
          </p:spPr>
          <p:txBody>
            <a:bodyPr wrap="none" rtlCol="0">
              <a:spAutoFit/>
            </a:bodyPr>
            <a:p>
              <a:r>
                <a:rPr lang="zh-CN" altLang="en-US" sz="2400"/>
                <a:t>表示</a:t>
              </a:r>
              <a:r>
                <a:rPr lang="en-US" altLang="zh-CN" sz="2400"/>
                <a:t>15</a:t>
              </a:r>
              <a:r>
                <a:rPr lang="zh-CN" altLang="en-US" sz="2400"/>
                <a:t>的</a:t>
              </a:r>
              <a:r>
                <a:rPr lang="en-US" altLang="zh-CN" sz="2400"/>
                <a:t>      </a:t>
              </a:r>
              <a:r>
                <a:rPr lang="zh-CN" altLang="en-US" sz="2400"/>
                <a:t>是多少</a:t>
              </a:r>
              <a:endParaRPr lang="zh-CN" altLang="en-US" sz="2400"/>
            </a:p>
          </p:txBody>
        </p:sp>
      </p:grpSp>
      <p:grpSp>
        <p:nvGrpSpPr>
          <p:cNvPr id="57" name="组合 56"/>
          <p:cNvGrpSpPr/>
          <p:nvPr/>
        </p:nvGrpSpPr>
        <p:grpSpPr>
          <a:xfrm>
            <a:off x="7832090" y="4577715"/>
            <a:ext cx="3993515" cy="935990"/>
            <a:chOff x="13097" y="7733"/>
            <a:chExt cx="6289" cy="1474"/>
          </a:xfrm>
        </p:grpSpPr>
        <p:grpSp>
          <p:nvGrpSpPr>
            <p:cNvPr id="48" name="组合 47"/>
            <p:cNvGrpSpPr/>
            <p:nvPr/>
          </p:nvGrpSpPr>
          <p:grpSpPr>
            <a:xfrm>
              <a:off x="13097" y="7733"/>
              <a:ext cx="6289" cy="1474"/>
              <a:chOff x="8372" y="8033"/>
              <a:chExt cx="6289" cy="1474"/>
            </a:xfrm>
          </p:grpSpPr>
          <p:sp>
            <p:nvSpPr>
              <p:cNvPr id="50" name="燕尾形 23"/>
              <p:cNvSpPr/>
              <p:nvPr/>
            </p:nvSpPr>
            <p:spPr>
              <a:xfrm rot="10800000">
                <a:off x="8372" y="8033"/>
                <a:ext cx="6289" cy="1474"/>
              </a:xfrm>
              <a:prstGeom prst="chevron">
                <a:avLst>
                  <a:gd name="adj" fmla="val 67746"/>
                </a:avLst>
              </a:prstGeom>
              <a:solidFill>
                <a:srgbClr val="F6342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53" name="Group 6"/>
              <p:cNvGrpSpPr/>
              <p:nvPr/>
            </p:nvGrpSpPr>
            <p:grpSpPr>
              <a:xfrm rot="0">
                <a:off x="11219" y="8209"/>
                <a:ext cx="908" cy="1298"/>
                <a:chOff x="4876" y="2840"/>
                <a:chExt cx="363" cy="519"/>
              </a:xfrm>
            </p:grpSpPr>
            <p:sp>
              <p:nvSpPr>
                <p:cNvPr id="54"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55"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sp>
          <p:nvSpPr>
            <p:cNvPr id="56" name="文本框 55"/>
            <p:cNvSpPr txBox="1"/>
            <p:nvPr/>
          </p:nvSpPr>
          <p:spPr>
            <a:xfrm>
              <a:off x="13759" y="8122"/>
              <a:ext cx="4500" cy="725"/>
            </a:xfrm>
            <a:prstGeom prst="rect">
              <a:avLst/>
            </a:prstGeom>
            <a:noFill/>
          </p:spPr>
          <p:txBody>
            <a:bodyPr wrap="none" rtlCol="0">
              <a:spAutoFit/>
            </a:bodyPr>
            <a:p>
              <a:r>
                <a:rPr lang="zh-CN" altLang="en-US" sz="2400"/>
                <a:t>表示</a:t>
              </a:r>
              <a:r>
                <a:rPr lang="en-US" altLang="zh-CN" sz="2400"/>
                <a:t>20</a:t>
              </a:r>
              <a:r>
                <a:rPr lang="zh-CN" altLang="en-US" sz="2400"/>
                <a:t>的</a:t>
              </a:r>
              <a:r>
                <a:rPr lang="en-US" altLang="zh-CN" sz="2400"/>
                <a:t>      </a:t>
              </a:r>
              <a:r>
                <a:rPr lang="zh-CN" altLang="en-US" sz="2400"/>
                <a:t>是多少</a:t>
              </a:r>
              <a:endParaRPr lang="zh-CN" altLang="en-US" sz="2400"/>
            </a:p>
          </p:txBody>
        </p:sp>
      </p:grpSp>
      <p:grpSp>
        <p:nvGrpSpPr>
          <p:cNvPr id="59" name="组合 58"/>
          <p:cNvGrpSpPr/>
          <p:nvPr/>
        </p:nvGrpSpPr>
        <p:grpSpPr>
          <a:xfrm>
            <a:off x="1311910" y="861695"/>
            <a:ext cx="2564130" cy="1786890"/>
            <a:chOff x="5889" y="3890"/>
            <a:chExt cx="4038" cy="2814"/>
          </a:xfrm>
        </p:grpSpPr>
        <p:pic>
          <p:nvPicPr>
            <p:cNvPr id="58" name="图片 57" descr="00c6f25c-2d4e-428e-9d7a-0f3b6a4c3e8b"/>
            <p:cNvPicPr>
              <a:picLocks noChangeAspect="1"/>
            </p:cNvPicPr>
            <p:nvPr/>
          </p:nvPicPr>
          <p:blipFill>
            <a:blip r:embed="rId2"/>
            <a:stretch>
              <a:fillRect/>
            </a:stretch>
          </p:blipFill>
          <p:spPr>
            <a:xfrm>
              <a:off x="5889" y="3890"/>
              <a:ext cx="4038" cy="2814"/>
            </a:xfrm>
            <a:prstGeom prst="rect">
              <a:avLst/>
            </a:prstGeom>
          </p:spPr>
        </p:pic>
        <p:sp>
          <p:nvSpPr>
            <p:cNvPr id="12" name="Rectangle 13"/>
            <p:cNvSpPr>
              <a:spLocks noChangeArrowheads="1"/>
            </p:cNvSpPr>
            <p:nvPr/>
          </p:nvSpPr>
          <p:spPr bwMode="auto">
            <a:xfrm>
              <a:off x="6162" y="4637"/>
              <a:ext cx="3271" cy="1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p>
              <a:pPr algn="ctr">
                <a:lnSpc>
                  <a:spcPct val="150000"/>
                </a:lnSpc>
              </a:pPr>
              <a:r>
                <a:rPr lang="zh-CN" altLang="en-US" sz="2400" dirty="0">
                  <a:solidFill>
                    <a:schemeClr val="tx1"/>
                  </a:solidFill>
                  <a:cs typeface="+mn-ea"/>
                  <a:sym typeface="+mn-lt"/>
                </a:rPr>
                <a:t>说出算式所</a:t>
              </a:r>
              <a:endParaRPr lang="zh-CN" altLang="en-US" sz="2400" dirty="0">
                <a:solidFill>
                  <a:schemeClr val="tx1"/>
                </a:solidFill>
                <a:cs typeface="+mn-ea"/>
                <a:sym typeface="+mn-lt"/>
              </a:endParaRPr>
            </a:p>
            <a:p>
              <a:pPr algn="ctr"/>
              <a:r>
                <a:rPr lang="zh-CN" altLang="en-US" sz="2400" dirty="0">
                  <a:solidFill>
                    <a:schemeClr val="tx1"/>
                  </a:solidFill>
                  <a:cs typeface="+mn-ea"/>
                  <a:sym typeface="+mn-lt"/>
                </a:rPr>
                <a:t>表示的意义</a:t>
              </a:r>
              <a:endParaRPr lang="zh-CN" altLang="en-US" sz="2400" dirty="0">
                <a:solidFill>
                  <a:schemeClr val="tx1"/>
                </a:solidFill>
                <a:cs typeface="+mn-ea"/>
                <a:sym typeface="+mn-lt"/>
              </a:endParaRPr>
            </a:p>
          </p:txBody>
        </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left)">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right)">
                                      <p:cBhvr>
                                        <p:cTn id="1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1759" name="Text Box 3"/>
          <p:cNvSpPr txBox="1"/>
          <p:nvPr/>
        </p:nvSpPr>
        <p:spPr>
          <a:xfrm>
            <a:off x="1983423" y="2235060"/>
            <a:ext cx="7740650" cy="460375"/>
          </a:xfrm>
          <a:prstGeom prst="rect">
            <a:avLst/>
          </a:prstGeom>
          <a:noFill/>
          <a:ln w="9525">
            <a:noFill/>
          </a:ln>
        </p:spPr>
        <p:txBody>
          <a:bodyPr anchor="t" anchorCtr="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一袋面粉重3kg。已经吃了它的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，吃了多少千克？</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6" name="Group 6"/>
          <p:cNvGrpSpPr/>
          <p:nvPr/>
        </p:nvGrpSpPr>
        <p:grpSpPr>
          <a:xfrm>
            <a:off x="6292850" y="2150428"/>
            <a:ext cx="576263" cy="717550"/>
            <a:chOff x="4892" y="2856"/>
            <a:chExt cx="363" cy="452"/>
          </a:xfrm>
        </p:grpSpPr>
        <p:sp>
          <p:nvSpPr>
            <p:cNvPr id="47" name="Text Box 7"/>
            <p:cNvSpPr txBox="1"/>
            <p:nvPr/>
          </p:nvSpPr>
          <p:spPr>
            <a:xfrm>
              <a:off x="4892" y="2856"/>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48" name="Line 8"/>
            <p:cNvSpPr/>
            <p:nvPr/>
          </p:nvSpPr>
          <p:spPr>
            <a:xfrm>
              <a:off x="4916" y="3070"/>
              <a:ext cx="272" cy="0"/>
            </a:xfrm>
            <a:prstGeom prst="line">
              <a:avLst/>
            </a:prstGeom>
            <a:ln w="19050" cap="flat" cmpd="sng">
              <a:solidFill>
                <a:schemeClr val="tx1"/>
              </a:solidFill>
              <a:prstDash val="solid"/>
              <a:headEnd type="none" w="med" len="med"/>
              <a:tailEnd type="none" w="med" len="med"/>
            </a:ln>
          </p:spPr>
        </p:sp>
      </p:grpSp>
      <p:grpSp>
        <p:nvGrpSpPr>
          <p:cNvPr id="6" name="组合 5"/>
          <p:cNvGrpSpPr/>
          <p:nvPr/>
        </p:nvGrpSpPr>
        <p:grpSpPr>
          <a:xfrm>
            <a:off x="3472180" y="3549650"/>
            <a:ext cx="6058535" cy="638810"/>
            <a:chOff x="5468" y="4621"/>
            <a:chExt cx="9541" cy="1006"/>
          </a:xfrm>
        </p:grpSpPr>
        <p:sp>
          <p:nvSpPr>
            <p:cNvPr id="10" name="圆角矩形 9"/>
            <p:cNvSpPr/>
            <p:nvPr/>
          </p:nvSpPr>
          <p:spPr>
            <a:xfrm>
              <a:off x="5468" y="4621"/>
              <a:ext cx="9541" cy="1007"/>
            </a:xfrm>
            <a:prstGeom prst="roundRect">
              <a:avLst/>
            </a:prstGeom>
            <a:solidFill>
              <a:schemeClr val="accent4">
                <a:lumMod val="60000"/>
                <a:lumOff val="40000"/>
              </a:schemeClr>
            </a:solidFill>
            <a:ln>
              <a:solidFill>
                <a:schemeClr val="accent4">
                  <a:lumMod val="50000"/>
                </a:schemeClr>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719" y="4765"/>
              <a:ext cx="9291" cy="725"/>
            </a:xfrm>
            <a:prstGeom prst="rect">
              <a:avLst/>
            </a:prstGeom>
            <a:noFill/>
          </p:spPr>
          <p:txBody>
            <a:bodyPr wrap="none" rtlCol="0" anchor="t">
              <a:spAutoFit/>
            </a:bodyPr>
            <a:p>
              <a:pPr eaLnBrk="1" latinLnBrk="1" hangingPunct="1">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把一袋面粉平均分成</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份，吃了的占</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份。</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 name="圆角矩形 3"/>
          <p:cNvSpPr/>
          <p:nvPr/>
        </p:nvSpPr>
        <p:spPr>
          <a:xfrm>
            <a:off x="4371340" y="1977390"/>
            <a:ext cx="2510790" cy="962025"/>
          </a:xfrm>
          <a:prstGeom prst="roundRect">
            <a:avLst/>
          </a:prstGeom>
          <a:noFill/>
          <a:ln w="31750">
            <a:solidFill>
              <a:srgbClr val="FF0000"/>
            </a:solidFill>
          </a:ln>
          <a:effectLst>
            <a:glow rad="101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下箭头 4"/>
          <p:cNvSpPr/>
          <p:nvPr/>
        </p:nvSpPr>
        <p:spPr>
          <a:xfrm>
            <a:off x="5382895" y="3090545"/>
            <a:ext cx="249555" cy="399415"/>
          </a:xfrm>
          <a:prstGeom prst="downArrow">
            <a:avLst>
              <a:gd name="adj1" fmla="val 50000"/>
              <a:gd name="adj2" fmla="val 8498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6762750" y="661035"/>
            <a:ext cx="2938780" cy="808355"/>
            <a:chOff x="5719" y="6979"/>
            <a:chExt cx="4628" cy="1273"/>
          </a:xfrm>
        </p:grpSpPr>
        <p:grpSp>
          <p:nvGrpSpPr>
            <p:cNvPr id="7" name="组合 6"/>
            <p:cNvGrpSpPr/>
            <p:nvPr/>
          </p:nvGrpSpPr>
          <p:grpSpPr>
            <a:xfrm>
              <a:off x="5719" y="6979"/>
              <a:ext cx="4629" cy="1248"/>
              <a:chOff x="5468" y="4478"/>
              <a:chExt cx="4629" cy="1248"/>
            </a:xfrm>
          </p:grpSpPr>
          <p:sp>
            <p:nvSpPr>
              <p:cNvPr id="8" name="圆角矩形 7"/>
              <p:cNvSpPr/>
              <p:nvPr/>
            </p:nvSpPr>
            <p:spPr>
              <a:xfrm>
                <a:off x="5468" y="4478"/>
                <a:ext cx="4628" cy="1248"/>
              </a:xfrm>
              <a:prstGeom prst="roundRect">
                <a:avLst/>
              </a:prstGeom>
              <a:solidFill>
                <a:schemeClr val="accent2">
                  <a:lumMod val="60000"/>
                  <a:lumOff val="40000"/>
                </a:schemeClr>
              </a:solidFill>
              <a:ln>
                <a:solidFill>
                  <a:schemeClr val="accent1">
                    <a:lumMod val="50000"/>
                  </a:schemeClr>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719" y="4765"/>
                <a:ext cx="4378" cy="725"/>
              </a:xfrm>
              <a:prstGeom prst="rect">
                <a:avLst/>
              </a:prstGeom>
              <a:noFill/>
            </p:spPr>
            <p:txBody>
              <a:bodyPr wrap="none" rtlCol="0" anchor="t">
                <a:spAutoFit/>
              </a:bodyPr>
              <a:p>
                <a:pPr algn="l" eaLnBrk="1" latinLnBrk="1" hangingPunct="1">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3kg的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1" name="Group 6"/>
            <p:cNvGrpSpPr/>
            <p:nvPr/>
          </p:nvGrpSpPr>
          <p:grpSpPr>
            <a:xfrm>
              <a:off x="7436" y="7122"/>
              <a:ext cx="908" cy="1130"/>
              <a:chOff x="4892" y="2856"/>
              <a:chExt cx="363" cy="452"/>
            </a:xfrm>
          </p:grpSpPr>
          <p:sp>
            <p:nvSpPr>
              <p:cNvPr id="12" name="Text Box 7"/>
              <p:cNvSpPr txBox="1"/>
              <p:nvPr/>
            </p:nvSpPr>
            <p:spPr>
              <a:xfrm>
                <a:off x="4892" y="2856"/>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13" name="Line 8"/>
              <p:cNvSpPr/>
              <p:nvPr/>
            </p:nvSpPr>
            <p:spPr>
              <a:xfrm>
                <a:off x="4916" y="3070"/>
                <a:ext cx="272" cy="0"/>
              </a:xfrm>
              <a:prstGeom prst="line">
                <a:avLst/>
              </a:prstGeom>
              <a:ln w="19050" cap="flat" cmpd="sng">
                <a:solidFill>
                  <a:schemeClr val="tx1"/>
                </a:solidFill>
                <a:prstDash val="solid"/>
                <a:headEnd type="none" w="med" len="med"/>
                <a:tailEnd type="none" w="med" len="med"/>
              </a:ln>
            </p:spPr>
          </p:sp>
        </p:grpSp>
      </p:grpSp>
      <p:sp>
        <p:nvSpPr>
          <p:cNvPr id="14" name="下箭头 13"/>
          <p:cNvSpPr/>
          <p:nvPr/>
        </p:nvSpPr>
        <p:spPr>
          <a:xfrm rot="10800000">
            <a:off x="8073390" y="1524000"/>
            <a:ext cx="249555" cy="399415"/>
          </a:xfrm>
          <a:prstGeom prst="downArrow">
            <a:avLst>
              <a:gd name="adj1" fmla="val 50000"/>
              <a:gd name="adj2" fmla="val 8498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圆角矩形 14"/>
          <p:cNvSpPr/>
          <p:nvPr/>
        </p:nvSpPr>
        <p:spPr>
          <a:xfrm>
            <a:off x="7020560" y="1977390"/>
            <a:ext cx="2259965" cy="962025"/>
          </a:xfrm>
          <a:prstGeom prst="roundRect">
            <a:avLst/>
          </a:prstGeom>
          <a:noFill/>
          <a:ln w="31750">
            <a:solidFill>
              <a:srgbClr val="FF0000"/>
            </a:solidFill>
          </a:ln>
          <a:effectLst>
            <a:glow rad="101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9" name="组合 48"/>
          <p:cNvGrpSpPr/>
          <p:nvPr/>
        </p:nvGrpSpPr>
        <p:grpSpPr>
          <a:xfrm>
            <a:off x="4312920" y="4692015"/>
            <a:ext cx="1660525" cy="824230"/>
            <a:chOff x="3503" y="7428"/>
            <a:chExt cx="2615" cy="1298"/>
          </a:xfrm>
        </p:grpSpPr>
        <p:sp>
          <p:nvSpPr>
            <p:cNvPr id="63" name="Text Box 7"/>
            <p:cNvSpPr txBox="1">
              <a:spLocks noChangeArrowheads="1"/>
            </p:cNvSpPr>
            <p:nvPr/>
          </p:nvSpPr>
          <p:spPr bwMode="auto">
            <a:xfrm>
              <a:off x="3503" y="7552"/>
              <a:ext cx="2615" cy="822"/>
            </a:xfrm>
            <a:prstGeom prst="rect">
              <a:avLst/>
            </a:prstGeom>
            <a:noFill/>
            <a:ln w="9525">
              <a:noFill/>
              <a:bevel/>
            </a:ln>
          </p:spPr>
          <p:txBody>
            <a:bodyPr wrap="square">
              <a:spAutoFit/>
            </a:bodyPr>
            <a:p>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3</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17" name="Group 6"/>
            <p:cNvGrpSpPr/>
            <p:nvPr/>
          </p:nvGrpSpPr>
          <p:grpSpPr>
            <a:xfrm rot="0">
              <a:off x="4265" y="7428"/>
              <a:ext cx="1123" cy="1298"/>
              <a:chOff x="4790" y="2840"/>
              <a:chExt cx="449" cy="519"/>
            </a:xfrm>
          </p:grpSpPr>
          <p:sp>
            <p:nvSpPr>
              <p:cNvPr id="18" name="Text Box 7"/>
              <p:cNvSpPr txBox="1"/>
              <p:nvPr/>
            </p:nvSpPr>
            <p:spPr>
              <a:xfrm>
                <a:off x="4790" y="2840"/>
                <a:ext cx="44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19"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grpSp>
        <p:nvGrpSpPr>
          <p:cNvPr id="24" name="组合 23"/>
          <p:cNvGrpSpPr/>
          <p:nvPr/>
        </p:nvGrpSpPr>
        <p:grpSpPr>
          <a:xfrm>
            <a:off x="5706110" y="4692015"/>
            <a:ext cx="1705610" cy="824230"/>
            <a:chOff x="7409" y="7389"/>
            <a:chExt cx="2686" cy="1298"/>
          </a:xfrm>
        </p:grpSpPr>
        <p:grpSp>
          <p:nvGrpSpPr>
            <p:cNvPr id="20" name="Group 6"/>
            <p:cNvGrpSpPr/>
            <p:nvPr/>
          </p:nvGrpSpPr>
          <p:grpSpPr>
            <a:xfrm>
              <a:off x="7409" y="7389"/>
              <a:ext cx="1300" cy="1298"/>
              <a:chOff x="4812" y="2840"/>
              <a:chExt cx="520" cy="519"/>
            </a:xfrm>
          </p:grpSpPr>
          <p:sp>
            <p:nvSpPr>
              <p:cNvPr id="21" name="Text Box 7"/>
              <p:cNvSpPr txBox="1"/>
              <p:nvPr/>
            </p:nvSpPr>
            <p:spPr>
              <a:xfrm>
                <a:off x="4812" y="2840"/>
                <a:ext cx="520"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22"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sp>
          <p:nvSpPr>
            <p:cNvPr id="23" name="文本框 22"/>
            <p:cNvSpPr txBox="1"/>
            <p:nvPr/>
          </p:nvSpPr>
          <p:spPr>
            <a:xfrm>
              <a:off x="8097" y="7545"/>
              <a:ext cx="1999" cy="822"/>
            </a:xfrm>
            <a:prstGeom prst="rect">
              <a:avLst/>
            </a:prstGeom>
            <a:noFill/>
          </p:spPr>
          <p:txBody>
            <a:bodyPr wrap="none" rtlCol="0">
              <a:spAutoFit/>
            </a:bodyPr>
            <a:p>
              <a:r>
                <a:rPr lang="zh-CN" altLang="en-US" sz="2800"/>
                <a:t>（</a:t>
              </a:r>
              <a:r>
                <a:rPr lang="en-US" altLang="zh-CN" sz="2800"/>
                <a:t>kg</a:t>
              </a:r>
              <a:r>
                <a:rPr lang="zh-CN" altLang="en-US" sz="2800"/>
                <a:t>）</a:t>
              </a:r>
              <a:endParaRPr lang="zh-CN" altLang="en-US" sz="2800"/>
            </a:p>
          </p:txBody>
        </p:sp>
      </p:grpSp>
      <p:grpSp>
        <p:nvGrpSpPr>
          <p:cNvPr id="54" name="组合 53"/>
          <p:cNvGrpSpPr/>
          <p:nvPr/>
        </p:nvGrpSpPr>
        <p:grpSpPr>
          <a:xfrm>
            <a:off x="4263390" y="5660073"/>
            <a:ext cx="3037840" cy="717550"/>
            <a:chOff x="1907" y="8762"/>
            <a:chExt cx="4784" cy="1130"/>
          </a:xfrm>
        </p:grpSpPr>
        <p:sp>
          <p:nvSpPr>
            <p:cNvPr id="50" name="矩形 63"/>
            <p:cNvSpPr/>
            <p:nvPr/>
          </p:nvSpPr>
          <p:spPr>
            <a:xfrm>
              <a:off x="1907" y="8894"/>
              <a:ext cx="4784" cy="725"/>
            </a:xfrm>
            <a:prstGeom prst="rect">
              <a:avLst/>
            </a:prstGeom>
            <a:noFill/>
            <a:ln w="9525">
              <a:noFill/>
            </a:ln>
          </p:spPr>
          <p:txBody>
            <a:bodyPr wrap="none"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答：</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 </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吃了</a:t>
              </a:r>
              <a:r>
                <a:rPr lang="en-US" altLang="zh-CN"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       </a:t>
              </a:r>
              <a:r>
                <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rPr>
                <a:t>千克。</a:t>
              </a:r>
              <a:endParaRPr lang="zh-CN" altLang="en-US" sz="2400" dirty="0">
                <a:solidFill>
                  <a:schemeClr val="tx1"/>
                </a:solidFill>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51" name="Group 6"/>
            <p:cNvGrpSpPr/>
            <p:nvPr/>
          </p:nvGrpSpPr>
          <p:grpSpPr>
            <a:xfrm>
              <a:off x="4214" y="8762"/>
              <a:ext cx="908" cy="1130"/>
              <a:chOff x="4833" y="2872"/>
              <a:chExt cx="363" cy="452"/>
            </a:xfrm>
          </p:grpSpPr>
          <p:sp>
            <p:nvSpPr>
              <p:cNvPr id="52" name="Text Box 7"/>
              <p:cNvSpPr txBox="1"/>
              <p:nvPr/>
            </p:nvSpPr>
            <p:spPr>
              <a:xfrm>
                <a:off x="4833" y="2872"/>
                <a:ext cx="363" cy="452"/>
              </a:xfrm>
              <a:prstGeom prst="rect">
                <a:avLst/>
              </a:prstGeom>
              <a:noFill/>
              <a:ln w="9525">
                <a:solidFill>
                  <a:srgbClr val="FFFFFF"/>
                </a:solidFill>
              </a:ln>
            </p:spPr>
            <p:txBody>
              <a:bodyPr>
                <a:spAutoFit/>
              </a:bodyPr>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53" name="Line 8"/>
              <p:cNvSpPr/>
              <p:nvPr/>
            </p:nvSpPr>
            <p:spPr>
              <a:xfrm>
                <a:off x="4876" y="3070"/>
                <a:ext cx="272" cy="0"/>
              </a:xfrm>
              <a:prstGeom prst="line">
                <a:avLst/>
              </a:prstGeom>
              <a:ln w="19050" cap="flat" cmpd="sng">
                <a:solidFill>
                  <a:schemeClr val="tx1"/>
                </a:solidFill>
                <a:prstDash val="solid"/>
                <a:headEnd type="none" w="med" len="med"/>
                <a:tailEnd type="none" w="med" len="med"/>
              </a:ln>
            </p:spPr>
          </p:sp>
        </p:gr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heel(1)">
                                      <p:cBhvr>
                                        <p:cTn id="23" dur="2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p:tgtEl>
                                          <p:spTgt spid="16"/>
                                        </p:tgtEl>
                                        <p:attrNameLst>
                                          <p:attrName>ppt_y</p:attrName>
                                        </p:attrNameLst>
                                      </p:cBhvr>
                                      <p:tavLst>
                                        <p:tav tm="0">
                                          <p:val>
                                            <p:strVal val="#ppt_y+#ppt_h*1.125000"/>
                                          </p:val>
                                        </p:tav>
                                        <p:tav tm="100000">
                                          <p:val>
                                            <p:strVal val="#ppt_y"/>
                                          </p:val>
                                        </p:tav>
                                      </p:tavLst>
                                    </p:anim>
                                    <p:animEffect transition="in" filter="wipe(up)">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p:tgtEl>
                                          <p:spTgt spid="49"/>
                                        </p:tgtEl>
                                        <p:attrNameLst>
                                          <p:attrName>ppt_y</p:attrName>
                                        </p:attrNameLst>
                                      </p:cBhvr>
                                      <p:tavLst>
                                        <p:tav tm="0">
                                          <p:val>
                                            <p:strVal val="#ppt_y+#ppt_h*1.125000"/>
                                          </p:val>
                                        </p:tav>
                                        <p:tav tm="100000">
                                          <p:val>
                                            <p:strVal val="#ppt_y"/>
                                          </p:val>
                                        </p:tav>
                                      </p:tavLst>
                                    </p:anim>
                                    <p:animEffect transition="in" filter="wipe(up)">
                                      <p:cBhvr>
                                        <p:cTn id="40" dur="500"/>
                                        <p:tgtEl>
                                          <p:spTgt spid="49"/>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p:tgtEl>
                                          <p:spTgt spid="24"/>
                                        </p:tgtEl>
                                        <p:attrNameLst>
                                          <p:attrName>ppt_y</p:attrName>
                                        </p:attrNameLst>
                                      </p:cBhvr>
                                      <p:tavLst>
                                        <p:tav tm="0">
                                          <p:val>
                                            <p:strVal val="#ppt_y+#ppt_h*1.125000"/>
                                          </p:val>
                                        </p:tav>
                                        <p:tav tm="100000">
                                          <p:val>
                                            <p:strVal val="#ppt_y"/>
                                          </p:val>
                                        </p:tav>
                                      </p:tavLst>
                                    </p:anim>
                                    <p:animEffect transition="in" filter="wipe(up)">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500"/>
                                        <p:tgtEl>
                                          <p:spTgt spid="54"/>
                                        </p:tgtEl>
                                        <p:attrNameLst>
                                          <p:attrName>ppt_y</p:attrName>
                                        </p:attrNameLst>
                                      </p:cBhvr>
                                      <p:tavLst>
                                        <p:tav tm="0">
                                          <p:val>
                                            <p:strVal val="#ppt_y+#ppt_h*1.125000"/>
                                          </p:val>
                                        </p:tav>
                                        <p:tav tm="100000">
                                          <p:val>
                                            <p:strVal val="#ppt_y"/>
                                          </p:val>
                                        </p:tav>
                                      </p:tavLst>
                                    </p:anim>
                                    <p:animEffect transition="in" filter="wipe(up)">
                                      <p:cBhvr>
                                        <p:cTn id="5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animBg="1"/>
      <p:bldP spid="14" grpId="0" animBg="1"/>
    </p:bldLst>
  </p:timing>
</p:sld>
</file>

<file path=ppt/tags/tag1.xml><?xml version="1.0" encoding="utf-8"?>
<p:tagLst xmlns:p="http://schemas.openxmlformats.org/presentationml/2006/main">
  <p:tag name="KSO_WM_UNIT_PLACING_PICTURE_USER_VIEWPORT" val="{&quot;height&quot;:2247.9181102362204,&quot;width&quot;:2704.166929133858}"/>
</p:tagLst>
</file>

<file path=ppt/tags/tag2.xml><?xml version="1.0" encoding="utf-8"?>
<p:tagLst xmlns:p="http://schemas.openxmlformats.org/presentationml/2006/main">
  <p:tag name="KSO_WM_UNIT_PLACING_PICTURE_USER_VIEWPORT" val="{&quot;height&quot;:3200,&quot;width&quot;:1801}"/>
</p:tagLst>
</file>

<file path=ppt/tags/tag3.xml><?xml version="1.0" encoding="utf-8"?>
<p:tagLst xmlns:p="http://schemas.openxmlformats.org/presentationml/2006/main">
  <p:tag name="KSO_WM_UNIT_PLACING_PICTURE_USER_VIEWPORT" val="{&quot;height&quot;:3200,&quot;width&quot;:1801}"/>
</p:tagLst>
</file>

<file path=ppt/tags/tag4.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1176</Words>
  <Application>WPS 演示</Application>
  <PresentationFormat>宽屏</PresentationFormat>
  <Paragraphs>383</Paragraphs>
  <Slides>15</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15</vt:i4>
      </vt:variant>
    </vt:vector>
  </HeadingPairs>
  <TitlesOfParts>
    <vt:vector size="33" baseType="lpstr">
      <vt:lpstr>Arial</vt:lpstr>
      <vt:lpstr>宋体</vt:lpstr>
      <vt:lpstr>Wingdings</vt:lpstr>
      <vt:lpstr>微软雅黑</vt:lpstr>
      <vt:lpstr>Wingdings</vt:lpstr>
      <vt:lpstr>Times New Roman</vt:lpstr>
      <vt:lpstr>楷体</vt:lpstr>
      <vt:lpstr>Raleway</vt:lpstr>
      <vt:lpstr>Calibri</vt:lpstr>
      <vt:lpstr>Arial Unicode MS</vt:lpstr>
      <vt:lpstr>等线</vt:lpstr>
      <vt:lpstr>DejaVu Math TeX Gyre</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E2BA4DEBACD9493281F16214B25DCDEE</vt:lpwstr>
  </property>
</Properties>
</file>