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6"/>
  </p:notesMasterIdLst>
  <p:sldIdLst>
    <p:sldId id="256" r:id="rId4"/>
    <p:sldId id="271" r:id="rId5"/>
    <p:sldId id="273" r:id="rId6"/>
    <p:sldId id="274" r:id="rId7"/>
    <p:sldId id="277" r:id="rId8"/>
    <p:sldId id="316" r:id="rId9"/>
    <p:sldId id="278" r:id="rId10"/>
    <p:sldId id="317" r:id="rId11"/>
    <p:sldId id="282" r:id="rId12"/>
    <p:sldId id="284" r:id="rId13"/>
    <p:sldId id="296" r:id="rId14"/>
    <p:sldId id="318" r:id="rId15"/>
    <p:sldId id="319" r:id="rId16"/>
    <p:sldId id="286" r:id="rId17"/>
    <p:sldId id="320" r:id="rId18"/>
    <p:sldId id="288" r:id="rId19"/>
    <p:sldId id="321" r:id="rId20"/>
    <p:sldId id="322" r:id="rId21"/>
    <p:sldId id="323" r:id="rId22"/>
    <p:sldId id="289" r:id="rId23"/>
    <p:sldId id="293" r:id="rId24"/>
    <p:sldId id="324" r:id="rId25"/>
    <p:sldId id="325" r:id="rId26"/>
    <p:sldId id="297" r:id="rId27"/>
    <p:sldId id="327" r:id="rId28"/>
    <p:sldId id="328" r:id="rId29"/>
    <p:sldId id="329" r:id="rId30"/>
    <p:sldId id="330" r:id="rId31"/>
    <p:sldId id="326" r:id="rId32"/>
    <p:sldId id="331" r:id="rId33"/>
    <p:sldId id="294" r:id="rId34"/>
    <p:sldId id="342" r:id="rId35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1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3479800"/>
            <a:ext cx="9102725" cy="2214563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13800" dirty="0">
              <a:latin typeface="Arial" panose="020B0604020202020204" pitchFamily="34" charset="0"/>
            </a:endParaRPr>
          </a:p>
        </p:txBody>
      </p:sp>
      <p:sp>
        <p:nvSpPr>
          <p:cNvPr id="1027" name="标题 1"/>
          <p:cNvSpPr>
            <a:spLocks noGrp="1"/>
          </p:cNvSpPr>
          <p:nvPr/>
        </p:nvSpPr>
        <p:spPr>
          <a:xfrm>
            <a:off x="1235075" y="3595688"/>
            <a:ext cx="6645275" cy="15017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就英法联军远征中国致巴特勒上尉的信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508125" y="5097463"/>
            <a:ext cx="609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331" name="矩形 99330"/>
          <p:cNvSpPr/>
          <p:nvPr/>
        </p:nvSpPr>
        <p:spPr>
          <a:xfrm>
            <a:off x="438150" y="1450975"/>
            <a:ext cx="8207375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快速默读课文，探究文章可分为几部分，分别写了什么内容。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43" name="组合 99334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10245" name="图片 99335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12987"/>
          <a:stretch>
            <a:fillRect/>
          </a:stretch>
        </p:blipFill>
        <p:spPr>
          <a:xfrm>
            <a:off x="1530350" y="3127375"/>
            <a:ext cx="6022975" cy="2947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8463" y="1781175"/>
            <a:ext cx="726757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第一部分</a:t>
            </a:r>
            <a:r>
              <a:rPr lang="zh-CN" altLang="zh-CN" sz="3000" b="1" dirty="0">
                <a:latin typeface="宋体" panose="02010600030101010101" pitchFamily="2" charset="-122"/>
              </a:rPr>
              <a:t>（1）巴特勒上尉征求雨果意见。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463" y="2695575"/>
            <a:ext cx="816133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第二部分</a:t>
            </a:r>
            <a:r>
              <a:rPr lang="zh-CN" altLang="zh-CN" sz="3000" b="1" dirty="0">
                <a:latin typeface="宋体" panose="02010600030101010101" pitchFamily="2" charset="-122"/>
              </a:rPr>
              <a:t>（2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zh-CN" sz="3000" b="1" dirty="0">
                <a:latin typeface="宋体" panose="02010600030101010101" pitchFamily="2" charset="-122"/>
              </a:rPr>
              <a:t>4）圆明园在世界文明史上地位。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463" y="3635375"/>
            <a:ext cx="707707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第三部分</a:t>
            </a:r>
            <a:r>
              <a:rPr lang="zh-CN" altLang="zh-CN" sz="3000" b="1" dirty="0">
                <a:latin typeface="宋体" panose="02010600030101010101" pitchFamily="2" charset="-122"/>
              </a:rPr>
              <a:t>（5—9）英法联军的劫掠行径。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463" y="4575175"/>
            <a:ext cx="707707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第四部分</a:t>
            </a:r>
            <a:r>
              <a:rPr lang="zh-CN" altLang="zh-CN" sz="3000" b="1" dirty="0">
                <a:latin typeface="宋体" panose="02010600030101010101" pitchFamily="2" charset="-122"/>
              </a:rPr>
              <a:t>（10）照应开头，尖锐的嘲讽。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矩形 99330"/>
          <p:cNvSpPr/>
          <p:nvPr/>
        </p:nvSpPr>
        <p:spPr>
          <a:xfrm>
            <a:off x="512763" y="1252538"/>
            <a:ext cx="81184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2.文本是一封信，作者在信中的主要观点是什么？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763" y="3095625"/>
            <a:ext cx="800576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英法联军远征中国并火烧圆明园事件是强盗行径，是不尊重人类文明，非人道主义行为。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99330"/>
          <p:cNvSpPr/>
          <p:nvPr/>
        </p:nvSpPr>
        <p:spPr>
          <a:xfrm>
            <a:off x="395288" y="1306513"/>
            <a:ext cx="6848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作者是如何表达出自己的观点的？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288" y="2143125"/>
            <a:ext cx="8294687" cy="355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作者首先以瑰丽的语言盛赞圆明园在人类文明中的地位；其后又以比喻及反讽的修辞，将英法联军劫掠圆明园的罪行揭露而出。两者形成鲜明的对比，从而表达出谴责英法联军远征中国行为的观点。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5" name="矩形 101378"/>
          <p:cNvSpPr/>
          <p:nvPr/>
        </p:nvSpPr>
        <p:spPr>
          <a:xfrm>
            <a:off x="395288" y="1611313"/>
            <a:ext cx="7240587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作者是如何描述他心目中的圆明园的？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0" name="矩形 101379"/>
          <p:cNvSpPr/>
          <p:nvPr/>
        </p:nvSpPr>
        <p:spPr>
          <a:xfrm>
            <a:off x="527050" y="2663825"/>
            <a:ext cx="80899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圆明园是幻想的某种规模巨大的典范，一座言语无法形容的建筑，某种恍若月宫的建筑。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14340" name="组合 101381"/>
          <p:cNvGrpSpPr/>
          <p:nvPr/>
        </p:nvGrpSpPr>
        <p:grpSpPr>
          <a:xfrm>
            <a:off x="65088" y="427038"/>
            <a:ext cx="2319337" cy="700087"/>
            <a:chOff x="138" y="461"/>
            <a:chExt cx="1461" cy="441"/>
          </a:xfrm>
        </p:grpSpPr>
        <p:pic>
          <p:nvPicPr>
            <p:cNvPr id="14341" name="图片 101382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013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101379"/>
          <p:cNvSpPr/>
          <p:nvPr/>
        </p:nvSpPr>
        <p:spPr>
          <a:xfrm>
            <a:off x="576263" y="1570038"/>
            <a:ext cx="7989887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作者用大理石、玉石、青铜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zh-CN" sz="3200" b="1" dirty="0">
                <a:latin typeface="宋体" panose="02010600030101010101" pitchFamily="2" charset="-122"/>
              </a:rPr>
              <a:t>一眼眼喷泉、成群的天鹅、朱鹭和孔雀等无数华贵的象征，铺就了一张华贵的想象画面，构成他心中的圆明园。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524" r="3490" b="3191"/>
          <a:stretch>
            <a:fillRect/>
          </a:stretch>
        </p:blipFill>
        <p:spPr>
          <a:xfrm>
            <a:off x="684213" y="457200"/>
            <a:ext cx="7773987" cy="59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矩形 103426"/>
          <p:cNvSpPr/>
          <p:nvPr/>
        </p:nvSpPr>
        <p:spPr>
          <a:xfrm>
            <a:off x="331788" y="1279525"/>
            <a:ext cx="83518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作者认为圆明园在人类历史中具有怎样的地位？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8" name="矩形 103427"/>
          <p:cNvSpPr/>
          <p:nvPr/>
        </p:nvSpPr>
        <p:spPr>
          <a:xfrm>
            <a:off x="331788" y="3106738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①作者认为，圆明园耗费了两代人的长期劳动，是人类劳动的结晶。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矩形 103427"/>
          <p:cNvSpPr/>
          <p:nvPr/>
        </p:nvSpPr>
        <p:spPr>
          <a:xfrm>
            <a:off x="341313" y="1727200"/>
            <a:ext cx="827246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②此外，这座园林是为世界各国人民而建，是属于人类的。它当与希腊巴特农神庙、埃及金字塔、罗马斗兽场、巴黎圣母院有同样的历史地位。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9494" t="6615" b="3696"/>
          <a:stretch>
            <a:fillRect/>
          </a:stretch>
        </p:blipFill>
        <p:spPr>
          <a:xfrm>
            <a:off x="495300" y="517525"/>
            <a:ext cx="4406900" cy="582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2" name="矩形 92171"/>
          <p:cNvSpPr/>
          <p:nvPr/>
        </p:nvSpPr>
        <p:spPr>
          <a:xfrm>
            <a:off x="495300" y="5756275"/>
            <a:ext cx="2270125" cy="58420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巴黎圣母院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1814"/>
          <a:stretch>
            <a:fillRect/>
          </a:stretch>
        </p:blipFill>
        <p:spPr>
          <a:xfrm>
            <a:off x="257175" y="595313"/>
            <a:ext cx="8348663" cy="566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7175" y="595313"/>
            <a:ext cx="2270125" cy="582612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埃及金字塔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8" y="492125"/>
            <a:ext cx="7832725" cy="587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4"/>
          <p:cNvSpPr/>
          <p:nvPr/>
        </p:nvSpPr>
        <p:spPr>
          <a:xfrm>
            <a:off x="655638" y="492125"/>
            <a:ext cx="2270125" cy="58420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罗马斗兽场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4340"/>
          <a:stretch>
            <a:fillRect/>
          </a:stretch>
        </p:blipFill>
        <p:spPr>
          <a:xfrm>
            <a:off x="519113" y="520700"/>
            <a:ext cx="8107362" cy="581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4"/>
          <p:cNvSpPr txBox="1"/>
          <p:nvPr/>
        </p:nvSpPr>
        <p:spPr>
          <a:xfrm>
            <a:off x="357188" y="1557338"/>
            <a:ext cx="8308975" cy="41306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1.理清文本思路，把握文本主题思想。 </a:t>
            </a:r>
            <a:endParaRPr lang="en-US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品味文本具有想象力的语言，学习反语的修辞手法</a:t>
            </a:r>
            <a:r>
              <a:rPr lang="zh-CN" altLang="zh-CN" sz="3000" b="1" dirty="0">
                <a:latin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学习文本通过对比突出主题的写作手法。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4.体会作者爱憎分明的人道主义精神，培养热爱全人类文化的情感。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2051" name="组合 9234"/>
          <p:cNvGrpSpPr/>
          <p:nvPr/>
        </p:nvGrpSpPr>
        <p:grpSpPr>
          <a:xfrm>
            <a:off x="65088" y="400050"/>
            <a:ext cx="2319337" cy="700088"/>
            <a:chOff x="138" y="461"/>
            <a:chExt cx="1461" cy="441"/>
          </a:xfrm>
        </p:grpSpPr>
        <p:pic>
          <p:nvPicPr>
            <p:cNvPr id="2054" name="图片 9233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52" name="矩形 922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矩形 9231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1"/>
          <p:cNvSpPr txBox="1"/>
          <p:nvPr/>
        </p:nvSpPr>
        <p:spPr>
          <a:xfrm>
            <a:off x="438150" y="1492250"/>
            <a:ext cx="7985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作者如何展开对英法联军强盗行径的谴责？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2473325"/>
            <a:ext cx="8016875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作者将英法联军比喻为两个来自欧洲的强盗，并围绕该比喻展开，形象生动地表现了劫掠圆明园事件的强盗行径。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矩形 108546"/>
          <p:cNvSpPr/>
          <p:nvPr/>
        </p:nvSpPr>
        <p:spPr>
          <a:xfrm>
            <a:off x="554038" y="1481138"/>
            <a:ext cx="80359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作者在揭示联军劫掠行径部分并未直接用强烈谴责英法联军的语言，但是却达到了强烈谴责的效果，你认为达到该效果的原因是什么？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7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63" y="1570038"/>
            <a:ext cx="636587" cy="55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矩形 108546"/>
          <p:cNvSpPr/>
          <p:nvPr/>
        </p:nvSpPr>
        <p:spPr>
          <a:xfrm>
            <a:off x="441325" y="1536700"/>
            <a:ext cx="818991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【反语】</a:t>
            </a:r>
            <a:r>
              <a:rPr lang="zh-CN" altLang="zh-CN" sz="3200" b="1" dirty="0">
                <a:latin typeface="宋体" panose="02010600030101010101" pitchFamily="2" charset="-122"/>
              </a:rPr>
              <a:t>又称“倒反”“反说”“反辞”等，即通常所说的“说反话”，运用跟本意相反的词语来表达此意，却含有否定、讽刺以及嘲弄的意思，是一种带有强烈感情色彩的修辞手法。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矩形 108546"/>
          <p:cNvSpPr/>
          <p:nvPr/>
        </p:nvSpPr>
        <p:spPr>
          <a:xfrm>
            <a:off x="476250" y="1050925"/>
            <a:ext cx="8191500" cy="493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作者在这里运用了反语的修辞手法，加强了作者的情感表达效果，加强了谴责效果。如“丰功伟绩！收获巨大</a:t>
            </a:r>
            <a:r>
              <a:rPr lang="en-US" altLang="zh-CN" sz="3000" b="1" dirty="0">
                <a:latin typeface="宋体" panose="02010600030101010101" pitchFamily="2" charset="-122"/>
              </a:rPr>
              <a:t>……</a:t>
            </a:r>
            <a:r>
              <a:rPr lang="zh-CN" altLang="zh-CN" sz="3000" b="1" dirty="0">
                <a:latin typeface="宋体" panose="02010600030101010101" pitchFamily="2" charset="-122"/>
              </a:rPr>
              <a:t>笑嘻嘻地回到欧洲”一句，英法联军劫掠行径的本质是丑陋的，但是却表现得如此“风光”，作者正是抓住了这一特征，运用反语的修辞，表现了英法联军不以为耻反以为荣的丑陋，强化了谴责效果。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377825" y="1700213"/>
            <a:ext cx="8285163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雨果是法国人，但对法国的“胜利”没有喜悦，没有赞美，而是站在正义和良知的主场上揭露和批判了这次“胜利”。他这样是否不够“爱国”？对此，谈谈你的看法。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79" name="组合 109573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4580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矩形 108546"/>
          <p:cNvSpPr/>
          <p:nvPr/>
        </p:nvSpPr>
        <p:spPr>
          <a:xfrm>
            <a:off x="476250" y="1304925"/>
            <a:ext cx="8191500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作者并非不爱国。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    其一，在文中，作者说“治人者的罪行不是治于人者的过错；政府有时会是强盗，而人民永远也不会是强盗”，可见，作者清楚地知道这是政府的错误，而非法兰西人民的错误，以正当的理由为人民辩护正是作者爱国的表现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108546"/>
          <p:cNvSpPr/>
          <p:nvPr/>
        </p:nvSpPr>
        <p:spPr>
          <a:xfrm>
            <a:off x="574675" y="1306513"/>
            <a:ext cx="7993063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其二，作者敢于对政府的错误进行批判，是为国家的长远计，也是爱国的体现。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    其三，作者的爱国主义并不只站在狭隘的民族观上，而是站在人类文化历史角度上看待劫掠圆明园问题，是人道主义的体现，与爱国主义并不相悖。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矩形 113668"/>
          <p:cNvSpPr/>
          <p:nvPr/>
        </p:nvSpPr>
        <p:spPr>
          <a:xfrm>
            <a:off x="501650" y="974725"/>
            <a:ext cx="81391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作者为什么说“岁月创造的一切都是属于人类的”？你如何理解这句话？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3" name="矩形 108546"/>
          <p:cNvSpPr/>
          <p:nvPr/>
        </p:nvSpPr>
        <p:spPr>
          <a:xfrm>
            <a:off x="576263" y="2505075"/>
            <a:ext cx="7993062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经过岁月沉淀的一切，都会变成人类文化的一部分，人类精神的一部分，没有国界。尤其是在当今世界，随着全球化的趋势，随着和平与发展的主题在全球范围内根深蒂固，文化更是没有了国别之分，一切财富都是属于人类的财富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矩形 113668"/>
          <p:cNvSpPr/>
          <p:nvPr/>
        </p:nvSpPr>
        <p:spPr>
          <a:xfrm>
            <a:off x="501650" y="1292225"/>
            <a:ext cx="81391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由上述分析，我们可以看出雨果是一个怎样的人？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3" name="矩形 108546"/>
          <p:cNvSpPr/>
          <p:nvPr/>
        </p:nvSpPr>
        <p:spPr>
          <a:xfrm>
            <a:off x="576263" y="2962275"/>
            <a:ext cx="79930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作者是一个具有清醒的头脑，正直的良知，有公正立场的人道主义者。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452438" y="2860675"/>
            <a:ext cx="6080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圆明园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699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9708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50975" y="1831975"/>
            <a:ext cx="411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总评：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世界奇迹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0975" y="3354388"/>
            <a:ext cx="105410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分说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9400" y="2654300"/>
            <a:ext cx="3549650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与巴特农神庙比较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具体讲述园中之物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概述耗费劳动之巨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0975" y="4906963"/>
            <a:ext cx="49180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总述：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亚洲文明杰作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6438" y="3048000"/>
            <a:ext cx="14620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充满赞美之情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168400" y="1901825"/>
            <a:ext cx="300038" cy="34559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24125" y="2879725"/>
            <a:ext cx="300038" cy="15001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6548438" y="1838325"/>
            <a:ext cx="334963" cy="351948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  <p:bldP spid="6" grpId="0"/>
      <p:bldP spid="7" grpId="0"/>
      <p:bldP spid="8" grpId="0"/>
      <p:bldP spid="9" grpId="0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 Box 4"/>
          <p:cNvSpPr txBox="1"/>
          <p:nvPr/>
        </p:nvSpPr>
        <p:spPr>
          <a:xfrm>
            <a:off x="488950" y="1733550"/>
            <a:ext cx="8166100" cy="355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圆明园坐落在北京西北郊，与颐和园相邻，由圆明园、长春园和万春园组成，也叫圆明三园。圆明园是清朝著名的皇家园林之一，面积五千二百余亩，一百五十余景。建筑面积达16万平方米，有“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万园之园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”之称。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5" name="组合 88070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3076" name="图片 88071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9450" y="1724025"/>
            <a:ext cx="34861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赞美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万园之园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的圆明园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8600" y="1724025"/>
            <a:ext cx="28067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讽刺侵略者强盗行径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6725" y="2073275"/>
            <a:ext cx="5921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对比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450" y="3652838"/>
            <a:ext cx="76215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强烈地表现出作者对英法联军远征中国的做法的谴责。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左右箭头 1"/>
          <p:cNvSpPr/>
          <p:nvPr/>
        </p:nvSpPr>
        <p:spPr>
          <a:xfrm>
            <a:off x="3844925" y="2506663"/>
            <a:ext cx="1443038" cy="207963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9570" name="TextBox 1"/>
          <p:cNvSpPr txBox="1"/>
          <p:nvPr/>
        </p:nvSpPr>
        <p:spPr>
          <a:xfrm>
            <a:off x="468313" y="1562100"/>
            <a:ext cx="7989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给雨果写封信，谈谈你读了本文后的感想。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47" name="组合 109573"/>
          <p:cNvGrpSpPr/>
          <p:nvPr/>
        </p:nvGrpSpPr>
        <p:grpSpPr>
          <a:xfrm>
            <a:off x="66675" y="407988"/>
            <a:ext cx="2319338" cy="700087"/>
            <a:chOff x="138" y="461"/>
            <a:chExt cx="1461" cy="441"/>
          </a:xfrm>
        </p:grpSpPr>
        <p:pic>
          <p:nvPicPr>
            <p:cNvPr id="31749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b="11427"/>
          <a:stretch>
            <a:fillRect/>
          </a:stretch>
        </p:blipFill>
        <p:spPr>
          <a:xfrm>
            <a:off x="1735453" y="2507615"/>
            <a:ext cx="5673091" cy="376872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484188"/>
            <a:ext cx="7556500" cy="3983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25" y="1635125"/>
            <a:ext cx="7137400" cy="473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72" name="矩形 92171"/>
          <p:cNvSpPr/>
          <p:nvPr/>
        </p:nvSpPr>
        <p:spPr>
          <a:xfrm>
            <a:off x="431800" y="1327150"/>
            <a:ext cx="5318125" cy="493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【维克多·雨果】</a:t>
            </a:r>
            <a:r>
              <a:rPr lang="zh-CN" altLang="zh-CN" sz="3000" b="1" dirty="0">
                <a:latin typeface="宋体" panose="02010600030101010101" pitchFamily="2" charset="-122"/>
              </a:rPr>
              <a:t>（1802—1885），是19世纪前期积极浪漫主义文学运动的领袖，法国文学史上卓越的资产阶级民主作家。贯穿他一生活动和创作的主导思想是人道主义、反对暴力、以爱制“恶”。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5123" name="组合 92173"/>
          <p:cNvGrpSpPr/>
          <p:nvPr/>
        </p:nvGrpSpPr>
        <p:grpSpPr>
          <a:xfrm>
            <a:off x="74613" y="436563"/>
            <a:ext cx="2319337" cy="700087"/>
            <a:chOff x="138" y="461"/>
            <a:chExt cx="1461" cy="441"/>
          </a:xfrm>
        </p:grpSpPr>
        <p:pic>
          <p:nvPicPr>
            <p:cNvPr id="5125" name="图片 921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7558" r="7294"/>
          <a:stretch>
            <a:fillRect/>
          </a:stretch>
        </p:blipFill>
        <p:spPr>
          <a:xfrm>
            <a:off x="5749925" y="1528763"/>
            <a:ext cx="2747963" cy="4116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92171"/>
          <p:cNvSpPr/>
          <p:nvPr/>
        </p:nvSpPr>
        <p:spPr>
          <a:xfrm>
            <a:off x="460375" y="1552575"/>
            <a:ext cx="8004175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【代表作】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《巴黎圣母院》《悲惨世界》《九三年》</a:t>
            </a:r>
            <a:r>
              <a:rPr lang="zh-CN" altLang="zh-CN" sz="3200" b="1" dirty="0">
                <a:latin typeface="宋体" panose="02010600030101010101" pitchFamily="2" charset="-122"/>
              </a:rPr>
              <a:t>等。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7582"/>
          <a:stretch>
            <a:fillRect/>
          </a:stretch>
        </p:blipFill>
        <p:spPr>
          <a:xfrm>
            <a:off x="3607434" y="3022600"/>
            <a:ext cx="4601843" cy="2998470"/>
          </a:xfrm>
          <a:prstGeom prst="rect">
            <a:avLst/>
          </a:prstGeom>
          <a:scene3d>
            <a:camera prst="orthographicFront">
              <a:rot lat="0" lon="600000" rev="0"/>
            </a:camera>
            <a:lightRig rig="threePt" dir="t"/>
          </a:scene3d>
          <a:sp3d extrusionH="127000"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3196" name="矩形 93195"/>
          <p:cNvSpPr/>
          <p:nvPr/>
        </p:nvSpPr>
        <p:spPr>
          <a:xfrm>
            <a:off x="557213" y="1670050"/>
            <a:ext cx="802798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在英法联军劫掠中国圆明园归来后，巴特勒上尉本想利用雨果的显赫声望，让他为远征中国所谓的胜利捧场，但雨果，这位正直的作家，没有狭隘的民族主义情绪，反而代表了人类的良知，写就了一封回信。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7171" name="组合 93197"/>
          <p:cNvGrpSpPr/>
          <p:nvPr/>
        </p:nvGrpSpPr>
        <p:grpSpPr>
          <a:xfrm>
            <a:off x="103188" y="400050"/>
            <a:ext cx="2319337" cy="700088"/>
            <a:chOff x="138" y="461"/>
            <a:chExt cx="1461" cy="441"/>
          </a:xfrm>
        </p:grpSpPr>
        <p:pic>
          <p:nvPicPr>
            <p:cNvPr id="7172" name="图片 9319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93195"/>
          <p:cNvSpPr/>
          <p:nvPr/>
        </p:nvSpPr>
        <p:spPr>
          <a:xfrm>
            <a:off x="557213" y="1709738"/>
            <a:ext cx="8027987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在信中，他强烈地谴责了英法联军火烧圆明园的强盗行径。雨果以群众的角度，世界的角度，人类的角度，公开斥责政府如强盗一般毁坏人类文明成果的行为。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1163" y="1495425"/>
            <a:ext cx="81010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【眼花缭乱】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形容眼睛看见复杂纷繁的东西而感到迷乱。比喻事物复杂，无法辨清。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163" y="3457575"/>
            <a:ext cx="6307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spcBef>
                <a:spcPts val="125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【不可名状】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无法用语言来形容。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163" y="4257675"/>
            <a:ext cx="82502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【富丽堂皇】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形容房屋宏伟豪华。也形容诗文词藻华丽。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1" name="组合 96263"/>
          <p:cNvGrpSpPr/>
          <p:nvPr/>
        </p:nvGrpSpPr>
        <p:grpSpPr>
          <a:xfrm>
            <a:off x="84138" y="427038"/>
            <a:ext cx="2319337" cy="700087"/>
            <a:chOff x="138" y="461"/>
            <a:chExt cx="1461" cy="441"/>
          </a:xfrm>
        </p:grpSpPr>
        <p:pic>
          <p:nvPicPr>
            <p:cNvPr id="9222" name="图片 9626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2208</Words>
  <Application>WPS 演示</Application>
  <PresentationFormat>全屏显示(4:3)</PresentationFormat>
  <Paragraphs>133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96685AFBA7EA467C8D1AA9D486499BB2_13</vt:lpwstr>
  </property>
</Properties>
</file>