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56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61" r:id="rId26"/>
    <p:sldId id="262" r:id="rId27"/>
    <p:sldId id="287" r:id="rId28"/>
  </p:sldIdLst>
  <p:sldSz cx="9144000" cy="5143500" type="screen16x9"/>
  <p:notesSz cx="6858000" cy="9144000"/>
  <p:custDataLst>
    <p:tags r:id="rId32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98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701" y="80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5914" y="192286"/>
            <a:ext cx="1220527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总复习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5727" y="180812"/>
            <a:ext cx="516996" cy="511611"/>
            <a:chOff x="1395692" y="1577786"/>
            <a:chExt cx="516996" cy="51161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06482" y="1577786"/>
              <a:ext cx="50206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400" b="1" dirty="0">
                  <a:solidFill>
                    <a:srgbClr val="0050AA"/>
                  </a:solidFill>
                  <a:latin typeface="+mj-ea"/>
                  <a:ea typeface="+mj-ea"/>
                </a:rPr>
                <a:t>10</a:t>
              </a:r>
              <a:endParaRPr kumimoji="1" lang="zh-CN" altLang="en-US" sz="24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3" name="组合 12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8" name="矩形: 圆角 17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9" name="矩形: 圆角 18"/>
                <p:cNvSpPr/>
                <p:nvPr userDrawn="1"/>
              </p:nvSpPr>
              <p:spPr>
                <a:xfrm>
                  <a:off x="320885" y="1625405"/>
                  <a:ext cx="376457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40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倍的认识、多位数乘一位数</a:t>
                  </a:r>
                  <a:endParaRPr lang="zh-CN" altLang="en-US" sz="4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7" name="图片 16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3557" y="900678"/>
              <a:ext cx="771906" cy="77536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12"/>
          <p:cNvSpPr txBox="1">
            <a:spLocks noChangeArrowheads="1"/>
          </p:cNvSpPr>
          <p:nvPr/>
        </p:nvSpPr>
        <p:spPr bwMode="auto">
          <a:xfrm>
            <a:off x="683160" y="840415"/>
            <a:ext cx="5976664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整十、整百数乘一位数口算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标题 1"/>
          <p:cNvSpPr>
            <a:spLocks noGrp="1" noChangeArrowheads="1"/>
          </p:cNvSpPr>
          <p:nvPr/>
        </p:nvSpPr>
        <p:spPr bwMode="auto">
          <a:xfrm>
            <a:off x="997557" y="2145696"/>
            <a:ext cx="1872258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500×5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标题 1"/>
          <p:cNvSpPr>
            <a:spLocks noGrp="1" noChangeArrowheads="1"/>
          </p:cNvSpPr>
          <p:nvPr/>
        </p:nvSpPr>
        <p:spPr bwMode="auto">
          <a:xfrm>
            <a:off x="1160205" y="3052427"/>
            <a:ext cx="2689983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想：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5×5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标题 1"/>
          <p:cNvSpPr>
            <a:spLocks noGrp="1" noChangeArrowheads="1"/>
          </p:cNvSpPr>
          <p:nvPr/>
        </p:nvSpPr>
        <p:spPr bwMode="auto">
          <a:xfrm>
            <a:off x="2687477" y="2158509"/>
            <a:ext cx="1449412" cy="428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2500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标题 1"/>
          <p:cNvSpPr>
            <a:spLocks noGrp="1" noChangeArrowheads="1"/>
          </p:cNvSpPr>
          <p:nvPr/>
        </p:nvSpPr>
        <p:spPr bwMode="auto">
          <a:xfrm>
            <a:off x="4890680" y="2141538"/>
            <a:ext cx="1872258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6×500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标题 1"/>
          <p:cNvSpPr>
            <a:spLocks noGrp="1" noChangeArrowheads="1"/>
          </p:cNvSpPr>
          <p:nvPr/>
        </p:nvSpPr>
        <p:spPr bwMode="auto">
          <a:xfrm>
            <a:off x="6597856" y="2143125"/>
            <a:ext cx="1080120" cy="428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3000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标题 1"/>
          <p:cNvSpPr>
            <a:spLocks noGrp="1" noChangeArrowheads="1"/>
          </p:cNvSpPr>
          <p:nvPr/>
        </p:nvSpPr>
        <p:spPr bwMode="auto">
          <a:xfrm>
            <a:off x="5030477" y="3053335"/>
            <a:ext cx="2689983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想：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6×5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utoUpdateAnimBg="0"/>
      <p:bldP spid="13" grpId="0" bldLvl="0" autoUpdateAnimBg="0"/>
      <p:bldP spid="20" grpId="0" bldLvl="0" autoUpdateAnimBg="0"/>
      <p:bldP spid="22" grpId="0" bldLvl="0" autoUpdateAnimBg="0"/>
      <p:bldP spid="33" grpId="0" bldLvl="0" autoUpdateAnimBg="0"/>
      <p:bldP spid="34" grpId="0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12"/>
          <p:cNvSpPr txBox="1">
            <a:spLocks noChangeArrowheads="1"/>
          </p:cNvSpPr>
          <p:nvPr/>
        </p:nvSpPr>
        <p:spPr bwMode="auto">
          <a:xfrm>
            <a:off x="610008" y="802154"/>
            <a:ext cx="5544616" cy="1054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两位数乘一位数的口算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75656" y="1953867"/>
            <a:ext cx="6480719" cy="1786643"/>
          </a:xfrm>
          <a:prstGeom prst="rect">
            <a:avLst/>
          </a:prstGeom>
          <a:solidFill>
            <a:schemeClr val="bg1"/>
          </a:solidFill>
          <a:ln w="28575">
            <a:solidFill>
              <a:srgbClr val="459881"/>
            </a:solidFill>
          </a:ln>
        </p:spPr>
        <p:txBody>
          <a:bodyPr wrap="square">
            <a:spAutoFit/>
          </a:bodyPr>
          <a:lstStyle/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两位数乘一位数，把两位数看成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整十数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一位数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，分别与一位数相乘，再把所得的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积相加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12"/>
          <p:cNvSpPr txBox="1">
            <a:spLocks noChangeArrowheads="1"/>
          </p:cNvSpPr>
          <p:nvPr/>
        </p:nvSpPr>
        <p:spPr bwMode="auto">
          <a:xfrm>
            <a:off x="611560" y="823499"/>
            <a:ext cx="5976664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两位数乘一位数的口算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标题 1"/>
          <p:cNvSpPr>
            <a:spLocks noGrp="1" noChangeArrowheads="1"/>
          </p:cNvSpPr>
          <p:nvPr/>
        </p:nvSpPr>
        <p:spPr bwMode="auto">
          <a:xfrm>
            <a:off x="1574093" y="2149172"/>
            <a:ext cx="1872258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33×3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标题 1"/>
          <p:cNvSpPr>
            <a:spLocks noGrp="1" noChangeArrowheads="1"/>
          </p:cNvSpPr>
          <p:nvPr/>
        </p:nvSpPr>
        <p:spPr bwMode="auto">
          <a:xfrm>
            <a:off x="1664792" y="2765884"/>
            <a:ext cx="2689983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想：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30×3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标题 1"/>
          <p:cNvSpPr>
            <a:spLocks noGrp="1" noChangeArrowheads="1"/>
          </p:cNvSpPr>
          <p:nvPr/>
        </p:nvSpPr>
        <p:spPr bwMode="auto">
          <a:xfrm>
            <a:off x="3075987" y="2140342"/>
            <a:ext cx="1449412" cy="428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99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标题 1"/>
          <p:cNvSpPr>
            <a:spLocks noGrp="1" noChangeArrowheads="1"/>
          </p:cNvSpPr>
          <p:nvPr/>
        </p:nvSpPr>
        <p:spPr bwMode="auto">
          <a:xfrm>
            <a:off x="5047470" y="2140617"/>
            <a:ext cx="1872258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21×4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标题 1"/>
          <p:cNvSpPr>
            <a:spLocks noGrp="1" noChangeArrowheads="1"/>
          </p:cNvSpPr>
          <p:nvPr/>
        </p:nvSpPr>
        <p:spPr bwMode="auto">
          <a:xfrm>
            <a:off x="6588224" y="2145693"/>
            <a:ext cx="864890" cy="428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84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标题 1"/>
          <p:cNvSpPr>
            <a:spLocks noGrp="1" noChangeArrowheads="1"/>
          </p:cNvSpPr>
          <p:nvPr/>
        </p:nvSpPr>
        <p:spPr bwMode="auto">
          <a:xfrm>
            <a:off x="2555776" y="3218935"/>
            <a:ext cx="2689983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3×3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标题 1"/>
          <p:cNvSpPr>
            <a:spLocks noGrp="1" noChangeArrowheads="1"/>
          </p:cNvSpPr>
          <p:nvPr/>
        </p:nvSpPr>
        <p:spPr bwMode="auto">
          <a:xfrm>
            <a:off x="2082179" y="3661389"/>
            <a:ext cx="2689983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99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标题 1"/>
          <p:cNvSpPr>
            <a:spLocks noGrp="1" noChangeArrowheads="1"/>
          </p:cNvSpPr>
          <p:nvPr/>
        </p:nvSpPr>
        <p:spPr bwMode="auto">
          <a:xfrm>
            <a:off x="4817654" y="2765884"/>
            <a:ext cx="2689983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想：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20×4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标题 1"/>
          <p:cNvSpPr>
            <a:spLocks noGrp="1" noChangeArrowheads="1"/>
          </p:cNvSpPr>
          <p:nvPr/>
        </p:nvSpPr>
        <p:spPr bwMode="auto">
          <a:xfrm>
            <a:off x="5708638" y="3218935"/>
            <a:ext cx="2689983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1×4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标题 1"/>
          <p:cNvSpPr>
            <a:spLocks noGrp="1" noChangeArrowheads="1"/>
          </p:cNvSpPr>
          <p:nvPr/>
        </p:nvSpPr>
        <p:spPr bwMode="auto">
          <a:xfrm>
            <a:off x="5235041" y="3661389"/>
            <a:ext cx="2689983" cy="430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84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utoUpdateAnimBg="0"/>
      <p:bldP spid="13" grpId="0" bldLvl="0" autoUpdateAnimBg="0"/>
      <p:bldP spid="20" grpId="0" bldLvl="0" autoUpdateAnimBg="0"/>
      <p:bldP spid="22" grpId="0" bldLvl="0" autoUpdateAnimBg="0"/>
      <p:bldP spid="33" grpId="0" bldLvl="0" autoUpdateAnimBg="0"/>
      <p:bldP spid="14" grpId="0" bldLvl="0" autoUpdateAnimBg="0"/>
      <p:bldP spid="15" grpId="0" bldLvl="0" autoUpdateAnimBg="0"/>
      <p:bldP spid="16" grpId="0" bldLvl="0" autoUpdateAnimBg="0"/>
      <p:bldP spid="17" grpId="0" bldLvl="0" autoUpdateAnimBg="0"/>
      <p:bldP spid="18" grpId="0" bldLvl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2928" y="2886824"/>
            <a:ext cx="1943616" cy="1943616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707353" y="768119"/>
            <a:ext cx="59055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多位数乘一位数笔算。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1831149" y="1849871"/>
            <a:ext cx="5481729" cy="2515619"/>
          </a:xfrm>
          <a:prstGeom prst="roundRect">
            <a:avLst/>
          </a:prstGeom>
          <a:solidFill>
            <a:schemeClr val="bg1"/>
          </a:solidFill>
          <a:ln>
            <a:solidFill>
              <a:srgbClr val="45988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907717" y="1967123"/>
            <a:ext cx="5328592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相同数位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对齐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，从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乘起，哪一位满几十向前一位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进几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，计算时，不要忘了加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进位数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3842" y="3064051"/>
            <a:ext cx="1702536" cy="1702536"/>
          </a:xfrm>
          <a:prstGeom prst="rect">
            <a:avLst/>
          </a:prstGeom>
        </p:spPr>
      </p:pic>
      <p:grpSp>
        <p:nvGrpSpPr>
          <p:cNvPr id="12" name="Group 75"/>
          <p:cNvGrpSpPr/>
          <p:nvPr/>
        </p:nvGrpSpPr>
        <p:grpSpPr bwMode="auto">
          <a:xfrm>
            <a:off x="1944900" y="1406906"/>
            <a:ext cx="3024336" cy="936625"/>
            <a:chOff x="1125" y="1777"/>
            <a:chExt cx="1609" cy="590"/>
          </a:xfrm>
        </p:grpSpPr>
        <p:sp>
          <p:nvSpPr>
            <p:cNvPr id="13" name="TextBox 79"/>
            <p:cNvSpPr txBox="1">
              <a:spLocks noChangeArrowheads="1"/>
            </p:cNvSpPr>
            <p:nvPr/>
          </p:nvSpPr>
          <p:spPr bwMode="auto">
            <a:xfrm>
              <a:off x="1125" y="2037"/>
              <a:ext cx="160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×    4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4" name="直接连接符 80"/>
            <p:cNvCxnSpPr>
              <a:cxnSpLocks noChangeShapeType="1"/>
            </p:cNvCxnSpPr>
            <p:nvPr/>
          </p:nvCxnSpPr>
          <p:spPr bwMode="auto">
            <a:xfrm>
              <a:off x="1125" y="2345"/>
              <a:ext cx="879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" name="TextBox 62"/>
            <p:cNvSpPr txBox="1">
              <a:spLocks noChangeArrowheads="1"/>
            </p:cNvSpPr>
            <p:nvPr/>
          </p:nvSpPr>
          <p:spPr bwMode="auto">
            <a:xfrm>
              <a:off x="1439" y="1777"/>
              <a:ext cx="108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2 6 5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6" name="TextBox 42"/>
          <p:cNvSpPr txBox="1">
            <a:spLocks noChangeArrowheads="1"/>
          </p:cNvSpPr>
          <p:nvPr/>
        </p:nvSpPr>
        <p:spPr bwMode="auto">
          <a:xfrm>
            <a:off x="2875306" y="2238261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TextBox 44"/>
          <p:cNvSpPr txBox="1">
            <a:spLocks noChangeArrowheads="1"/>
          </p:cNvSpPr>
          <p:nvPr/>
        </p:nvSpPr>
        <p:spPr bwMode="auto">
          <a:xfrm>
            <a:off x="2177944" y="2238763"/>
            <a:ext cx="8506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1 0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TextBox 45"/>
          <p:cNvSpPr txBox="1">
            <a:spLocks noChangeArrowheads="1"/>
          </p:cNvSpPr>
          <p:nvPr/>
        </p:nvSpPr>
        <p:spPr bwMode="auto">
          <a:xfrm>
            <a:off x="3215990" y="2245106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1" name="Group 75"/>
          <p:cNvGrpSpPr/>
          <p:nvPr/>
        </p:nvGrpSpPr>
        <p:grpSpPr bwMode="auto">
          <a:xfrm>
            <a:off x="4935931" y="1406906"/>
            <a:ext cx="3024336" cy="930275"/>
            <a:chOff x="1051" y="1777"/>
            <a:chExt cx="1609" cy="586"/>
          </a:xfrm>
        </p:grpSpPr>
        <p:sp>
          <p:nvSpPr>
            <p:cNvPr id="22" name="TextBox 79"/>
            <p:cNvSpPr txBox="1">
              <a:spLocks noChangeArrowheads="1"/>
            </p:cNvSpPr>
            <p:nvPr/>
          </p:nvSpPr>
          <p:spPr bwMode="auto">
            <a:xfrm>
              <a:off x="1051" y="2033"/>
              <a:ext cx="160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×     9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3" name="直接连接符 80"/>
            <p:cNvCxnSpPr>
              <a:cxnSpLocks noChangeShapeType="1"/>
            </p:cNvCxnSpPr>
            <p:nvPr/>
          </p:nvCxnSpPr>
          <p:spPr bwMode="auto">
            <a:xfrm>
              <a:off x="1125" y="2345"/>
              <a:ext cx="879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4" name="TextBox 62"/>
            <p:cNvSpPr txBox="1">
              <a:spLocks noChangeArrowheads="1"/>
            </p:cNvSpPr>
            <p:nvPr/>
          </p:nvSpPr>
          <p:spPr bwMode="auto">
            <a:xfrm>
              <a:off x="1439" y="1777"/>
              <a:ext cx="108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1 0 8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5" name="TextBox 42"/>
          <p:cNvSpPr txBox="1">
            <a:spLocks noChangeArrowheads="1"/>
          </p:cNvSpPr>
          <p:nvPr/>
        </p:nvSpPr>
        <p:spPr bwMode="auto">
          <a:xfrm>
            <a:off x="6022212" y="2238261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TextBox 44"/>
          <p:cNvSpPr txBox="1">
            <a:spLocks noChangeArrowheads="1"/>
          </p:cNvSpPr>
          <p:nvPr/>
        </p:nvSpPr>
        <p:spPr bwMode="auto">
          <a:xfrm>
            <a:off x="5672955" y="2235542"/>
            <a:ext cx="7399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TextBox 45"/>
          <p:cNvSpPr txBox="1">
            <a:spLocks noChangeArrowheads="1"/>
          </p:cNvSpPr>
          <p:nvPr/>
        </p:nvSpPr>
        <p:spPr bwMode="auto">
          <a:xfrm>
            <a:off x="6388717" y="2232737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0" name="Group 75"/>
          <p:cNvGrpSpPr/>
          <p:nvPr/>
        </p:nvGrpSpPr>
        <p:grpSpPr bwMode="auto">
          <a:xfrm>
            <a:off x="1841040" y="3222058"/>
            <a:ext cx="3024336" cy="930275"/>
            <a:chOff x="1051" y="1777"/>
            <a:chExt cx="1609" cy="586"/>
          </a:xfrm>
        </p:grpSpPr>
        <p:sp>
          <p:nvSpPr>
            <p:cNvPr id="31" name="TextBox 79"/>
            <p:cNvSpPr txBox="1">
              <a:spLocks noChangeArrowheads="1"/>
            </p:cNvSpPr>
            <p:nvPr/>
          </p:nvSpPr>
          <p:spPr bwMode="auto">
            <a:xfrm>
              <a:off x="1051" y="2033"/>
              <a:ext cx="160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×   2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32" name="直接连接符 80"/>
            <p:cNvCxnSpPr>
              <a:cxnSpLocks noChangeShapeType="1"/>
            </p:cNvCxnSpPr>
            <p:nvPr/>
          </p:nvCxnSpPr>
          <p:spPr bwMode="auto">
            <a:xfrm>
              <a:off x="1162" y="2345"/>
              <a:ext cx="1039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3" name="TextBox 62"/>
            <p:cNvSpPr txBox="1">
              <a:spLocks noChangeArrowheads="1"/>
            </p:cNvSpPr>
            <p:nvPr/>
          </p:nvSpPr>
          <p:spPr bwMode="auto">
            <a:xfrm>
              <a:off x="1439" y="1777"/>
              <a:ext cx="108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5 4 0 0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4" name="TextBox 42"/>
          <p:cNvSpPr txBox="1">
            <a:spLocks noChangeArrowheads="1"/>
          </p:cNvSpPr>
          <p:nvPr/>
        </p:nvSpPr>
        <p:spPr bwMode="auto">
          <a:xfrm>
            <a:off x="2910539" y="4053413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TextBox 44"/>
          <p:cNvSpPr txBox="1">
            <a:spLocks noChangeArrowheads="1"/>
          </p:cNvSpPr>
          <p:nvPr/>
        </p:nvSpPr>
        <p:spPr bwMode="auto">
          <a:xfrm>
            <a:off x="2182205" y="4067014"/>
            <a:ext cx="76670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1 0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TextBox 45"/>
          <p:cNvSpPr txBox="1">
            <a:spLocks noChangeArrowheads="1"/>
          </p:cNvSpPr>
          <p:nvPr/>
        </p:nvSpPr>
        <p:spPr bwMode="auto">
          <a:xfrm>
            <a:off x="3288376" y="4067581"/>
            <a:ext cx="7762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0 0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9" name="Group 75"/>
          <p:cNvGrpSpPr/>
          <p:nvPr/>
        </p:nvGrpSpPr>
        <p:grpSpPr bwMode="auto">
          <a:xfrm>
            <a:off x="5110257" y="3222060"/>
            <a:ext cx="3073207" cy="938213"/>
            <a:chOff x="1125" y="1777"/>
            <a:chExt cx="1635" cy="591"/>
          </a:xfrm>
        </p:grpSpPr>
        <p:sp>
          <p:nvSpPr>
            <p:cNvPr id="40" name="TextBox 79"/>
            <p:cNvSpPr txBox="1">
              <a:spLocks noChangeArrowheads="1"/>
            </p:cNvSpPr>
            <p:nvPr/>
          </p:nvSpPr>
          <p:spPr bwMode="auto">
            <a:xfrm>
              <a:off x="1151" y="2038"/>
              <a:ext cx="160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×    3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41" name="直接连接符 80"/>
            <p:cNvCxnSpPr>
              <a:cxnSpLocks noChangeShapeType="1"/>
            </p:cNvCxnSpPr>
            <p:nvPr/>
          </p:nvCxnSpPr>
          <p:spPr bwMode="auto">
            <a:xfrm>
              <a:off x="1125" y="2345"/>
              <a:ext cx="879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2" name="TextBox 62"/>
            <p:cNvSpPr txBox="1">
              <a:spLocks noChangeArrowheads="1"/>
            </p:cNvSpPr>
            <p:nvPr/>
          </p:nvSpPr>
          <p:spPr bwMode="auto">
            <a:xfrm>
              <a:off x="1439" y="1777"/>
              <a:ext cx="108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5 2 8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8" name="TextBox 42"/>
          <p:cNvSpPr txBox="1">
            <a:spLocks noChangeArrowheads="1"/>
          </p:cNvSpPr>
          <p:nvPr/>
        </p:nvSpPr>
        <p:spPr bwMode="auto">
          <a:xfrm>
            <a:off x="6046594" y="4040857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1" name="TextBox 45"/>
          <p:cNvSpPr txBox="1">
            <a:spLocks noChangeArrowheads="1"/>
          </p:cNvSpPr>
          <p:nvPr/>
        </p:nvSpPr>
        <p:spPr bwMode="auto">
          <a:xfrm>
            <a:off x="6401561" y="4053413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175193" y="3801838"/>
            <a:ext cx="314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45"/>
          <p:cNvSpPr txBox="1">
            <a:spLocks noChangeArrowheads="1"/>
          </p:cNvSpPr>
          <p:nvPr/>
        </p:nvSpPr>
        <p:spPr bwMode="auto">
          <a:xfrm>
            <a:off x="2979331" y="2008790"/>
            <a:ext cx="4331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5" name="TextBox 42"/>
          <p:cNvSpPr txBox="1">
            <a:spLocks noChangeArrowheads="1"/>
          </p:cNvSpPr>
          <p:nvPr/>
        </p:nvSpPr>
        <p:spPr bwMode="auto">
          <a:xfrm>
            <a:off x="5345779" y="4046440"/>
            <a:ext cx="7713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1 5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6" name="TextBox 45"/>
          <p:cNvSpPr txBox="1">
            <a:spLocks noChangeArrowheads="1"/>
          </p:cNvSpPr>
          <p:nvPr/>
        </p:nvSpPr>
        <p:spPr bwMode="auto">
          <a:xfrm>
            <a:off x="2655278" y="2015553"/>
            <a:ext cx="4331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7" name="TextBox 45"/>
          <p:cNvSpPr txBox="1">
            <a:spLocks noChangeArrowheads="1"/>
          </p:cNvSpPr>
          <p:nvPr/>
        </p:nvSpPr>
        <p:spPr bwMode="auto">
          <a:xfrm>
            <a:off x="6142982" y="2019028"/>
            <a:ext cx="4331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84180" y="766054"/>
            <a:ext cx="59055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多位数乘一位数笔算。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25" grpId="0"/>
      <p:bldP spid="26" grpId="0"/>
      <p:bldP spid="27" grpId="0"/>
      <p:bldP spid="34" grpId="0"/>
      <p:bldP spid="35" grpId="0"/>
      <p:bldP spid="36" grpId="0"/>
      <p:bldP spid="48" grpId="0"/>
      <p:bldP spid="51" grpId="0"/>
      <p:bldP spid="52" grpId="0"/>
      <p:bldP spid="53" grpId="0"/>
      <p:bldP spid="55" grpId="0"/>
      <p:bldP spid="56" grpId="0"/>
      <p:bldP spid="5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12"/>
          <p:cNvSpPr txBox="1">
            <a:spLocks noChangeArrowheads="1"/>
          </p:cNvSpPr>
          <p:nvPr/>
        </p:nvSpPr>
        <p:spPr bwMode="auto">
          <a:xfrm>
            <a:off x="646289" y="654888"/>
            <a:ext cx="5328592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6.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解决问题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890500" y="1175404"/>
            <a:ext cx="751718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一个滑梯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295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元，幼儿园买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个这样的滑梯，用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2000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元够吗？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TextBox 2"/>
          <p:cNvSpPr txBox="1">
            <a:spLocks noChangeArrowheads="1"/>
          </p:cNvSpPr>
          <p:nvPr/>
        </p:nvSpPr>
        <p:spPr bwMode="auto">
          <a:xfrm>
            <a:off x="912528" y="2115259"/>
            <a:ext cx="13889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分析：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TextBox 2"/>
          <p:cNvSpPr txBox="1">
            <a:spLocks noChangeArrowheads="1"/>
          </p:cNvSpPr>
          <p:nvPr/>
        </p:nvSpPr>
        <p:spPr bwMode="auto">
          <a:xfrm>
            <a:off x="1919484" y="2094147"/>
            <a:ext cx="545922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因为只求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元够不够，所以不用准确计算，可以进行估算。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953888" y="3514743"/>
            <a:ext cx="3818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567705" y="3514743"/>
            <a:ext cx="2677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300×6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386261" y="4020586"/>
            <a:ext cx="2677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295×6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052838" y="4479653"/>
            <a:ext cx="5328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所以用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元够。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919484" y="3055676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295×6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964874" y="3079665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5835" y="1956967"/>
            <a:ext cx="3481087" cy="34810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12"/>
          <p:cNvSpPr txBox="1">
            <a:spLocks noChangeArrowheads="1"/>
          </p:cNvSpPr>
          <p:nvPr/>
        </p:nvSpPr>
        <p:spPr bwMode="auto">
          <a:xfrm>
            <a:off x="711543" y="675786"/>
            <a:ext cx="5328592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6.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解决问题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899593" y="1175613"/>
            <a:ext cx="728995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旅馆新来了一批客人，每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人住一间，需要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16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间房，如果每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人一间房，需要多少个房间？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TextBox 2"/>
          <p:cNvSpPr txBox="1">
            <a:spLocks noChangeArrowheads="1"/>
          </p:cNvSpPr>
          <p:nvPr/>
        </p:nvSpPr>
        <p:spPr bwMode="auto">
          <a:xfrm>
            <a:off x="899593" y="2129720"/>
            <a:ext cx="13889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分析：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TextBox 2"/>
          <p:cNvSpPr txBox="1">
            <a:spLocks noChangeArrowheads="1"/>
          </p:cNvSpPr>
          <p:nvPr/>
        </p:nvSpPr>
        <p:spPr bwMode="auto">
          <a:xfrm>
            <a:off x="1842390" y="2108136"/>
            <a:ext cx="545922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先求一共有多少人，再求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人一间，需要多少个房间。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931041" y="3006799"/>
            <a:ext cx="3818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2×16÷4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585227" y="3489290"/>
            <a:ext cx="2677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32÷4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583689" y="3927253"/>
            <a:ext cx="2677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594069" y="4467714"/>
            <a:ext cx="5328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答：需要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个房间。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177" y="2316480"/>
            <a:ext cx="2769223" cy="27692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4" grpId="0"/>
      <p:bldP spid="37" grpId="0"/>
      <p:bldP spid="38" grpId="0"/>
      <p:bldP spid="39" grpId="0"/>
      <p:bldP spid="40" grpId="0"/>
      <p:bldP spid="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12"/>
          <p:cNvSpPr txBox="1">
            <a:spLocks noChangeArrowheads="1"/>
          </p:cNvSpPr>
          <p:nvPr/>
        </p:nvSpPr>
        <p:spPr bwMode="auto">
          <a:xfrm>
            <a:off x="677727" y="686596"/>
            <a:ext cx="5328592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6.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解决问题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899593" y="1175613"/>
            <a:ext cx="728995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王老师买来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捆矿泉水，每捆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瓶，分给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个人喝，平均每人几瓶？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TextBox 2"/>
          <p:cNvSpPr txBox="1">
            <a:spLocks noChangeArrowheads="1"/>
          </p:cNvSpPr>
          <p:nvPr/>
        </p:nvSpPr>
        <p:spPr bwMode="auto">
          <a:xfrm>
            <a:off x="1394830" y="2212907"/>
            <a:ext cx="13889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分析：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TextBox 2"/>
          <p:cNvSpPr txBox="1">
            <a:spLocks noChangeArrowheads="1"/>
          </p:cNvSpPr>
          <p:nvPr/>
        </p:nvSpPr>
        <p:spPr bwMode="auto">
          <a:xfrm>
            <a:off x="2527512" y="2231671"/>
            <a:ext cx="59329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先求一共有多少瓶，再求每人几瓶。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617299" y="2818024"/>
            <a:ext cx="3818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3×8÷6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271484" y="3281547"/>
            <a:ext cx="2677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24÷6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269946" y="3719510"/>
            <a:ext cx="2677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（瓶）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862489" y="4157473"/>
            <a:ext cx="5328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答：平均每人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瓶。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4" grpId="0"/>
      <p:bldP spid="37" grpId="0"/>
      <p:bldP spid="38" grpId="0"/>
      <p:bldP spid="39" grpId="0"/>
      <p:bldP spid="40" grpId="0"/>
      <p:bldP spid="4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15"/>
          <p:cNvSpPr txBox="1">
            <a:spLocks noChangeArrowheads="1"/>
          </p:cNvSpPr>
          <p:nvPr/>
        </p:nvSpPr>
        <p:spPr bwMode="auto">
          <a:xfrm>
            <a:off x="698771" y="731541"/>
            <a:ext cx="3841144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填空。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15"/>
          <p:cNvSpPr txBox="1">
            <a:spLocks noChangeArrowheads="1"/>
          </p:cNvSpPr>
          <p:nvPr/>
        </p:nvSpPr>
        <p:spPr bwMode="auto">
          <a:xfrm>
            <a:off x="698771" y="1338643"/>
            <a:ext cx="7863028" cy="1551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5×6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＝（    ），表示（   ）个（   ），相加是（    ），还表示（    ）的（    ）倍是（    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15"/>
          <p:cNvSpPr txBox="1">
            <a:spLocks noChangeArrowheads="1"/>
          </p:cNvSpPr>
          <p:nvPr/>
        </p:nvSpPr>
        <p:spPr bwMode="auto">
          <a:xfrm>
            <a:off x="732078" y="2886128"/>
            <a:ext cx="7679843" cy="1034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可以说成（   ）的（   ）倍；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倍可以说成（    ）个（    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100692" y="1355570"/>
            <a:ext cx="500778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731800" y="1364143"/>
            <a:ext cx="319639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319542" y="2915954"/>
            <a:ext cx="1228631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483151" y="3953737"/>
            <a:ext cx="864719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15"/>
          <p:cNvSpPr txBox="1">
            <a:spLocks noChangeArrowheads="1"/>
          </p:cNvSpPr>
          <p:nvPr/>
        </p:nvSpPr>
        <p:spPr bwMode="auto">
          <a:xfrm>
            <a:off x="745870" y="3953737"/>
            <a:ext cx="7679843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304×5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的积的末尾有（    ）个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7284495" y="1364143"/>
            <a:ext cx="319639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276587" y="1896160"/>
            <a:ext cx="319639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7018157" y="1901719"/>
            <a:ext cx="319639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298628" y="1901719"/>
            <a:ext cx="500778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606239" y="2390277"/>
            <a:ext cx="500778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5893572" y="2923316"/>
            <a:ext cx="1228631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3135499" y="3410547"/>
            <a:ext cx="1228631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4933857" y="3437149"/>
            <a:ext cx="1228631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9" grpId="0"/>
      <p:bldP spid="51" grpId="0"/>
      <p:bldP spid="52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5"/>
          <p:cNvSpPr txBox="1">
            <a:spLocks noChangeArrowheads="1"/>
          </p:cNvSpPr>
          <p:nvPr/>
        </p:nvSpPr>
        <p:spPr bwMode="auto">
          <a:xfrm>
            <a:off x="489396" y="549068"/>
            <a:ext cx="402996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计算下列各题。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78" name="Group 75"/>
          <p:cNvGrpSpPr/>
          <p:nvPr/>
        </p:nvGrpSpPr>
        <p:grpSpPr bwMode="auto">
          <a:xfrm>
            <a:off x="1793998" y="1349850"/>
            <a:ext cx="3050651" cy="930275"/>
            <a:chOff x="1125" y="1777"/>
            <a:chExt cx="1623" cy="586"/>
          </a:xfrm>
        </p:grpSpPr>
        <p:sp>
          <p:nvSpPr>
            <p:cNvPr id="79" name="TextBox 79"/>
            <p:cNvSpPr txBox="1">
              <a:spLocks noChangeArrowheads="1"/>
            </p:cNvSpPr>
            <p:nvPr/>
          </p:nvSpPr>
          <p:spPr bwMode="auto">
            <a:xfrm>
              <a:off x="1139" y="2033"/>
              <a:ext cx="160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×    5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80" name="直接连接符 80"/>
            <p:cNvCxnSpPr>
              <a:cxnSpLocks noChangeShapeType="1"/>
            </p:cNvCxnSpPr>
            <p:nvPr/>
          </p:nvCxnSpPr>
          <p:spPr bwMode="auto">
            <a:xfrm>
              <a:off x="1125" y="2345"/>
              <a:ext cx="879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1" name="TextBox 62"/>
            <p:cNvSpPr txBox="1">
              <a:spLocks noChangeArrowheads="1"/>
            </p:cNvSpPr>
            <p:nvPr/>
          </p:nvSpPr>
          <p:spPr bwMode="auto">
            <a:xfrm>
              <a:off x="1439" y="1777"/>
              <a:ext cx="108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2 5 6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2" name="TextBox 42"/>
          <p:cNvSpPr txBox="1">
            <a:spLocks noChangeArrowheads="1"/>
          </p:cNvSpPr>
          <p:nvPr/>
        </p:nvSpPr>
        <p:spPr bwMode="auto">
          <a:xfrm>
            <a:off x="2724404" y="2181205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3" name="TextBox 44"/>
          <p:cNvSpPr txBox="1">
            <a:spLocks noChangeArrowheads="1"/>
          </p:cNvSpPr>
          <p:nvPr/>
        </p:nvSpPr>
        <p:spPr bwMode="auto">
          <a:xfrm>
            <a:off x="2027042" y="2181707"/>
            <a:ext cx="8506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1 2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4" name="TextBox 45"/>
          <p:cNvSpPr txBox="1">
            <a:spLocks noChangeArrowheads="1"/>
          </p:cNvSpPr>
          <p:nvPr/>
        </p:nvSpPr>
        <p:spPr bwMode="auto">
          <a:xfrm>
            <a:off x="3065088" y="2188050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7" name="Group 75"/>
          <p:cNvGrpSpPr/>
          <p:nvPr/>
        </p:nvGrpSpPr>
        <p:grpSpPr bwMode="auto">
          <a:xfrm>
            <a:off x="4785029" y="1349850"/>
            <a:ext cx="3024336" cy="930275"/>
            <a:chOff x="1051" y="1777"/>
            <a:chExt cx="1609" cy="586"/>
          </a:xfrm>
        </p:grpSpPr>
        <p:sp>
          <p:nvSpPr>
            <p:cNvPr id="88" name="TextBox 79"/>
            <p:cNvSpPr txBox="1">
              <a:spLocks noChangeArrowheads="1"/>
            </p:cNvSpPr>
            <p:nvPr/>
          </p:nvSpPr>
          <p:spPr bwMode="auto">
            <a:xfrm>
              <a:off x="1051" y="2033"/>
              <a:ext cx="160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×     5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89" name="直接连接符 80"/>
            <p:cNvCxnSpPr>
              <a:cxnSpLocks noChangeShapeType="1"/>
            </p:cNvCxnSpPr>
            <p:nvPr/>
          </p:nvCxnSpPr>
          <p:spPr bwMode="auto">
            <a:xfrm>
              <a:off x="1125" y="2345"/>
              <a:ext cx="879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0" name="TextBox 62"/>
            <p:cNvSpPr txBox="1">
              <a:spLocks noChangeArrowheads="1"/>
            </p:cNvSpPr>
            <p:nvPr/>
          </p:nvSpPr>
          <p:spPr bwMode="auto">
            <a:xfrm>
              <a:off x="1439" y="1777"/>
              <a:ext cx="108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1 0 8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91" name="TextBox 42"/>
          <p:cNvSpPr txBox="1">
            <a:spLocks noChangeArrowheads="1"/>
          </p:cNvSpPr>
          <p:nvPr/>
        </p:nvSpPr>
        <p:spPr bwMode="auto">
          <a:xfrm>
            <a:off x="5871310" y="2181205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2" name="TextBox 44"/>
          <p:cNvSpPr txBox="1">
            <a:spLocks noChangeArrowheads="1"/>
          </p:cNvSpPr>
          <p:nvPr/>
        </p:nvSpPr>
        <p:spPr bwMode="auto">
          <a:xfrm>
            <a:off x="5513730" y="2169450"/>
            <a:ext cx="7751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3" name="TextBox 45"/>
          <p:cNvSpPr txBox="1">
            <a:spLocks noChangeArrowheads="1"/>
          </p:cNvSpPr>
          <p:nvPr/>
        </p:nvSpPr>
        <p:spPr bwMode="auto">
          <a:xfrm>
            <a:off x="6237815" y="2175681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96" name="Group 75"/>
          <p:cNvGrpSpPr/>
          <p:nvPr/>
        </p:nvGrpSpPr>
        <p:grpSpPr bwMode="auto">
          <a:xfrm>
            <a:off x="1690138" y="3165002"/>
            <a:ext cx="3024336" cy="930275"/>
            <a:chOff x="1051" y="1777"/>
            <a:chExt cx="1609" cy="586"/>
          </a:xfrm>
        </p:grpSpPr>
        <p:sp>
          <p:nvSpPr>
            <p:cNvPr id="97" name="TextBox 79"/>
            <p:cNvSpPr txBox="1">
              <a:spLocks noChangeArrowheads="1"/>
            </p:cNvSpPr>
            <p:nvPr/>
          </p:nvSpPr>
          <p:spPr bwMode="auto">
            <a:xfrm>
              <a:off x="1051" y="2033"/>
              <a:ext cx="160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×   9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98" name="直接连接符 80"/>
            <p:cNvCxnSpPr>
              <a:cxnSpLocks noChangeShapeType="1"/>
            </p:cNvCxnSpPr>
            <p:nvPr/>
          </p:nvCxnSpPr>
          <p:spPr bwMode="auto">
            <a:xfrm>
              <a:off x="1162" y="2345"/>
              <a:ext cx="1039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9" name="TextBox 62"/>
            <p:cNvSpPr txBox="1">
              <a:spLocks noChangeArrowheads="1"/>
            </p:cNvSpPr>
            <p:nvPr/>
          </p:nvSpPr>
          <p:spPr bwMode="auto">
            <a:xfrm>
              <a:off x="1439" y="1777"/>
              <a:ext cx="108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6 3 0 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0" name="TextBox 42"/>
          <p:cNvSpPr txBox="1">
            <a:spLocks noChangeArrowheads="1"/>
          </p:cNvSpPr>
          <p:nvPr/>
        </p:nvSpPr>
        <p:spPr bwMode="auto">
          <a:xfrm>
            <a:off x="2759637" y="3996357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1" name="TextBox 44"/>
          <p:cNvSpPr txBox="1">
            <a:spLocks noChangeArrowheads="1"/>
          </p:cNvSpPr>
          <p:nvPr/>
        </p:nvSpPr>
        <p:spPr bwMode="auto">
          <a:xfrm>
            <a:off x="2038637" y="4003441"/>
            <a:ext cx="9058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5 6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2" name="TextBox 45"/>
          <p:cNvSpPr txBox="1">
            <a:spLocks noChangeArrowheads="1"/>
          </p:cNvSpPr>
          <p:nvPr/>
        </p:nvSpPr>
        <p:spPr bwMode="auto">
          <a:xfrm>
            <a:off x="3137474" y="4010525"/>
            <a:ext cx="7762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5" name="Group 75"/>
          <p:cNvGrpSpPr/>
          <p:nvPr/>
        </p:nvGrpSpPr>
        <p:grpSpPr bwMode="auto">
          <a:xfrm>
            <a:off x="4959355" y="3165004"/>
            <a:ext cx="3073207" cy="938213"/>
            <a:chOff x="1125" y="1777"/>
            <a:chExt cx="1635" cy="591"/>
          </a:xfrm>
        </p:grpSpPr>
        <p:sp>
          <p:nvSpPr>
            <p:cNvPr id="106" name="TextBox 79"/>
            <p:cNvSpPr txBox="1">
              <a:spLocks noChangeArrowheads="1"/>
            </p:cNvSpPr>
            <p:nvPr/>
          </p:nvSpPr>
          <p:spPr bwMode="auto">
            <a:xfrm>
              <a:off x="1151" y="2038"/>
              <a:ext cx="160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×  6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07" name="直接连接符 80"/>
            <p:cNvCxnSpPr>
              <a:cxnSpLocks noChangeShapeType="1"/>
            </p:cNvCxnSpPr>
            <p:nvPr/>
          </p:nvCxnSpPr>
          <p:spPr bwMode="auto">
            <a:xfrm>
              <a:off x="1125" y="2345"/>
              <a:ext cx="879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8" name="TextBox 62"/>
            <p:cNvSpPr txBox="1">
              <a:spLocks noChangeArrowheads="1"/>
            </p:cNvSpPr>
            <p:nvPr/>
          </p:nvSpPr>
          <p:spPr bwMode="auto">
            <a:xfrm>
              <a:off x="1439" y="1777"/>
              <a:ext cx="108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8 8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10" name="TextBox 45"/>
          <p:cNvSpPr txBox="1">
            <a:spLocks noChangeArrowheads="1"/>
          </p:cNvSpPr>
          <p:nvPr/>
        </p:nvSpPr>
        <p:spPr bwMode="auto">
          <a:xfrm>
            <a:off x="5901309" y="3981162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5729206" y="3719800"/>
            <a:ext cx="314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" name="TextBox 45"/>
          <p:cNvSpPr txBox="1">
            <a:spLocks noChangeArrowheads="1"/>
          </p:cNvSpPr>
          <p:nvPr/>
        </p:nvSpPr>
        <p:spPr bwMode="auto">
          <a:xfrm>
            <a:off x="2828429" y="1951734"/>
            <a:ext cx="4331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3" name="TextBox 45"/>
          <p:cNvSpPr txBox="1">
            <a:spLocks noChangeArrowheads="1"/>
          </p:cNvSpPr>
          <p:nvPr/>
        </p:nvSpPr>
        <p:spPr bwMode="auto">
          <a:xfrm>
            <a:off x="2543983" y="3764962"/>
            <a:ext cx="4331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4" name="TextBox 42"/>
          <p:cNvSpPr txBox="1">
            <a:spLocks noChangeArrowheads="1"/>
          </p:cNvSpPr>
          <p:nvPr/>
        </p:nvSpPr>
        <p:spPr bwMode="auto">
          <a:xfrm>
            <a:off x="5169855" y="3987861"/>
            <a:ext cx="7533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5 2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5" name="TextBox 45"/>
          <p:cNvSpPr txBox="1">
            <a:spLocks noChangeArrowheads="1"/>
          </p:cNvSpPr>
          <p:nvPr/>
        </p:nvSpPr>
        <p:spPr bwMode="auto">
          <a:xfrm>
            <a:off x="2504376" y="1958497"/>
            <a:ext cx="4331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6" name="TextBox 45"/>
          <p:cNvSpPr txBox="1">
            <a:spLocks noChangeArrowheads="1"/>
          </p:cNvSpPr>
          <p:nvPr/>
        </p:nvSpPr>
        <p:spPr bwMode="auto">
          <a:xfrm>
            <a:off x="5992080" y="1961972"/>
            <a:ext cx="4331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82" grpId="0"/>
      <p:bldP spid="83" grpId="0"/>
      <p:bldP spid="84" grpId="0"/>
      <p:bldP spid="91" grpId="0"/>
      <p:bldP spid="92" grpId="0"/>
      <p:bldP spid="93" grpId="0"/>
      <p:bldP spid="100" grpId="0"/>
      <p:bldP spid="101" grpId="0"/>
      <p:bldP spid="102" grpId="0"/>
      <p:bldP spid="110" grpId="0"/>
      <p:bldP spid="111" grpId="0"/>
      <p:bldP spid="112" grpId="0"/>
      <p:bldP spid="113" grpId="0"/>
      <p:bldP spid="114" grpId="0"/>
      <p:bldP spid="115" grpId="0"/>
      <p:bldP spid="1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2093" y="1704288"/>
            <a:ext cx="1234014" cy="1234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9020" y="1424674"/>
            <a:ext cx="1045984" cy="1284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1" name="组合 4"/>
          <p:cNvGrpSpPr/>
          <p:nvPr/>
        </p:nvGrpSpPr>
        <p:grpSpPr bwMode="auto">
          <a:xfrm>
            <a:off x="4804789" y="574446"/>
            <a:ext cx="2703800" cy="1709272"/>
            <a:chOff x="2366021" y="1091503"/>
            <a:chExt cx="2965708" cy="1252515"/>
          </a:xfrm>
        </p:grpSpPr>
        <p:sp>
          <p:nvSpPr>
            <p:cNvPr id="12" name="云形标注 82"/>
            <p:cNvSpPr>
              <a:spLocks noChangeArrowheads="1"/>
            </p:cNvSpPr>
            <p:nvPr/>
          </p:nvSpPr>
          <p:spPr bwMode="auto">
            <a:xfrm>
              <a:off x="2366021" y="1091503"/>
              <a:ext cx="2965708" cy="1252515"/>
            </a:xfrm>
            <a:prstGeom prst="cloudCallout">
              <a:avLst>
                <a:gd name="adj1" fmla="val 70148"/>
                <a:gd name="adj2" fmla="val 14240"/>
              </a:avLst>
            </a:prstGeom>
            <a:solidFill>
              <a:schemeClr val="bg1"/>
            </a:solidFill>
            <a:ln w="19050" algn="ctr">
              <a:solidFill>
                <a:srgbClr val="459881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2763046" y="1266562"/>
              <a:ext cx="2422023" cy="101489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多位数乘一位数要注意些什么？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182571" y="3694935"/>
            <a:ext cx="6766560" cy="686633"/>
          </a:xfrm>
          <a:prstGeom prst="verticalScroll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相同数位对齐，从个位乘起。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4"/>
          <p:cNvGrpSpPr/>
          <p:nvPr/>
        </p:nvGrpSpPr>
        <p:grpSpPr bwMode="auto">
          <a:xfrm>
            <a:off x="1581993" y="1419622"/>
            <a:ext cx="3222796" cy="1681901"/>
            <a:chOff x="2374284" y="1079319"/>
            <a:chExt cx="3138934" cy="1393538"/>
          </a:xfrm>
          <a:solidFill>
            <a:srgbClr val="92D050"/>
          </a:solidFill>
        </p:grpSpPr>
        <p:sp>
          <p:nvSpPr>
            <p:cNvPr id="17" name="云形标注 82"/>
            <p:cNvSpPr>
              <a:spLocks noChangeArrowheads="1"/>
            </p:cNvSpPr>
            <p:nvPr/>
          </p:nvSpPr>
          <p:spPr bwMode="auto">
            <a:xfrm>
              <a:off x="2374284" y="1079319"/>
              <a:ext cx="3138934" cy="1393538"/>
            </a:xfrm>
            <a:prstGeom prst="cloudCallout">
              <a:avLst>
                <a:gd name="adj1" fmla="val -56026"/>
                <a:gd name="adj2" fmla="val 1696"/>
              </a:avLst>
            </a:prstGeom>
            <a:solidFill>
              <a:schemeClr val="bg1"/>
            </a:solidFill>
            <a:ln w="19050" algn="ctr">
              <a:solidFill>
                <a:srgbClr val="459881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矩形 4"/>
            <p:cNvSpPr>
              <a:spLocks noChangeArrowheads="1"/>
            </p:cNvSpPr>
            <p:nvPr/>
          </p:nvSpPr>
          <p:spPr bwMode="auto">
            <a:xfrm>
              <a:off x="2638985" y="1315179"/>
              <a:ext cx="2641512" cy="79052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怎样求一个数的几倍是多少？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0457" y="2898689"/>
            <a:ext cx="1275509" cy="1566768"/>
          </a:xfrm>
          <a:prstGeom prst="rect">
            <a:avLst/>
          </a:prstGeom>
        </p:spPr>
      </p:pic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493295" y="741405"/>
            <a:ext cx="800627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三年级学生收集了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600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个空饮料瓶，准备用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个袋子装运。前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个袋子各装了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110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个，第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个袋子要装多少个？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标题 1"/>
          <p:cNvSpPr>
            <a:spLocks noGrp="1" noChangeArrowheads="1"/>
          </p:cNvSpPr>
          <p:nvPr/>
        </p:nvSpPr>
        <p:spPr bwMode="auto">
          <a:xfrm>
            <a:off x="3106673" y="2481255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110×5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标题 1"/>
          <p:cNvSpPr>
            <a:spLocks noGrp="1" noChangeArrowheads="1"/>
          </p:cNvSpPr>
          <p:nvPr/>
        </p:nvSpPr>
        <p:spPr bwMode="auto">
          <a:xfrm>
            <a:off x="2458601" y="3885785"/>
            <a:ext cx="5184576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答：第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个袋子要装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标题 1"/>
          <p:cNvSpPr>
            <a:spLocks noGrp="1" noChangeArrowheads="1"/>
          </p:cNvSpPr>
          <p:nvPr/>
        </p:nvSpPr>
        <p:spPr bwMode="auto">
          <a:xfrm>
            <a:off x="4885105" y="2481254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标题 1"/>
          <p:cNvSpPr>
            <a:spLocks noGrp="1" noChangeArrowheads="1"/>
          </p:cNvSpPr>
          <p:nvPr/>
        </p:nvSpPr>
        <p:spPr bwMode="auto">
          <a:xfrm>
            <a:off x="3106673" y="3051061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550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标题 1"/>
          <p:cNvSpPr>
            <a:spLocks noGrp="1" noChangeArrowheads="1"/>
          </p:cNvSpPr>
          <p:nvPr/>
        </p:nvSpPr>
        <p:spPr bwMode="auto">
          <a:xfrm>
            <a:off x="5266913" y="3051061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2" grpId="0"/>
      <p:bldP spid="23" grpId="0"/>
      <p:bldP spid="24" grpId="0" bldLvl="0" autoUpdateAnimBg="0"/>
      <p:bldP spid="27" grpId="0"/>
      <p:bldP spid="28" grpId="0" bldLvl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536896" y="696034"/>
            <a:ext cx="8246378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鸡有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只，鸭的只数是鸡的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倍，鸭的只数是鹅的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倍。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）鸭有多少只？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）鹅有多少只？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标题 1"/>
          <p:cNvSpPr>
            <a:spLocks noGrp="1" noChangeArrowheads="1"/>
          </p:cNvSpPr>
          <p:nvPr/>
        </p:nvSpPr>
        <p:spPr bwMode="auto">
          <a:xfrm>
            <a:off x="1040952" y="3593666"/>
            <a:ext cx="3109732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答：鸭有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标题 1"/>
          <p:cNvSpPr>
            <a:spLocks noGrp="1" noChangeArrowheads="1"/>
          </p:cNvSpPr>
          <p:nvPr/>
        </p:nvSpPr>
        <p:spPr bwMode="auto">
          <a:xfrm>
            <a:off x="536896" y="3013049"/>
            <a:ext cx="4479613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4×9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（只）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标题 1"/>
          <p:cNvSpPr>
            <a:spLocks noGrp="1" noChangeArrowheads="1"/>
          </p:cNvSpPr>
          <p:nvPr/>
        </p:nvSpPr>
        <p:spPr bwMode="auto">
          <a:xfrm>
            <a:off x="5025125" y="3597506"/>
            <a:ext cx="3109732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答：鹅有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标题 1"/>
          <p:cNvSpPr>
            <a:spLocks noGrp="1" noChangeArrowheads="1"/>
          </p:cNvSpPr>
          <p:nvPr/>
        </p:nvSpPr>
        <p:spPr bwMode="auto">
          <a:xfrm>
            <a:off x="4425328" y="3013049"/>
            <a:ext cx="4479613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36÷6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（只）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0" grpId="0"/>
      <p:bldP spid="13" grpId="0" bldLvl="0" autoUpdateAnimBg="0"/>
      <p:bldP spid="15" grpId="0"/>
      <p:bldP spid="18" grpId="0" bldLvl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501175" y="702686"/>
            <a:ext cx="814165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网购不仅能买到衣服鞋子，很多图书也在网上能够买到。某网店举行周年庆典，推出“满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300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减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50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”的促销活动，李叔叔计划在网上购买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本同样的书，每本的价格是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38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元，李叔叔实际支付多少元就可以买到这些书？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标题 1"/>
          <p:cNvSpPr>
            <a:spLocks noGrp="1" noChangeArrowheads="1"/>
          </p:cNvSpPr>
          <p:nvPr/>
        </p:nvSpPr>
        <p:spPr bwMode="auto">
          <a:xfrm>
            <a:off x="4468884" y="3630602"/>
            <a:ext cx="4356484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答：实际支付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254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元就可以买到这些书。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标题 1"/>
          <p:cNvSpPr>
            <a:spLocks noGrp="1" noChangeArrowheads="1"/>
          </p:cNvSpPr>
          <p:nvPr/>
        </p:nvSpPr>
        <p:spPr bwMode="auto">
          <a:xfrm>
            <a:off x="832480" y="3630602"/>
            <a:ext cx="4479613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38×8=304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304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50=254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0" grpId="0"/>
      <p:bldP spid="13" grpId="0" bldLvl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Box 15"/>
          <p:cNvSpPr txBox="1">
            <a:spLocks noChangeArrowheads="1"/>
          </p:cNvSpPr>
          <p:nvPr/>
        </p:nvSpPr>
        <p:spPr bwMode="auto">
          <a:xfrm>
            <a:off x="1206430" y="770244"/>
            <a:ext cx="6341521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你能把学过的数整理成图表来表示吗？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3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2868" y="2848672"/>
            <a:ext cx="1462475" cy="146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4" name="组合 4"/>
          <p:cNvGrpSpPr/>
          <p:nvPr/>
        </p:nvGrpSpPr>
        <p:grpSpPr bwMode="auto">
          <a:xfrm>
            <a:off x="6126367" y="1710657"/>
            <a:ext cx="2461832" cy="1038389"/>
            <a:chOff x="2366021" y="1091504"/>
            <a:chExt cx="2965708" cy="667083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55" name="云形标注 82"/>
            <p:cNvSpPr>
              <a:spLocks noChangeArrowheads="1"/>
            </p:cNvSpPr>
            <p:nvPr/>
          </p:nvSpPr>
          <p:spPr bwMode="auto">
            <a:xfrm>
              <a:off x="2366021" y="1091504"/>
              <a:ext cx="2965708" cy="667083"/>
            </a:xfrm>
            <a:prstGeom prst="cloudCallout">
              <a:avLst>
                <a:gd name="adj1" fmla="val 15114"/>
                <a:gd name="adj2" fmla="val 60005"/>
              </a:avLst>
            </a:prstGeom>
            <a:solidFill>
              <a:schemeClr val="bg1"/>
            </a:solidFill>
            <a:ln w="19050" algn="ctr">
              <a:solidFill>
                <a:srgbClr val="459881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矩形 4"/>
            <p:cNvSpPr>
              <a:spLocks noChangeArrowheads="1"/>
            </p:cNvSpPr>
            <p:nvPr/>
          </p:nvSpPr>
          <p:spPr bwMode="auto">
            <a:xfrm>
              <a:off x="2514448" y="1303737"/>
              <a:ext cx="2780808" cy="23726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我是这样画图表示的。</a:t>
              </a:r>
              <a:endPara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0" name="矩形 79"/>
          <p:cNvSpPr/>
          <p:nvPr/>
        </p:nvSpPr>
        <p:spPr>
          <a:xfrm>
            <a:off x="1134921" y="2738236"/>
            <a:ext cx="210446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倍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2166990" y="1779411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倍的认识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2126338" y="2749046"/>
            <a:ext cx="45127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求一个数是另一个数的几倍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左大括号 82"/>
          <p:cNvSpPr/>
          <p:nvPr/>
        </p:nvSpPr>
        <p:spPr>
          <a:xfrm>
            <a:off x="1971132" y="2133854"/>
            <a:ext cx="216024" cy="1863060"/>
          </a:xfrm>
          <a:prstGeom prst="leftBrace">
            <a:avLst>
              <a:gd name="adj1" fmla="val 61244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2218670" y="3671557"/>
            <a:ext cx="3791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求一个数的几倍是多少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80" grpId="0"/>
      <p:bldP spid="81" grpId="0"/>
      <p:bldP spid="82" grpId="0"/>
      <p:bldP spid="83" grpId="0" animBg="1"/>
      <p:bldP spid="8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Box 15"/>
          <p:cNvSpPr txBox="1">
            <a:spLocks noChangeArrowheads="1"/>
          </p:cNvSpPr>
          <p:nvPr/>
        </p:nvSpPr>
        <p:spPr bwMode="auto">
          <a:xfrm>
            <a:off x="1115616" y="716732"/>
            <a:ext cx="6341521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你能把学过的数整理成图表来表示吗？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7314" y="2691965"/>
            <a:ext cx="1193334" cy="1537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4" name="组合 4"/>
          <p:cNvGrpSpPr/>
          <p:nvPr/>
        </p:nvGrpSpPr>
        <p:grpSpPr bwMode="auto">
          <a:xfrm>
            <a:off x="6497477" y="1687095"/>
            <a:ext cx="2461832" cy="1038389"/>
            <a:chOff x="2366021" y="1091504"/>
            <a:chExt cx="2965708" cy="667083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55" name="云形标注 82"/>
            <p:cNvSpPr>
              <a:spLocks noChangeArrowheads="1"/>
            </p:cNvSpPr>
            <p:nvPr/>
          </p:nvSpPr>
          <p:spPr bwMode="auto">
            <a:xfrm>
              <a:off x="2366021" y="1091504"/>
              <a:ext cx="2965708" cy="667083"/>
            </a:xfrm>
            <a:prstGeom prst="cloudCallout">
              <a:avLst>
                <a:gd name="adj1" fmla="val 15114"/>
                <a:gd name="adj2" fmla="val 60005"/>
              </a:avLst>
            </a:prstGeom>
            <a:solidFill>
              <a:schemeClr val="bg1"/>
            </a:solidFill>
            <a:ln w="19050" algn="ctr">
              <a:solidFill>
                <a:srgbClr val="459881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矩形 4"/>
            <p:cNvSpPr>
              <a:spLocks noChangeArrowheads="1"/>
            </p:cNvSpPr>
            <p:nvPr/>
          </p:nvSpPr>
          <p:spPr bwMode="auto">
            <a:xfrm>
              <a:off x="2514448" y="1303737"/>
              <a:ext cx="2780808" cy="23726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我是这样画图表示的。</a:t>
              </a:r>
              <a:endPara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5" name="矩形 64"/>
          <p:cNvSpPr/>
          <p:nvPr/>
        </p:nvSpPr>
        <p:spPr>
          <a:xfrm>
            <a:off x="451307" y="2558246"/>
            <a:ext cx="15195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多位数乘一位数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2029387" y="1452512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口算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2006088" y="2742913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笔算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2916842" y="1203598"/>
            <a:ext cx="38972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整十、整百数乘一位数口算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2925417" y="1723933"/>
            <a:ext cx="32784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两位数乘一位数的口算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左大括号 69"/>
          <p:cNvSpPr/>
          <p:nvPr/>
        </p:nvSpPr>
        <p:spPr>
          <a:xfrm>
            <a:off x="1886337" y="1683345"/>
            <a:ext cx="216024" cy="2737961"/>
          </a:xfrm>
          <a:prstGeom prst="leftBrace">
            <a:avLst>
              <a:gd name="adj1" fmla="val 61244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左大括号 70"/>
          <p:cNvSpPr/>
          <p:nvPr/>
        </p:nvSpPr>
        <p:spPr>
          <a:xfrm>
            <a:off x="2782510" y="1358322"/>
            <a:ext cx="216024" cy="696373"/>
          </a:xfrm>
          <a:prstGeom prst="leftBrace">
            <a:avLst>
              <a:gd name="adj1" fmla="val 58304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913417" y="2435863"/>
            <a:ext cx="32784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多位数乘一位数的笔算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2901431" y="2973747"/>
            <a:ext cx="48269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三位数中间有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（末尾有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）的乘法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左大括号 73"/>
          <p:cNvSpPr/>
          <p:nvPr/>
        </p:nvSpPr>
        <p:spPr>
          <a:xfrm>
            <a:off x="2782510" y="2629692"/>
            <a:ext cx="216024" cy="688109"/>
          </a:xfrm>
          <a:prstGeom prst="leftBrace">
            <a:avLst>
              <a:gd name="adj1" fmla="val 58304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3690614" y="3414693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估算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1976280" y="3814198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解决问题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左大括号 76"/>
          <p:cNvSpPr/>
          <p:nvPr/>
        </p:nvSpPr>
        <p:spPr>
          <a:xfrm>
            <a:off x="3290452" y="3645526"/>
            <a:ext cx="216024" cy="815572"/>
          </a:xfrm>
          <a:prstGeom prst="leftBrace">
            <a:avLst>
              <a:gd name="adj1" fmla="val 58304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3479030" y="3855638"/>
            <a:ext cx="29690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“归一”法解决问题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3479030" y="4230264"/>
            <a:ext cx="29690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“归总”法解决问题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65" grpId="0"/>
      <p:bldP spid="66" grpId="0"/>
      <p:bldP spid="67" grpId="0"/>
      <p:bldP spid="68" grpId="0"/>
      <p:bldP spid="69" grpId="0"/>
      <p:bldP spid="70" grpId="0" animBg="1"/>
      <p:bldP spid="71" grpId="0" animBg="1"/>
      <p:bldP spid="72" grpId="0"/>
      <p:bldP spid="73" grpId="0"/>
      <p:bldP spid="74" grpId="0" animBg="1"/>
      <p:bldP spid="75" grpId="0"/>
      <p:bldP spid="76" grpId="0"/>
      <p:bldP spid="77" grpId="0" animBg="1"/>
      <p:bldP spid="78" grpId="0"/>
      <p:bldP spid="7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12"/>
          <p:cNvSpPr txBox="1">
            <a:spLocks noChangeArrowheads="1"/>
          </p:cNvSpPr>
          <p:nvPr/>
        </p:nvSpPr>
        <p:spPr bwMode="auto">
          <a:xfrm>
            <a:off x="693502" y="847178"/>
            <a:ext cx="5746489" cy="1054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求一个数是另一个数的几倍。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547664" y="1995686"/>
            <a:ext cx="5976664" cy="1786643"/>
          </a:xfrm>
          <a:prstGeom prst="rect">
            <a:avLst/>
          </a:prstGeom>
          <a:solidFill>
            <a:schemeClr val="bg1"/>
          </a:solidFill>
          <a:ln w="28575">
            <a:solidFill>
              <a:srgbClr val="45988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求一个数是另一个数的几倍，就是求一个数里面含有几个另一个数，用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一个数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另一个数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2"/>
          <p:cNvSpPr txBox="1">
            <a:spLocks noChangeArrowheads="1"/>
          </p:cNvSpPr>
          <p:nvPr/>
        </p:nvSpPr>
        <p:spPr bwMode="auto">
          <a:xfrm>
            <a:off x="582631" y="848106"/>
            <a:ext cx="5746489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求一个数是另一个数的几倍。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731666" y="1423034"/>
            <a:ext cx="713345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小明和强强投球，小明投进了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个，强强投进了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个，强强投进的个数是小明的几倍？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989701" y="3299344"/>
            <a:ext cx="3400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16÷8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3289218" y="2461315"/>
            <a:ext cx="3096344" cy="1552216"/>
            <a:chOff x="2755995" y="3464402"/>
            <a:chExt cx="3456384" cy="1574379"/>
          </a:xfrm>
        </p:grpSpPr>
        <p:sp>
          <p:nvSpPr>
            <p:cNvPr id="55" name="云形标注 54"/>
            <p:cNvSpPr/>
            <p:nvPr/>
          </p:nvSpPr>
          <p:spPr>
            <a:xfrm>
              <a:off x="2755995" y="3464402"/>
              <a:ext cx="3456384" cy="1574379"/>
            </a:xfrm>
            <a:prstGeom prst="cloudCallout">
              <a:avLst>
                <a:gd name="adj1" fmla="val 71759"/>
                <a:gd name="adj2" fmla="val 4698"/>
              </a:avLst>
            </a:prstGeom>
            <a:solidFill>
              <a:schemeClr val="bg1"/>
            </a:solidFill>
            <a:ln>
              <a:solidFill>
                <a:srgbClr val="459881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3021417" y="3656625"/>
              <a:ext cx="3157086" cy="12174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求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16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是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的几倍，就是求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16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里面有几个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，用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除法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计算。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7" name="文本框 56"/>
          <p:cNvSpPr txBox="1"/>
          <p:nvPr/>
        </p:nvSpPr>
        <p:spPr>
          <a:xfrm>
            <a:off x="989701" y="4291032"/>
            <a:ext cx="53958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答：强强投进的个数是小明的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倍。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844" y="2159456"/>
            <a:ext cx="2155934" cy="21559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5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12"/>
          <p:cNvSpPr txBox="1">
            <a:spLocks noChangeArrowheads="1"/>
          </p:cNvSpPr>
          <p:nvPr/>
        </p:nvSpPr>
        <p:spPr bwMode="auto">
          <a:xfrm>
            <a:off x="553295" y="797971"/>
            <a:ext cx="5328592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求一个数的几倍是多少。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677529" y="1953867"/>
            <a:ext cx="5976664" cy="1865126"/>
          </a:xfrm>
          <a:prstGeom prst="rect">
            <a:avLst/>
          </a:prstGeom>
          <a:solidFill>
            <a:schemeClr val="bg1"/>
          </a:solidFill>
          <a:ln w="28575">
            <a:solidFill>
              <a:srgbClr val="45988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求一个数的几倍是多少，就是求几个这个数是多少，用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19391" y="1953867"/>
            <a:ext cx="1850654" cy="2273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12"/>
          <p:cNvSpPr txBox="1">
            <a:spLocks noChangeArrowheads="1"/>
          </p:cNvSpPr>
          <p:nvPr/>
        </p:nvSpPr>
        <p:spPr bwMode="auto">
          <a:xfrm>
            <a:off x="669119" y="842954"/>
            <a:ext cx="5328592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求一个数的几倍是多少。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41570" y="1419773"/>
            <a:ext cx="713345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小明和亮亮投球，小明投进了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个，亮亮投进的个数是小明的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倍，亮亮投进了多少个？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45007" y="2700630"/>
            <a:ext cx="3400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8×3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95536" y="2534107"/>
            <a:ext cx="3096344" cy="1552216"/>
            <a:chOff x="2755995" y="3464402"/>
            <a:chExt cx="3456384" cy="1574379"/>
          </a:xfrm>
        </p:grpSpPr>
        <p:sp>
          <p:nvSpPr>
            <p:cNvPr id="11" name="云形标注 10"/>
            <p:cNvSpPr/>
            <p:nvPr/>
          </p:nvSpPr>
          <p:spPr>
            <a:xfrm>
              <a:off x="2755995" y="3464402"/>
              <a:ext cx="3456384" cy="1574379"/>
            </a:xfrm>
            <a:prstGeom prst="cloudCallout">
              <a:avLst>
                <a:gd name="adj1" fmla="val 47317"/>
                <a:gd name="adj2" fmla="val -59681"/>
              </a:avLst>
            </a:prstGeom>
            <a:solidFill>
              <a:schemeClr val="bg1"/>
            </a:solidFill>
            <a:ln>
              <a:solidFill>
                <a:srgbClr val="459881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055293" y="3749668"/>
              <a:ext cx="3157086" cy="967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求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倍是多少，用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乘法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计算。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851920" y="3507854"/>
            <a:ext cx="53958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答：亮亮投进了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12"/>
          <p:cNvSpPr txBox="1">
            <a:spLocks noChangeArrowheads="1"/>
          </p:cNvSpPr>
          <p:nvPr/>
        </p:nvSpPr>
        <p:spPr bwMode="auto">
          <a:xfrm>
            <a:off x="616104" y="805551"/>
            <a:ext cx="5544616" cy="1054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整十、整百数乘一位数口算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75656" y="1953867"/>
            <a:ext cx="6480719" cy="1865126"/>
          </a:xfrm>
          <a:prstGeom prst="rect">
            <a:avLst/>
          </a:prstGeom>
          <a:solidFill>
            <a:schemeClr val="bg1"/>
          </a:solidFill>
          <a:ln w="28575">
            <a:solidFill>
              <a:srgbClr val="459881"/>
            </a:solidFill>
          </a:ln>
        </p:spPr>
        <p:txBody>
          <a:bodyPr wrap="square">
            <a:spAutoFit/>
          </a:bodyPr>
          <a:lstStyle/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先把整十数、整百数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前面的数与一位数相乘。再看乘数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末尾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几个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，就在积的末尾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添上几个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1766</Words>
  <Application>WPS 演示</Application>
  <PresentationFormat>全屏显示(16:9)</PresentationFormat>
  <Paragraphs>349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1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等线 Light</vt:lpstr>
      <vt:lpstr>微软雅黑</vt:lpstr>
      <vt:lpstr>Arial Unicode MS</vt:lpstr>
      <vt:lpstr>Times New Roman</vt:lpstr>
      <vt:lpstr>Cambria</vt:lpstr>
      <vt:lpstr>Arial</vt:lpstr>
      <vt:lpstr>2_Office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42</cp:revision>
  <dcterms:created xsi:type="dcterms:W3CDTF">2019-09-02T08:53:00Z</dcterms:created>
  <dcterms:modified xsi:type="dcterms:W3CDTF">2023-09-28T13:32:12Z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CB16F40D127B4878973EA51A202F800A_12</vt:lpwstr>
  </property>
  <property fmtid="{D5CDD505-2E9C-101B-9397-08002B2CF9AE}" pid="3" name="KSOProductBuildVer">
    <vt:lpwstr>2052-12.1.0.15374</vt:lpwstr>
  </property>
</Properties>
</file>