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5"/>
  </p:notesMasterIdLst>
  <p:handoutMasterIdLst>
    <p:handoutMasterId r:id="rId40"/>
  </p:handoutMasterIdLst>
  <p:sldIdLst>
    <p:sldId id="256" r:id="rId4"/>
    <p:sldId id="555" r:id="rId6"/>
    <p:sldId id="587" r:id="rId7"/>
    <p:sldId id="561" r:id="rId8"/>
    <p:sldId id="588" r:id="rId9"/>
    <p:sldId id="592" r:id="rId10"/>
    <p:sldId id="593" r:id="rId11"/>
    <p:sldId id="590" r:id="rId12"/>
    <p:sldId id="594" r:id="rId13"/>
    <p:sldId id="595" r:id="rId14"/>
    <p:sldId id="596" r:id="rId15"/>
    <p:sldId id="597" r:id="rId16"/>
    <p:sldId id="598" r:id="rId17"/>
    <p:sldId id="599" r:id="rId18"/>
    <p:sldId id="600" r:id="rId19"/>
    <p:sldId id="604" r:id="rId20"/>
    <p:sldId id="602" r:id="rId21"/>
    <p:sldId id="603" r:id="rId22"/>
    <p:sldId id="605" r:id="rId23"/>
    <p:sldId id="606" r:id="rId24"/>
    <p:sldId id="607" r:id="rId25"/>
    <p:sldId id="608" r:id="rId26"/>
    <p:sldId id="612" r:id="rId27"/>
    <p:sldId id="609" r:id="rId28"/>
    <p:sldId id="611" r:id="rId29"/>
    <p:sldId id="613" r:id="rId30"/>
    <p:sldId id="601" r:id="rId31"/>
    <p:sldId id="614" r:id="rId32"/>
    <p:sldId id="615" r:id="rId33"/>
    <p:sldId id="620" r:id="rId34"/>
    <p:sldId id="617" r:id="rId35"/>
    <p:sldId id="618" r:id="rId36"/>
    <p:sldId id="616" r:id="rId37"/>
    <p:sldId id="621" r:id="rId38"/>
    <p:sldId id="625" r:id="rId39"/>
  </p:sldIdLst>
  <p:sldSz cx="9144000" cy="5143500"/>
  <p:notesSz cx="6858000" cy="9144000"/>
  <p:custDataLst>
    <p:tags r:id="rId4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00FF"/>
    <a:srgbClr val="C85365"/>
    <a:srgbClr val="0000FF"/>
    <a:srgbClr val="FF9900"/>
    <a:srgbClr val="A8D489"/>
    <a:srgbClr val="FFFEFC"/>
    <a:srgbClr val="F7FFFF"/>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292"/>
    <p:restoredTop sz="96256"/>
  </p:normalViewPr>
  <p:slideViewPr>
    <p:cSldViewPr showGuides="1">
      <p:cViewPr varScale="1">
        <p:scale>
          <a:sx n="146" d="100"/>
          <a:sy n="146" d="100"/>
        </p:scale>
        <p:origin x="360"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4" Type="http://schemas.openxmlformats.org/officeDocument/2006/relationships/tags" Target="tags/tag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8ADBE8AB-102F-48D8-BC3F-5EA67565BE64}"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1B18FC0E-D8FB-429C-95BA-B87CB033A667}"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83ADFC5F-3064-4F2F-9C6A-7EDD05AB5C05}"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F519202C-5BEF-4FCB-ABE6-B750F129FD85}"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22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922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765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765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970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970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幻灯片图像占位符 1"/>
          <p:cNvSpPr>
            <a:spLocks noGrp="1" noRot="1" noChangeAspect="1" noTextEdit="1"/>
          </p:cNvSpPr>
          <p:nvPr>
            <p:ph type="sldImg"/>
          </p:nvPr>
        </p:nvSpPr>
        <p:spPr>
          <a:ln>
            <a:solidFill>
              <a:srgbClr val="000000">
                <a:alpha val="100000"/>
              </a:srgbClr>
            </a:solidFill>
            <a:miter lim="800000"/>
          </a:ln>
        </p:spPr>
      </p:sp>
      <p:sp>
        <p:nvSpPr>
          <p:cNvPr id="3174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174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174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幻灯片图像占位符 1"/>
          <p:cNvSpPr>
            <a:spLocks noGrp="1" noRot="1" noChangeAspect="1" noTextEdit="1"/>
          </p:cNvSpPr>
          <p:nvPr>
            <p:ph type="sldImg"/>
          </p:nvPr>
        </p:nvSpPr>
        <p:spPr>
          <a:ln>
            <a:solidFill>
              <a:srgbClr val="000000">
                <a:alpha val="100000"/>
              </a:srgbClr>
            </a:solidFill>
            <a:miter lim="800000"/>
          </a:ln>
        </p:spPr>
      </p:sp>
      <p:sp>
        <p:nvSpPr>
          <p:cNvPr id="3379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379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379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幻灯片图像占位符 1"/>
          <p:cNvSpPr>
            <a:spLocks noGrp="1" noRot="1" noChangeAspect="1" noTextEdit="1"/>
          </p:cNvSpPr>
          <p:nvPr>
            <p:ph type="sldImg"/>
          </p:nvPr>
        </p:nvSpPr>
        <p:spPr>
          <a:ln>
            <a:solidFill>
              <a:srgbClr val="000000">
                <a:alpha val="100000"/>
              </a:srgbClr>
            </a:solidFill>
            <a:miter lim="800000"/>
          </a:ln>
        </p:spPr>
      </p:sp>
      <p:sp>
        <p:nvSpPr>
          <p:cNvPr id="3584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584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584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幻灯片图像占位符 1"/>
          <p:cNvSpPr>
            <a:spLocks noGrp="1" noRot="1" noChangeAspect="1" noTextEdit="1"/>
          </p:cNvSpPr>
          <p:nvPr>
            <p:ph type="sldImg"/>
          </p:nvPr>
        </p:nvSpPr>
        <p:spPr>
          <a:ln>
            <a:solidFill>
              <a:srgbClr val="000000">
                <a:alpha val="100000"/>
              </a:srgbClr>
            </a:solidFill>
            <a:miter lim="800000"/>
          </a:ln>
        </p:spPr>
      </p:sp>
      <p:sp>
        <p:nvSpPr>
          <p:cNvPr id="3789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789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789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994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3994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幻灯片图像占位符 1"/>
          <p:cNvSpPr>
            <a:spLocks noGrp="1" noRot="1" noChangeAspect="1" noTextEdit="1"/>
          </p:cNvSpPr>
          <p:nvPr>
            <p:ph type="sldImg"/>
          </p:nvPr>
        </p:nvSpPr>
        <p:spPr>
          <a:ln>
            <a:solidFill>
              <a:srgbClr val="000000">
                <a:alpha val="100000"/>
              </a:srgbClr>
            </a:solidFill>
            <a:miter lim="800000"/>
          </a:ln>
        </p:spPr>
      </p:sp>
      <p:sp>
        <p:nvSpPr>
          <p:cNvPr id="4198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198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198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幻灯片图像占位符 1"/>
          <p:cNvSpPr>
            <a:spLocks noGrp="1" noRot="1" noChangeAspect="1" noTextEdit="1"/>
          </p:cNvSpPr>
          <p:nvPr>
            <p:ph type="sldImg"/>
          </p:nvPr>
        </p:nvSpPr>
        <p:spPr>
          <a:ln>
            <a:solidFill>
              <a:srgbClr val="000000">
                <a:alpha val="100000"/>
              </a:srgbClr>
            </a:solidFill>
            <a:miter lim="800000"/>
          </a:ln>
        </p:spPr>
      </p:sp>
      <p:sp>
        <p:nvSpPr>
          <p:cNvPr id="4403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403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403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幻灯片图像占位符 1"/>
          <p:cNvSpPr>
            <a:spLocks noGrp="1" noRot="1" noChangeAspect="1" noTextEdit="1"/>
          </p:cNvSpPr>
          <p:nvPr>
            <p:ph type="sldImg"/>
          </p:nvPr>
        </p:nvSpPr>
        <p:spPr>
          <a:ln>
            <a:solidFill>
              <a:srgbClr val="000000">
                <a:alpha val="100000"/>
              </a:srgbClr>
            </a:solidFill>
            <a:miter lim="800000"/>
          </a:ln>
        </p:spPr>
      </p:sp>
      <p:sp>
        <p:nvSpPr>
          <p:cNvPr id="4608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608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608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a:ln>
            <a:solidFill>
              <a:srgbClr val="000000">
                <a:alpha val="100000"/>
              </a:srgbClr>
            </a:solidFill>
            <a:miter lim="800000"/>
          </a:ln>
        </p:spPr>
      </p:sp>
      <p:sp>
        <p:nvSpPr>
          <p:cNvPr id="112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12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12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幻灯片图像占位符 1"/>
          <p:cNvSpPr>
            <a:spLocks noGrp="1" noRot="1" noChangeAspect="1" noTextEdit="1"/>
          </p:cNvSpPr>
          <p:nvPr>
            <p:ph type="sldImg"/>
          </p:nvPr>
        </p:nvSpPr>
        <p:spPr>
          <a:ln>
            <a:solidFill>
              <a:srgbClr val="000000">
                <a:alpha val="100000"/>
              </a:srgbClr>
            </a:solidFill>
            <a:miter lim="800000"/>
          </a:ln>
        </p:spPr>
      </p:sp>
      <p:sp>
        <p:nvSpPr>
          <p:cNvPr id="4813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813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4813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1"/>
          <p:cNvSpPr>
            <a:spLocks noGrp="1" noRot="1" noChangeAspect="1" noTextEdit="1"/>
          </p:cNvSpPr>
          <p:nvPr>
            <p:ph type="sldImg"/>
          </p:nvPr>
        </p:nvSpPr>
        <p:spPr>
          <a:ln>
            <a:solidFill>
              <a:srgbClr val="000000">
                <a:alpha val="100000"/>
              </a:srgbClr>
            </a:solidFill>
            <a:miter lim="800000"/>
          </a:ln>
        </p:spPr>
      </p:sp>
      <p:sp>
        <p:nvSpPr>
          <p:cNvPr id="5017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018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018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1"/>
          <p:cNvSpPr>
            <a:spLocks noGrp="1" noRot="1" noChangeAspect="1" noTextEdit="1"/>
          </p:cNvSpPr>
          <p:nvPr>
            <p:ph type="sldImg"/>
          </p:nvPr>
        </p:nvSpPr>
        <p:spPr>
          <a:ln>
            <a:solidFill>
              <a:srgbClr val="000000">
                <a:alpha val="100000"/>
              </a:srgbClr>
            </a:solidFill>
            <a:miter lim="800000"/>
          </a:ln>
        </p:spPr>
      </p:sp>
      <p:sp>
        <p:nvSpPr>
          <p:cNvPr id="5222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222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222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幻灯片图像占位符 1"/>
          <p:cNvSpPr>
            <a:spLocks noGrp="1" noRot="1" noChangeAspect="1" noTextEdit="1"/>
          </p:cNvSpPr>
          <p:nvPr>
            <p:ph type="sldImg"/>
          </p:nvPr>
        </p:nvSpPr>
        <p:spPr>
          <a:ln>
            <a:solidFill>
              <a:srgbClr val="000000">
                <a:alpha val="100000"/>
              </a:srgbClr>
            </a:solidFill>
            <a:miter lim="800000"/>
          </a:ln>
        </p:spPr>
      </p:sp>
      <p:sp>
        <p:nvSpPr>
          <p:cNvPr id="5427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427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427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幻灯片图像占位符 1"/>
          <p:cNvSpPr>
            <a:spLocks noGrp="1" noRot="1" noChangeAspect="1" noTextEdit="1"/>
          </p:cNvSpPr>
          <p:nvPr>
            <p:ph type="sldImg"/>
          </p:nvPr>
        </p:nvSpPr>
        <p:spPr>
          <a:ln>
            <a:solidFill>
              <a:srgbClr val="000000">
                <a:alpha val="100000"/>
              </a:srgbClr>
            </a:solidFill>
            <a:miter lim="800000"/>
          </a:ln>
        </p:spPr>
      </p:sp>
      <p:sp>
        <p:nvSpPr>
          <p:cNvPr id="5632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632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632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幻灯片图像占位符 1"/>
          <p:cNvSpPr>
            <a:spLocks noGrp="1" noRot="1" noChangeAspect="1" noTextEdit="1"/>
          </p:cNvSpPr>
          <p:nvPr>
            <p:ph type="sldImg"/>
          </p:nvPr>
        </p:nvSpPr>
        <p:spPr>
          <a:ln>
            <a:solidFill>
              <a:srgbClr val="000000">
                <a:alpha val="100000"/>
              </a:srgbClr>
            </a:solidFill>
            <a:miter lim="800000"/>
          </a:ln>
        </p:spPr>
      </p:sp>
      <p:sp>
        <p:nvSpPr>
          <p:cNvPr id="5837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5837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5837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幻灯片图像占位符 1"/>
          <p:cNvSpPr>
            <a:spLocks noGrp="1" noRot="1" noChangeAspect="1" noTextEdit="1"/>
          </p:cNvSpPr>
          <p:nvPr>
            <p:ph type="sldImg"/>
          </p:nvPr>
        </p:nvSpPr>
        <p:spPr>
          <a:ln>
            <a:solidFill>
              <a:srgbClr val="000000">
                <a:alpha val="100000"/>
              </a:srgbClr>
            </a:solidFill>
            <a:miter lim="800000"/>
          </a:ln>
        </p:spPr>
      </p:sp>
      <p:sp>
        <p:nvSpPr>
          <p:cNvPr id="6041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042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042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幻灯片图像占位符 1"/>
          <p:cNvSpPr>
            <a:spLocks noGrp="1" noRot="1" noChangeAspect="1" noTextEdit="1"/>
          </p:cNvSpPr>
          <p:nvPr>
            <p:ph type="sldImg"/>
          </p:nvPr>
        </p:nvSpPr>
        <p:spPr>
          <a:ln>
            <a:solidFill>
              <a:srgbClr val="000000">
                <a:alpha val="100000"/>
              </a:srgbClr>
            </a:solidFill>
            <a:miter lim="800000"/>
          </a:ln>
        </p:spPr>
      </p:sp>
      <p:sp>
        <p:nvSpPr>
          <p:cNvPr id="6246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246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246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幻灯片图像占位符 1"/>
          <p:cNvSpPr>
            <a:spLocks noGrp="1" noRot="1" noChangeAspect="1" noTextEdit="1"/>
          </p:cNvSpPr>
          <p:nvPr>
            <p:ph type="sldImg"/>
          </p:nvPr>
        </p:nvSpPr>
        <p:spPr>
          <a:ln>
            <a:solidFill>
              <a:srgbClr val="000000">
                <a:alpha val="100000"/>
              </a:srgbClr>
            </a:solidFill>
            <a:miter lim="800000"/>
          </a:ln>
        </p:spPr>
      </p:sp>
      <p:sp>
        <p:nvSpPr>
          <p:cNvPr id="6451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451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451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Grp="1" noRot="1" noChangeAspect="1" noTextEdit="1"/>
          </p:cNvSpPr>
          <p:nvPr>
            <p:ph type="sldImg"/>
          </p:nvPr>
        </p:nvSpPr>
        <p:spPr>
          <a:ln>
            <a:solidFill>
              <a:srgbClr val="000000">
                <a:alpha val="100000"/>
              </a:srgbClr>
            </a:solidFill>
            <a:miter lim="800000"/>
          </a:ln>
        </p:spPr>
      </p:sp>
      <p:sp>
        <p:nvSpPr>
          <p:cNvPr id="665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656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656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幻灯片图像占位符 1"/>
          <p:cNvSpPr>
            <a:spLocks noGrp="1" noRot="1" noChangeAspect="1" noTextEdit="1"/>
          </p:cNvSpPr>
          <p:nvPr>
            <p:ph type="sldImg"/>
          </p:nvPr>
        </p:nvSpPr>
        <p:spPr>
          <a:ln>
            <a:solidFill>
              <a:srgbClr val="000000">
                <a:alpha val="100000"/>
              </a:srgbClr>
            </a:solidFill>
            <a:miter lim="800000"/>
          </a:ln>
        </p:spPr>
      </p:sp>
      <p:sp>
        <p:nvSpPr>
          <p:cNvPr id="1331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331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331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幻灯片图像占位符 1"/>
          <p:cNvSpPr>
            <a:spLocks noGrp="1" noRot="1" noChangeAspect="1" noTextEdit="1"/>
          </p:cNvSpPr>
          <p:nvPr>
            <p:ph type="sldImg"/>
          </p:nvPr>
        </p:nvSpPr>
        <p:spPr>
          <a:ln>
            <a:solidFill>
              <a:srgbClr val="000000">
                <a:alpha val="100000"/>
              </a:srgbClr>
            </a:solidFill>
            <a:miter lim="800000"/>
          </a:ln>
        </p:spPr>
      </p:sp>
      <p:sp>
        <p:nvSpPr>
          <p:cNvPr id="6861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6861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6861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幻灯片图像占位符 1"/>
          <p:cNvSpPr>
            <a:spLocks noGrp="1" noRot="1" noChangeAspect="1" noTextEdit="1"/>
          </p:cNvSpPr>
          <p:nvPr>
            <p:ph type="sldImg"/>
          </p:nvPr>
        </p:nvSpPr>
        <p:spPr>
          <a:ln>
            <a:solidFill>
              <a:srgbClr val="000000">
                <a:alpha val="100000"/>
              </a:srgbClr>
            </a:solidFill>
            <a:miter lim="800000"/>
          </a:ln>
        </p:spPr>
      </p:sp>
      <p:sp>
        <p:nvSpPr>
          <p:cNvPr id="7065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066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066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幻灯片图像占位符 1"/>
          <p:cNvSpPr>
            <a:spLocks noGrp="1" noRot="1" noChangeAspect="1" noTextEdit="1"/>
          </p:cNvSpPr>
          <p:nvPr>
            <p:ph type="sldImg"/>
          </p:nvPr>
        </p:nvSpPr>
        <p:spPr>
          <a:ln>
            <a:solidFill>
              <a:srgbClr val="000000">
                <a:alpha val="100000"/>
              </a:srgbClr>
            </a:solidFill>
            <a:miter lim="800000"/>
          </a:ln>
        </p:spPr>
      </p:sp>
      <p:sp>
        <p:nvSpPr>
          <p:cNvPr id="7270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270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270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幻灯片图像占位符 1"/>
          <p:cNvSpPr>
            <a:spLocks noGrp="1" noRot="1" noChangeAspect="1" noTextEdit="1"/>
          </p:cNvSpPr>
          <p:nvPr>
            <p:ph type="sldImg"/>
          </p:nvPr>
        </p:nvSpPr>
        <p:spPr>
          <a:ln>
            <a:solidFill>
              <a:srgbClr val="000000">
                <a:alpha val="100000"/>
              </a:srgbClr>
            </a:solidFill>
            <a:miter lim="800000"/>
          </a:ln>
        </p:spPr>
      </p:sp>
      <p:sp>
        <p:nvSpPr>
          <p:cNvPr id="7475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475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475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幻灯片图像占位符 1"/>
          <p:cNvSpPr>
            <a:spLocks noGrp="1" noRot="1" noChangeAspect="1" noTextEdit="1"/>
          </p:cNvSpPr>
          <p:nvPr>
            <p:ph type="sldImg"/>
          </p:nvPr>
        </p:nvSpPr>
        <p:spPr>
          <a:ln>
            <a:solidFill>
              <a:srgbClr val="000000">
                <a:alpha val="100000"/>
              </a:srgbClr>
            </a:solidFill>
            <a:miter lim="800000"/>
          </a:ln>
        </p:spPr>
      </p:sp>
      <p:sp>
        <p:nvSpPr>
          <p:cNvPr id="7680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7680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7680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536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536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alpha val="100000"/>
              </a:srgbClr>
            </a:solidFill>
            <a:miter lim="800000"/>
          </a:ln>
        </p:spPr>
      </p:sp>
      <p:sp>
        <p:nvSpPr>
          <p:cNvPr id="17411"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7412"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7413"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19460"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19461"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1508"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1509"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ChangeAspect="1" noTextEdit="1"/>
          </p:cNvSpPr>
          <p:nvPr>
            <p:ph type="sldImg"/>
          </p:nvPr>
        </p:nvSpPr>
        <p:spPr>
          <a:ln>
            <a:solidFill>
              <a:srgbClr val="000000">
                <a:alpha val="100000"/>
              </a:srgbClr>
            </a:solidFill>
            <a:miter lim="800000"/>
          </a:ln>
        </p:spPr>
      </p:sp>
      <p:sp>
        <p:nvSpPr>
          <p:cNvPr id="2355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3556"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3557"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560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endParaRPr lang="zh-CN" altLang="en-US" sz="1200" dirty="0"/>
          </a:p>
        </p:txBody>
      </p:sp>
      <p:sp>
        <p:nvSpPr>
          <p:cNvPr id="2560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solidFill>
        <a:effectLst/>
      </p:bgPr>
    </p:bg>
    <p:spTree>
      <p:nvGrpSpPr>
        <p:cNvPr id="1" name=""/>
        <p:cNvGrpSpPr/>
        <p:nvPr/>
      </p:nvGrpSpPr>
      <p:grpSpPr>
        <a:xfrm>
          <a:off x="0" y="0"/>
          <a:ext cx="0" cy="0"/>
          <a:chOff x="0" y="0"/>
          <a:chExt cx="0" cy="0"/>
        </a:xfrm>
      </p:grpSpPr>
      <p:pic>
        <p:nvPicPr>
          <p:cNvPr id="2051"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4_空白">
    <p:bg>
      <p:bgPr>
        <a:solidFill>
          <a:schemeClr val="bg1"/>
        </a:solidFill>
        <a:effectLst/>
      </p:bgPr>
    </p:bg>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3076" name="图片 4"/>
          <p:cNvPicPr>
            <a:picLocks noChangeAspect="1"/>
          </p:cNvPicPr>
          <p:nvPr userDrawn="1"/>
        </p:nvPicPr>
        <p:blipFill>
          <a:blip r:embed="rId3"/>
          <a:stretch>
            <a:fillRect/>
          </a:stretch>
        </p:blipFill>
        <p:spPr>
          <a:xfrm>
            <a:off x="-219075" y="-111125"/>
            <a:ext cx="2851150" cy="101441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762" y="-14287"/>
            <a:ext cx="9148763" cy="5157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4556125" y="793750"/>
            <a:ext cx="2124075" cy="769938"/>
          </a:xfrm>
          <a:prstGeom prst="rect">
            <a:avLst/>
          </a:prstGeom>
          <a:pattFill prst="lgGrid">
            <a:fgClr>
              <a:srgbClr val="FFFF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cxnSp>
        <p:nvCxnSpPr>
          <p:cNvPr id="5" name="直接连接符 4"/>
          <p:cNvCxnSpPr/>
          <p:nvPr/>
        </p:nvCxnSpPr>
        <p:spPr>
          <a:xfrm flipV="1">
            <a:off x="2514600" y="-14287"/>
            <a:ext cx="6350" cy="16160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392863" y="-1587"/>
            <a:ext cx="7938" cy="16144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693988" y="2505075"/>
            <a:ext cx="6350" cy="16144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5400000">
            <a:off x="896938" y="3475038"/>
            <a:ext cx="766763" cy="2570163"/>
          </a:xfrm>
          <a:prstGeom prst="rect">
            <a:avLst/>
          </a:prstGeom>
          <a:pattFill prst="dashUpDiag">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9" name="矩形 8"/>
          <p:cNvSpPr/>
          <p:nvPr/>
        </p:nvSpPr>
        <p:spPr>
          <a:xfrm>
            <a:off x="4565650" y="2573338"/>
            <a:ext cx="4562475" cy="2543175"/>
          </a:xfrm>
          <a:prstGeom prst="rect">
            <a:avLst/>
          </a:prstGeom>
          <a:pattFill prst="dash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0" name="矩形 9"/>
          <p:cNvSpPr/>
          <p:nvPr/>
        </p:nvSpPr>
        <p:spPr>
          <a:xfrm>
            <a:off x="1588" y="1762125"/>
            <a:ext cx="601663" cy="2543175"/>
          </a:xfrm>
          <a:prstGeom prst="rect">
            <a:avLst/>
          </a:prstGeom>
          <a:solidFill>
            <a:srgbClr val="EDC2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1" name="矩形 10"/>
          <p:cNvSpPr/>
          <p:nvPr/>
        </p:nvSpPr>
        <p:spPr>
          <a:xfrm>
            <a:off x="2147888" y="3175"/>
            <a:ext cx="5421313" cy="762000"/>
          </a:xfrm>
          <a:prstGeom prst="rect">
            <a:avLst/>
          </a:prstGeom>
          <a:pattFill prst="solidDmnd">
            <a:fgClr>
              <a:srgbClr val="EDC2C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2" name="任意多边形 11"/>
          <p:cNvSpPr/>
          <p:nvPr/>
        </p:nvSpPr>
        <p:spPr>
          <a:xfrm rot="20404778">
            <a:off x="-141287" y="3175000"/>
            <a:ext cx="642938" cy="693738"/>
          </a:xfrm>
          <a:custGeom>
            <a:avLst/>
            <a:gdLst>
              <a:gd name="connsiteX0" fmla="*/ 643545 w 643545"/>
              <a:gd name="connsiteY0" fmla="*/ 0 h 693668"/>
              <a:gd name="connsiteX1" fmla="*/ 643545 w 643545"/>
              <a:gd name="connsiteY1" fmla="*/ 693668 h 693668"/>
              <a:gd name="connsiteX2" fmla="*/ 0 w 643545"/>
              <a:gd name="connsiteY2" fmla="*/ 693668 h 693668"/>
              <a:gd name="connsiteX3" fmla="*/ 251383 w 643545"/>
              <a:gd name="connsiteY3" fmla="*/ 0 h 693668"/>
            </a:gdLst>
            <a:ahLst/>
            <a:cxnLst>
              <a:cxn ang="0">
                <a:pos x="connsiteX0" y="connsiteY0"/>
              </a:cxn>
              <a:cxn ang="0">
                <a:pos x="connsiteX1" y="connsiteY1"/>
              </a:cxn>
              <a:cxn ang="0">
                <a:pos x="connsiteX2" y="connsiteY2"/>
              </a:cxn>
              <a:cxn ang="0">
                <a:pos x="connsiteX3" y="connsiteY3"/>
              </a:cxn>
            </a:cxnLst>
            <a:rect l="l" t="t" r="r" b="b"/>
            <a:pathLst>
              <a:path w="643545" h="693668">
                <a:moveTo>
                  <a:pt x="643545" y="0"/>
                </a:moveTo>
                <a:lnTo>
                  <a:pt x="643545" y="693668"/>
                </a:lnTo>
                <a:lnTo>
                  <a:pt x="0" y="693668"/>
                </a:lnTo>
                <a:lnTo>
                  <a:pt x="251383" y="0"/>
                </a:lnTo>
                <a:close/>
              </a:path>
            </a:pathLst>
          </a:custGeom>
          <a:pattFill prst="horzBrick">
            <a:fgClr>
              <a:schemeClr val="bg2">
                <a:lumMod val="5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3" name="等腰三角形 12"/>
          <p:cNvSpPr/>
          <p:nvPr/>
        </p:nvSpPr>
        <p:spPr>
          <a:xfrm rot="20010022">
            <a:off x="20638" y="247650"/>
            <a:ext cx="793750" cy="677863"/>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4" name="等腰三角形 13"/>
          <p:cNvSpPr/>
          <p:nvPr/>
        </p:nvSpPr>
        <p:spPr>
          <a:xfrm rot="20010022">
            <a:off x="157163" y="14288"/>
            <a:ext cx="793750" cy="677863"/>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5" name="等腰三角形 14"/>
          <p:cNvSpPr/>
          <p:nvPr/>
        </p:nvSpPr>
        <p:spPr>
          <a:xfrm rot="1334940">
            <a:off x="7275513" y="1041400"/>
            <a:ext cx="1103313" cy="941388"/>
          </a:xfrm>
          <a:prstGeom prst="triangle">
            <a:avLst/>
          </a:prstGeom>
          <a:solidFill>
            <a:schemeClr val="accent6">
              <a:lumMod val="60000"/>
              <a:lumOff val="40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6" name="椭圆 15"/>
          <p:cNvSpPr/>
          <p:nvPr/>
        </p:nvSpPr>
        <p:spPr>
          <a:xfrm>
            <a:off x="1336675" y="1901825"/>
            <a:ext cx="1289050" cy="1277938"/>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7" name="不完整圆 17"/>
          <p:cNvSpPr/>
          <p:nvPr/>
        </p:nvSpPr>
        <p:spPr>
          <a:xfrm>
            <a:off x="4021138" y="3752850"/>
            <a:ext cx="1089025" cy="1079500"/>
          </a:xfrm>
          <a:prstGeom prst="pie">
            <a:avLst>
              <a:gd name="adj1" fmla="val 5413424"/>
              <a:gd name="adj2" fmla="val 162000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字魂59号-创粗黑" panose="00000500000000000000" pitchFamily="2" charset="-122"/>
              <a:ea typeface="字魂59号-创粗黑" panose="00000500000000000000" pitchFamily="2" charset="-122"/>
              <a:cs typeface="+mn-cs"/>
            </a:endParaRPr>
          </a:p>
        </p:txBody>
      </p:sp>
      <p:sp>
        <p:nvSpPr>
          <p:cNvPr id="18" name="不完整圆 18"/>
          <p:cNvSpPr/>
          <p:nvPr/>
        </p:nvSpPr>
        <p:spPr>
          <a:xfrm rot="5400000">
            <a:off x="1462881" y="2029619"/>
            <a:ext cx="1077913" cy="1089025"/>
          </a:xfrm>
          <a:prstGeom prst="pie">
            <a:avLst>
              <a:gd name="adj1" fmla="val 5413424"/>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字魂59号-创粗黑" panose="00000500000000000000" pitchFamily="2" charset="-122"/>
              <a:ea typeface="字魂59号-创粗黑" panose="00000500000000000000" pitchFamily="2" charset="-122"/>
              <a:cs typeface="+mn-cs"/>
            </a:endParaRPr>
          </a:p>
        </p:txBody>
      </p:sp>
      <p:sp>
        <p:nvSpPr>
          <p:cNvPr id="19" name="任意多边形 18"/>
          <p:cNvSpPr/>
          <p:nvPr/>
        </p:nvSpPr>
        <p:spPr>
          <a:xfrm>
            <a:off x="-4762" y="1395413"/>
            <a:ext cx="688975" cy="1277938"/>
          </a:xfrm>
          <a:custGeom>
            <a:avLst/>
            <a:gdLst>
              <a:gd name="connsiteX0" fmla="*/ 44939 w 689536"/>
              <a:gd name="connsiteY0" fmla="*/ 0 h 1276878"/>
              <a:gd name="connsiteX1" fmla="*/ 689536 w 689536"/>
              <a:gd name="connsiteY1" fmla="*/ 638439 h 1276878"/>
              <a:gd name="connsiteX2" fmla="*/ 44939 w 689536"/>
              <a:gd name="connsiteY2" fmla="*/ 1276878 h 1276878"/>
              <a:gd name="connsiteX3" fmla="*/ 0 w 689536"/>
              <a:gd name="connsiteY3" fmla="*/ 1272391 h 1276878"/>
              <a:gd name="connsiteX4" fmla="*/ 0 w 689536"/>
              <a:gd name="connsiteY4" fmla="*/ 4487 h 127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36" h="1276878">
                <a:moveTo>
                  <a:pt x="44939" y="0"/>
                </a:moveTo>
                <a:cubicBezTo>
                  <a:pt x="400940" y="0"/>
                  <a:pt x="689536" y="285839"/>
                  <a:pt x="689536" y="638439"/>
                </a:cubicBezTo>
                <a:cubicBezTo>
                  <a:pt x="689536" y="991039"/>
                  <a:pt x="400940" y="1276878"/>
                  <a:pt x="44939" y="1276878"/>
                </a:cubicBezTo>
                <a:lnTo>
                  <a:pt x="0" y="1272391"/>
                </a:lnTo>
                <a:lnTo>
                  <a:pt x="0" y="4487"/>
                </a:lnTo>
                <a:close/>
              </a:path>
            </a:pathLst>
          </a:custGeom>
          <a:pattFill prst="ltVert">
            <a:fgClr>
              <a:schemeClr val="tx1">
                <a:lumMod val="95000"/>
                <a:lumOff val="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0" name="矩形 19"/>
          <p:cNvSpPr/>
          <p:nvPr/>
        </p:nvSpPr>
        <p:spPr>
          <a:xfrm>
            <a:off x="2184400" y="1644650"/>
            <a:ext cx="4762500" cy="1854200"/>
          </a:xfrm>
          <a:prstGeom prst="rect">
            <a:avLst/>
          </a:prstGeom>
          <a:solidFill>
            <a:schemeClr val="bg1"/>
          </a:soli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4400" b="0" i="0" u="none" strike="noStrike" kern="1200" cap="none" spc="0" normalizeH="0" baseline="0" noProof="0" dirty="0">
              <a:ln>
                <a:noFill/>
              </a:ln>
              <a:solidFill>
                <a:schemeClr val="tx1"/>
              </a:solidFill>
              <a:effectLst/>
              <a:uLnTx/>
              <a:uFillTx/>
              <a:latin typeface="字魂59号-创粗黑" panose="00000500000000000000" pitchFamily="2" charset="-122"/>
              <a:ea typeface="字魂59号-创粗黑" panose="00000500000000000000" pitchFamily="2" charset="-122"/>
              <a:cs typeface="+mn-cs"/>
            </a:endParaRPr>
          </a:p>
        </p:txBody>
      </p:sp>
      <p:sp>
        <p:nvSpPr>
          <p:cNvPr id="21" name="等腰三角形 20"/>
          <p:cNvSpPr/>
          <p:nvPr/>
        </p:nvSpPr>
        <p:spPr>
          <a:xfrm rot="20010022">
            <a:off x="7551738" y="3506788"/>
            <a:ext cx="793750" cy="677863"/>
          </a:xfrm>
          <a:prstGeom prst="triangle">
            <a:avLst/>
          </a:prstGeom>
          <a:pattFill prst="pct40">
            <a:fgClr>
              <a:srgbClr val="FFFF0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2" name="等腰三角形 21"/>
          <p:cNvSpPr/>
          <p:nvPr/>
        </p:nvSpPr>
        <p:spPr>
          <a:xfrm rot="20010022">
            <a:off x="7910513" y="3844925"/>
            <a:ext cx="577850" cy="493713"/>
          </a:xfrm>
          <a:prstGeom prst="triangle">
            <a:avLst/>
          </a:prstGeom>
          <a:solidFill>
            <a:srgbClr val="EDC2C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3" name="椭圆 22"/>
          <p:cNvSpPr/>
          <p:nvPr/>
        </p:nvSpPr>
        <p:spPr>
          <a:xfrm>
            <a:off x="4216400" y="3894138"/>
            <a:ext cx="858838" cy="8509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4" name="任意多边形: 形状 30"/>
          <p:cNvSpPr/>
          <p:nvPr/>
        </p:nvSpPr>
        <p:spPr>
          <a:xfrm rot="8650525">
            <a:off x="1387475" y="3625850"/>
            <a:ext cx="1454150" cy="584200"/>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cxnSp>
        <p:nvCxnSpPr>
          <p:cNvPr id="25" name="连接符: 曲线 33"/>
          <p:cNvCxnSpPr/>
          <p:nvPr/>
        </p:nvCxnSpPr>
        <p:spPr>
          <a:xfrm rot="10800000">
            <a:off x="1692275" y="603250"/>
            <a:ext cx="573088" cy="527050"/>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连接符: 曲线 42"/>
          <p:cNvCxnSpPr/>
          <p:nvPr/>
        </p:nvCxnSpPr>
        <p:spPr>
          <a:xfrm rot="10800000">
            <a:off x="1566863" y="719138"/>
            <a:ext cx="573088" cy="525463"/>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连接符: 曲线 43"/>
          <p:cNvCxnSpPr/>
          <p:nvPr/>
        </p:nvCxnSpPr>
        <p:spPr>
          <a:xfrm rot="10800000">
            <a:off x="1433513" y="850900"/>
            <a:ext cx="571500" cy="527050"/>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等腰三角形 27"/>
          <p:cNvSpPr/>
          <p:nvPr/>
        </p:nvSpPr>
        <p:spPr>
          <a:xfrm rot="2315709">
            <a:off x="2997200" y="346075"/>
            <a:ext cx="881063" cy="752475"/>
          </a:xfrm>
          <a:prstGeom prst="triangle">
            <a:avLst/>
          </a:prstGeom>
          <a:pattFill prst="pct75">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9" name="等腰三角形 28"/>
          <p:cNvSpPr/>
          <p:nvPr/>
        </p:nvSpPr>
        <p:spPr>
          <a:xfrm rot="2315709">
            <a:off x="3370263" y="403225"/>
            <a:ext cx="881063" cy="750888"/>
          </a:xfrm>
          <a:prstGeom prst="triangle">
            <a:avLst/>
          </a:prstGeom>
          <a:pattFill prst="wdUpDiag">
            <a:fgClr>
              <a:schemeClr val="accent5">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762" y="-14287"/>
            <a:ext cx="9148763" cy="5157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268288" y="4114800"/>
            <a:ext cx="2135188" cy="782638"/>
          </a:xfrm>
          <a:prstGeom prst="rect">
            <a:avLst/>
          </a:prstGeom>
          <a:pattFill prst="lgGrid">
            <a:fgClr>
              <a:srgbClr val="FFFF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cxnSp>
        <p:nvCxnSpPr>
          <p:cNvPr id="5" name="直接连接符 4"/>
          <p:cNvCxnSpPr/>
          <p:nvPr/>
        </p:nvCxnSpPr>
        <p:spPr>
          <a:xfrm flipV="1">
            <a:off x="2744788" y="-47625"/>
            <a:ext cx="6350" cy="16383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311900" y="-15875"/>
            <a:ext cx="7938" cy="16383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525" y="2560638"/>
            <a:ext cx="779463" cy="2582863"/>
          </a:xfrm>
          <a:prstGeom prst="rect">
            <a:avLst/>
          </a:prstGeom>
          <a:pattFill prst="dashUpDiag">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8" name="矩形 7"/>
          <p:cNvSpPr/>
          <p:nvPr/>
        </p:nvSpPr>
        <p:spPr>
          <a:xfrm>
            <a:off x="4540250" y="2586038"/>
            <a:ext cx="4587875" cy="2581275"/>
          </a:xfrm>
          <a:prstGeom prst="rect">
            <a:avLst/>
          </a:prstGeom>
          <a:pattFill prst="dash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9" name="矩形 8"/>
          <p:cNvSpPr/>
          <p:nvPr/>
        </p:nvSpPr>
        <p:spPr>
          <a:xfrm>
            <a:off x="2300288" y="1482725"/>
            <a:ext cx="4103688" cy="2528888"/>
          </a:xfrm>
          <a:prstGeom prst="rect">
            <a:avLst/>
          </a:prstGeom>
          <a:pattFill prst="pct30">
            <a:fgClr>
              <a:srgbClr val="EDC2C9"/>
            </a:fgClr>
            <a:bgClr>
              <a:schemeClr val="bg1"/>
            </a:bgClr>
          </a:pattFill>
          <a:ln w="1270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0" name="任意多边形 9"/>
          <p:cNvSpPr/>
          <p:nvPr/>
        </p:nvSpPr>
        <p:spPr>
          <a:xfrm>
            <a:off x="7935913" y="31750"/>
            <a:ext cx="1208088" cy="1443038"/>
          </a:xfrm>
          <a:custGeom>
            <a:avLst/>
            <a:gdLst>
              <a:gd name="connsiteX0" fmla="*/ 27012 w 1208468"/>
              <a:gd name="connsiteY0" fmla="*/ 0 h 1443389"/>
              <a:gd name="connsiteX1" fmla="*/ 1208468 w 1208468"/>
              <a:gd name="connsiteY1" fmla="*/ 0 h 1443389"/>
              <a:gd name="connsiteX2" fmla="*/ 1208468 w 1208468"/>
              <a:gd name="connsiteY2" fmla="*/ 1442571 h 1443389"/>
              <a:gd name="connsiteX3" fmla="*/ 1192260 w 1208468"/>
              <a:gd name="connsiteY3" fmla="*/ 1443389 h 1443389"/>
              <a:gd name="connsiteX4" fmla="*/ 0 w 1208468"/>
              <a:gd name="connsiteY4" fmla="*/ 251129 h 1443389"/>
              <a:gd name="connsiteX5" fmla="*/ 24223 w 1208468"/>
              <a:gd name="connsiteY5" fmla="*/ 10847 h 1443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468" h="1443389">
                <a:moveTo>
                  <a:pt x="27012" y="0"/>
                </a:moveTo>
                <a:lnTo>
                  <a:pt x="1208468" y="0"/>
                </a:lnTo>
                <a:lnTo>
                  <a:pt x="1208468" y="1442571"/>
                </a:lnTo>
                <a:lnTo>
                  <a:pt x="1192260" y="1443389"/>
                </a:lnTo>
                <a:cubicBezTo>
                  <a:pt x="533793" y="1443389"/>
                  <a:pt x="0" y="909596"/>
                  <a:pt x="0" y="251129"/>
                </a:cubicBezTo>
                <a:cubicBezTo>
                  <a:pt x="0" y="168821"/>
                  <a:pt x="8341" y="88460"/>
                  <a:pt x="24223" y="10847"/>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1" name="矩形 10"/>
          <p:cNvSpPr/>
          <p:nvPr/>
        </p:nvSpPr>
        <p:spPr>
          <a:xfrm>
            <a:off x="3695700" y="6350"/>
            <a:ext cx="5448300" cy="773113"/>
          </a:xfrm>
          <a:prstGeom prst="rect">
            <a:avLst/>
          </a:prstGeom>
          <a:pattFill prst="solidDmnd">
            <a:fgClr>
              <a:srgbClr val="EDC2C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2" name="等腰三角形 11"/>
          <p:cNvSpPr/>
          <p:nvPr/>
        </p:nvSpPr>
        <p:spPr>
          <a:xfrm rot="20010022">
            <a:off x="862013" y="638175"/>
            <a:ext cx="798513" cy="68738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3" name="等腰三角形 12"/>
          <p:cNvSpPr/>
          <p:nvPr/>
        </p:nvSpPr>
        <p:spPr>
          <a:xfrm rot="20010022">
            <a:off x="998538" y="400050"/>
            <a:ext cx="798513" cy="68738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4" name="任意多边形 13"/>
          <p:cNvSpPr/>
          <p:nvPr/>
        </p:nvSpPr>
        <p:spPr>
          <a:xfrm>
            <a:off x="8261350" y="3602038"/>
            <a:ext cx="882650" cy="1295400"/>
          </a:xfrm>
          <a:custGeom>
            <a:avLst/>
            <a:gdLst>
              <a:gd name="connsiteX0" fmla="*/ 648043 w 882208"/>
              <a:gd name="connsiteY0" fmla="*/ 0 h 1296086"/>
              <a:gd name="connsiteX1" fmla="*/ 778646 w 882208"/>
              <a:gd name="connsiteY1" fmla="*/ 13166 h 1296086"/>
              <a:gd name="connsiteX2" fmla="*/ 882208 w 882208"/>
              <a:gd name="connsiteY2" fmla="*/ 45314 h 1296086"/>
              <a:gd name="connsiteX3" fmla="*/ 882208 w 882208"/>
              <a:gd name="connsiteY3" fmla="*/ 1250773 h 1296086"/>
              <a:gd name="connsiteX4" fmla="*/ 778646 w 882208"/>
              <a:gd name="connsiteY4" fmla="*/ 1282920 h 1296086"/>
              <a:gd name="connsiteX5" fmla="*/ 648043 w 882208"/>
              <a:gd name="connsiteY5" fmla="*/ 1296086 h 1296086"/>
              <a:gd name="connsiteX6" fmla="*/ 0 w 882208"/>
              <a:gd name="connsiteY6" fmla="*/ 648043 h 1296086"/>
              <a:gd name="connsiteX7" fmla="*/ 648043 w 882208"/>
              <a:gd name="connsiteY7" fmla="*/ 0 h 129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2208" h="1296086">
                <a:moveTo>
                  <a:pt x="648043" y="0"/>
                </a:moveTo>
                <a:cubicBezTo>
                  <a:pt x="692781" y="0"/>
                  <a:pt x="736460" y="4534"/>
                  <a:pt x="778646" y="13166"/>
                </a:cubicBezTo>
                <a:lnTo>
                  <a:pt x="882208" y="45314"/>
                </a:lnTo>
                <a:lnTo>
                  <a:pt x="882208" y="1250773"/>
                </a:lnTo>
                <a:lnTo>
                  <a:pt x="778646" y="1282920"/>
                </a:lnTo>
                <a:cubicBezTo>
                  <a:pt x="736460" y="1291553"/>
                  <a:pt x="692781" y="1296086"/>
                  <a:pt x="648043" y="1296086"/>
                </a:cubicBezTo>
                <a:cubicBezTo>
                  <a:pt x="290139" y="1296086"/>
                  <a:pt x="0" y="1005947"/>
                  <a:pt x="0" y="648043"/>
                </a:cubicBezTo>
                <a:cubicBezTo>
                  <a:pt x="0" y="290139"/>
                  <a:pt x="290139" y="0"/>
                  <a:pt x="648043"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5" name="不完整圆 17"/>
          <p:cNvSpPr/>
          <p:nvPr/>
        </p:nvSpPr>
        <p:spPr>
          <a:xfrm>
            <a:off x="8362950" y="3697288"/>
            <a:ext cx="1093788" cy="1095375"/>
          </a:xfrm>
          <a:prstGeom prst="pie">
            <a:avLst>
              <a:gd name="adj1" fmla="val 5413424"/>
              <a:gd name="adj2" fmla="val 162000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字魂59号-创粗黑" panose="00000500000000000000" pitchFamily="2" charset="-122"/>
              <a:ea typeface="字魂59号-创粗黑" panose="00000500000000000000" pitchFamily="2" charset="-122"/>
              <a:cs typeface="+mn-cs"/>
            </a:endParaRPr>
          </a:p>
        </p:txBody>
      </p:sp>
      <p:sp>
        <p:nvSpPr>
          <p:cNvPr id="16" name="任意多边形 15"/>
          <p:cNvSpPr/>
          <p:nvPr/>
        </p:nvSpPr>
        <p:spPr>
          <a:xfrm>
            <a:off x="0" y="1533525"/>
            <a:ext cx="622300" cy="1290638"/>
          </a:xfrm>
          <a:custGeom>
            <a:avLst/>
            <a:gdLst>
              <a:gd name="connsiteX0" fmla="*/ 0 w 622986"/>
              <a:gd name="connsiteY0" fmla="*/ 0 h 1291034"/>
              <a:gd name="connsiteX1" fmla="*/ 105546 w 622986"/>
              <a:gd name="connsiteY1" fmla="*/ 10640 h 1291034"/>
              <a:gd name="connsiteX2" fmla="*/ 622986 w 622986"/>
              <a:gd name="connsiteY2" fmla="*/ 645517 h 1291034"/>
              <a:gd name="connsiteX3" fmla="*/ 105546 w 622986"/>
              <a:gd name="connsiteY3" fmla="*/ 1280394 h 1291034"/>
              <a:gd name="connsiteX4" fmla="*/ 0 w 622986"/>
              <a:gd name="connsiteY4" fmla="*/ 1291034 h 1291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86" h="1291034">
                <a:moveTo>
                  <a:pt x="0" y="0"/>
                </a:moveTo>
                <a:lnTo>
                  <a:pt x="105546" y="10640"/>
                </a:lnTo>
                <a:cubicBezTo>
                  <a:pt x="400848" y="71068"/>
                  <a:pt x="622986" y="332351"/>
                  <a:pt x="622986" y="645517"/>
                </a:cubicBezTo>
                <a:cubicBezTo>
                  <a:pt x="622986" y="958683"/>
                  <a:pt x="400848" y="1219967"/>
                  <a:pt x="105546" y="1280394"/>
                </a:cubicBezTo>
                <a:lnTo>
                  <a:pt x="0" y="1291034"/>
                </a:lnTo>
                <a:close/>
              </a:path>
            </a:pathLst>
          </a:custGeom>
          <a:pattFill prst="ltVert">
            <a:fgClr>
              <a:schemeClr val="tx1">
                <a:lumMod val="95000"/>
                <a:lumOff val="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7" name="矩形 16"/>
          <p:cNvSpPr/>
          <p:nvPr/>
        </p:nvSpPr>
        <p:spPr>
          <a:xfrm>
            <a:off x="2590800" y="1193800"/>
            <a:ext cx="3944938" cy="2579688"/>
          </a:xfrm>
          <a:prstGeom prst="rect">
            <a:avLst/>
          </a:prstGeom>
          <a:solidFill>
            <a:schemeClr val="bg1"/>
          </a:soli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4400" b="0" i="0" u="none" strike="noStrike" kern="1200" cap="none" spc="0" normalizeH="0" baseline="0" noProof="0" dirty="0">
              <a:ln>
                <a:noFill/>
              </a:ln>
              <a:solidFill>
                <a:schemeClr val="tx1"/>
              </a:solidFill>
              <a:effectLst/>
              <a:uLnTx/>
              <a:uFillTx/>
              <a:latin typeface="字魂59号-创粗黑" panose="00000500000000000000" pitchFamily="2" charset="-122"/>
              <a:ea typeface="字魂59号-创粗黑" panose="00000500000000000000" pitchFamily="2" charset="-122"/>
              <a:cs typeface="+mn-cs"/>
            </a:endParaRPr>
          </a:p>
        </p:txBody>
      </p:sp>
      <p:sp>
        <p:nvSpPr>
          <p:cNvPr id="18" name="任意多边形: 形状 20"/>
          <p:cNvSpPr/>
          <p:nvPr/>
        </p:nvSpPr>
        <p:spPr>
          <a:xfrm rot="8650525">
            <a:off x="296863" y="4714875"/>
            <a:ext cx="1462088" cy="593725"/>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19" name="等腰三角形 18"/>
          <p:cNvSpPr/>
          <p:nvPr/>
        </p:nvSpPr>
        <p:spPr>
          <a:xfrm rot="20010022">
            <a:off x="7529513" y="2055813"/>
            <a:ext cx="798513" cy="688975"/>
          </a:xfrm>
          <a:prstGeom prst="triangle">
            <a:avLst/>
          </a:prstGeom>
          <a:pattFill prst="pct40">
            <a:fgClr>
              <a:srgbClr val="FFFF0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0" name="等腰三角形 19"/>
          <p:cNvSpPr/>
          <p:nvPr/>
        </p:nvSpPr>
        <p:spPr>
          <a:xfrm rot="20010022">
            <a:off x="7889875" y="2400300"/>
            <a:ext cx="582613" cy="501650"/>
          </a:xfrm>
          <a:prstGeom prst="triangle">
            <a:avLst/>
          </a:prstGeom>
          <a:solidFill>
            <a:srgbClr val="EDC2C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1" name="椭圆 20"/>
          <p:cNvSpPr/>
          <p:nvPr/>
        </p:nvSpPr>
        <p:spPr>
          <a:xfrm>
            <a:off x="2227263" y="4051300"/>
            <a:ext cx="862013" cy="86201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2" name="任意多边形: 形状 30"/>
          <p:cNvSpPr/>
          <p:nvPr/>
        </p:nvSpPr>
        <p:spPr>
          <a:xfrm rot="8650525">
            <a:off x="468313" y="4911725"/>
            <a:ext cx="1462088" cy="593725"/>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3" name="任意多边形 22"/>
          <p:cNvSpPr/>
          <p:nvPr/>
        </p:nvSpPr>
        <p:spPr>
          <a:xfrm>
            <a:off x="7096125" y="0"/>
            <a:ext cx="1528763" cy="1150938"/>
          </a:xfrm>
          <a:custGeom>
            <a:avLst/>
            <a:gdLst>
              <a:gd name="connsiteX0" fmla="*/ 108239 w 1528776"/>
              <a:gd name="connsiteY0" fmla="*/ 0 h 1150667"/>
              <a:gd name="connsiteX1" fmla="*/ 1420538 w 1528776"/>
              <a:gd name="connsiteY1" fmla="*/ 0 h 1150667"/>
              <a:gd name="connsiteX2" fmla="*/ 1468707 w 1528776"/>
              <a:gd name="connsiteY2" fmla="*/ 88745 h 1150667"/>
              <a:gd name="connsiteX3" fmla="*/ 1528776 w 1528776"/>
              <a:gd name="connsiteY3" fmla="*/ 386279 h 1150667"/>
              <a:gd name="connsiteX4" fmla="*/ 764388 w 1528776"/>
              <a:gd name="connsiteY4" fmla="*/ 1150667 h 1150667"/>
              <a:gd name="connsiteX5" fmla="*/ 0 w 1528776"/>
              <a:gd name="connsiteY5" fmla="*/ 386279 h 1150667"/>
              <a:gd name="connsiteX6" fmla="*/ 60070 w 1528776"/>
              <a:gd name="connsiteY6" fmla="*/ 88745 h 115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8776" h="1150667">
                <a:moveTo>
                  <a:pt x="108239" y="0"/>
                </a:moveTo>
                <a:lnTo>
                  <a:pt x="1420538" y="0"/>
                </a:lnTo>
                <a:lnTo>
                  <a:pt x="1468707" y="88745"/>
                </a:lnTo>
                <a:cubicBezTo>
                  <a:pt x="1507387" y="180195"/>
                  <a:pt x="1528776" y="280739"/>
                  <a:pt x="1528776" y="386279"/>
                </a:cubicBezTo>
                <a:cubicBezTo>
                  <a:pt x="1528776" y="808439"/>
                  <a:pt x="1186548" y="1150667"/>
                  <a:pt x="764388" y="1150667"/>
                </a:cubicBezTo>
                <a:cubicBezTo>
                  <a:pt x="342228" y="1150667"/>
                  <a:pt x="0" y="808439"/>
                  <a:pt x="0" y="386279"/>
                </a:cubicBezTo>
                <a:cubicBezTo>
                  <a:pt x="0" y="280739"/>
                  <a:pt x="21390" y="180195"/>
                  <a:pt x="60070" y="88745"/>
                </a:cubicBezTo>
                <a:close/>
              </a:path>
            </a:pathLst>
          </a:custGeom>
          <a:pattFill prst="wdUpDiag">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cxnSp>
        <p:nvCxnSpPr>
          <p:cNvPr id="24" name="连接符: 曲线 33"/>
          <p:cNvCxnSpPr/>
          <p:nvPr/>
        </p:nvCxnSpPr>
        <p:spPr>
          <a:xfrm rot="10800000">
            <a:off x="2543175" y="998538"/>
            <a:ext cx="574675" cy="534988"/>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连接符: 曲线 42"/>
          <p:cNvCxnSpPr/>
          <p:nvPr/>
        </p:nvCxnSpPr>
        <p:spPr>
          <a:xfrm rot="10800000">
            <a:off x="2417763" y="1114425"/>
            <a:ext cx="574675" cy="534988"/>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连接符: 曲线 43"/>
          <p:cNvCxnSpPr/>
          <p:nvPr/>
        </p:nvCxnSpPr>
        <p:spPr>
          <a:xfrm rot="10800000">
            <a:off x="2282825" y="1249363"/>
            <a:ext cx="574675" cy="534988"/>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等腰三角形 26"/>
          <p:cNvSpPr/>
          <p:nvPr/>
        </p:nvSpPr>
        <p:spPr>
          <a:xfrm rot="2315709">
            <a:off x="1139825" y="1797050"/>
            <a:ext cx="885825" cy="763588"/>
          </a:xfrm>
          <a:prstGeom prst="triangle">
            <a:avLst/>
          </a:prstGeom>
          <a:pattFill prst="pct75">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
        <p:nvSpPr>
          <p:cNvPr id="28" name="等腰三角形 27"/>
          <p:cNvSpPr/>
          <p:nvPr/>
        </p:nvSpPr>
        <p:spPr>
          <a:xfrm rot="2315709">
            <a:off x="1457325" y="1804988"/>
            <a:ext cx="885825" cy="763588"/>
          </a:xfrm>
          <a:prstGeom prst="triangle">
            <a:avLst/>
          </a:prstGeom>
          <a:pattFill prst="pct5">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字魂59号-创粗黑" panose="00000500000000000000" pitchFamily="2" charset="-122"/>
              <a:cs typeface="+mn-cs"/>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3.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1.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2"/>
          <p:cNvPicPr>
            <a:picLocks noChangeAspect="1"/>
          </p:cNvPicPr>
          <p:nvPr userDrawn="1"/>
        </p:nvPicPr>
        <p:blipFill>
          <a:blip r:embed="rId5"/>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slide" Target="slide2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txBox="1"/>
          <p:nvPr/>
        </p:nvSpPr>
        <p:spPr>
          <a:xfrm>
            <a:off x="2627313" y="1639888"/>
            <a:ext cx="3889375" cy="936625"/>
          </a:xfrm>
          <a:prstGeom prst="rect">
            <a:avLst/>
          </a:prstGeom>
          <a:noFill/>
          <a:ln w="12700">
            <a:noFill/>
          </a:ln>
        </p:spPr>
        <p:txBody>
          <a:bodyPr/>
          <a:p>
            <a:pPr algn="ctr" eaLnBrk="1" hangingPunct="1">
              <a:lnSpc>
                <a:spcPct val="130000"/>
              </a:lnSpc>
            </a:pPr>
            <a:r>
              <a:rPr lang="zh-CN" altLang="en-US" sz="4400" b="1" dirty="0">
                <a:solidFill>
                  <a:srgbClr val="000000"/>
                </a:solidFill>
                <a:latin typeface="楷体" panose="02010609060101010101" pitchFamily="49" charset="-122"/>
                <a:ea typeface="楷体" panose="02010609060101010101" pitchFamily="49" charset="-122"/>
              </a:rPr>
              <a:t>语文园地</a:t>
            </a:r>
            <a:endParaRPr lang="zh-CN" altLang="en-US" sz="4400" b="1" dirty="0">
              <a:solidFill>
                <a:srgbClr val="000000"/>
              </a:solidFill>
              <a:latin typeface="楷体" panose="02010609060101010101" pitchFamily="49" charset="-122"/>
              <a:ea typeface="楷体" panose="02010609060101010101" pitchFamily="49" charset="-122"/>
            </a:endParaRPr>
          </a:p>
        </p:txBody>
      </p:sp>
      <p:pic>
        <p:nvPicPr>
          <p:cNvPr id="8195" name="图片 2"/>
          <p:cNvPicPr>
            <a:picLocks noChangeAspect="1"/>
          </p:cNvPicPr>
          <p:nvPr/>
        </p:nvPicPr>
        <p:blipFill>
          <a:blip r:embed="rId1"/>
          <a:srcRect l="35963"/>
          <a:stretch>
            <a:fillRect/>
          </a:stretch>
        </p:blipFill>
        <p:spPr>
          <a:xfrm>
            <a:off x="3422650" y="3003550"/>
            <a:ext cx="2298700" cy="463550"/>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6"/>
          <p:cNvSpPr/>
          <p:nvPr/>
        </p:nvSpPr>
        <p:spPr>
          <a:xfrm>
            <a:off x="652463" y="434975"/>
            <a:ext cx="6048375" cy="636588"/>
          </a:xfrm>
          <a:prstGeom prst="rect">
            <a:avLst/>
          </a:prstGeom>
          <a:noFill/>
          <a:ln w="9525">
            <a:noFill/>
          </a:ln>
        </p:spPr>
        <p:txBody>
          <a:bodyPr>
            <a:spAutoFit/>
          </a:bodyPr>
          <a:p>
            <a:pPr eaLnBrk="1" hangingPunct="1">
              <a:lnSpc>
                <a:spcPct val="120000"/>
              </a:lnSpc>
            </a:pPr>
            <a:r>
              <a:rPr lang="zh-CN" altLang="en-US" sz="3200" b="1" dirty="0">
                <a:solidFill>
                  <a:srgbClr val="C85365"/>
                </a:solidFill>
                <a:latin typeface="宋体" panose="02010600030101010101" pitchFamily="2" charset="-122"/>
              </a:rPr>
              <a:t>这样的开头有什么好处呢？</a:t>
            </a:r>
            <a:endParaRPr lang="zh-CN" altLang="en-US" dirty="0">
              <a:solidFill>
                <a:srgbClr val="C85365"/>
              </a:solidFill>
              <a:latin typeface="Calibri" panose="020F0502020204030204" pitchFamily="34" charset="0"/>
            </a:endParaRPr>
          </a:p>
        </p:txBody>
      </p:sp>
      <p:sp>
        <p:nvSpPr>
          <p:cNvPr id="8" name="矩形 4"/>
          <p:cNvSpPr/>
          <p:nvPr/>
        </p:nvSpPr>
        <p:spPr>
          <a:xfrm>
            <a:off x="652463" y="1131888"/>
            <a:ext cx="8096250" cy="355917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开头直抒胸臆，开门见山，只用一个简洁的短句“这次，我看到了草原”即抒发了老舍先生为终于能看到美丽的草原而感到自豪。通过景物描写，融情于景，生动形象地写出了草原一碧千里、明朗宽广的特点，激发了读者的阅读兴趣。</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charRg st="0" end="108"/>
                                            </p:txEl>
                                          </p:spTgt>
                                        </p:tgtEl>
                                        <p:attrNameLst>
                                          <p:attrName>style.visibility</p:attrName>
                                        </p:attrNameLst>
                                      </p:cBhvr>
                                      <p:to>
                                        <p:strVal val="visible"/>
                                      </p:to>
                                    </p:set>
                                    <p:animEffect transition="in" filter="barn(inVertical)">
                                      <p:cBhvr>
                                        <p:cTn id="7" dur="500"/>
                                        <p:tgtEl>
                                          <p:spTgt spid="8">
                                            <p:txEl>
                                              <p:charRg st="0" end="1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矩形 4"/>
          <p:cNvSpPr/>
          <p:nvPr/>
        </p:nvSpPr>
        <p:spPr>
          <a:xfrm>
            <a:off x="323850" y="1035050"/>
            <a:ext cx="7343775" cy="714375"/>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文章的结尾：</a:t>
            </a:r>
            <a:endParaRPr lang="zh-CN" altLang="en-US" sz="3200" b="1" dirty="0">
              <a:latin typeface="楷体" panose="02010609060101010101" pitchFamily="49" charset="-122"/>
              <a:ea typeface="楷体" panose="02010609060101010101" pitchFamily="49" charset="-122"/>
            </a:endParaRPr>
          </a:p>
        </p:txBody>
      </p:sp>
      <p:sp>
        <p:nvSpPr>
          <p:cNvPr id="3" name="矩形 2"/>
          <p:cNvSpPr/>
          <p:nvPr/>
        </p:nvSpPr>
        <p:spPr>
          <a:xfrm>
            <a:off x="395288" y="1851025"/>
            <a:ext cx="8353425" cy="2409825"/>
          </a:xfrm>
          <a:prstGeom prst="rect">
            <a:avLst/>
          </a:prstGeom>
          <a:noFill/>
          <a:ln w="9525">
            <a:noFill/>
          </a:ln>
        </p:spPr>
        <p:txBody>
          <a:bodyPr>
            <a:spAutoFit/>
          </a:bodyPr>
          <a:p>
            <a:pPr eaLnBrk="1" hangingPunct="1">
              <a:lnSpc>
                <a:spcPct val="120000"/>
              </a:lnSpc>
            </a:pPr>
            <a:r>
              <a:rPr lang="zh-CN" altLang="en-US" sz="3200" b="1" dirty="0">
                <a:solidFill>
                  <a:srgbClr val="000000"/>
                </a:solidFill>
                <a:latin typeface="楷体" panose="02010609060101010101" pitchFamily="49" charset="-122"/>
                <a:ea typeface="楷体" panose="02010609060101010101" pitchFamily="49" charset="-122"/>
              </a:rPr>
              <a:t>    男孩儿蹲在那个又大又重的洗衣盆旁，依偎在母亲怀里，闭上眼睛不再看太阳，光线正无可挽回地消逝，一派荒凉。</a:t>
            </a:r>
            <a:endParaRPr lang="zh-CN" altLang="en-US" sz="3200" b="1" dirty="0">
              <a:solidFill>
                <a:srgbClr val="000000"/>
              </a:solidFill>
              <a:latin typeface="楷体" panose="02010609060101010101" pitchFamily="49" charset="-122"/>
              <a:ea typeface="楷体" panose="02010609060101010101" pitchFamily="49" charset="-122"/>
            </a:endParaRPr>
          </a:p>
          <a:p>
            <a:pPr algn="r" eaLnBrk="1" hangingPunct="1">
              <a:lnSpc>
                <a:spcPct val="120000"/>
              </a:lnSpc>
            </a:pP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那个星期天</a:t>
            </a:r>
            <a:r>
              <a:rPr lang="en-US" altLang="zh-CN" sz="3200" b="1" dirty="0">
                <a:solidFill>
                  <a:srgbClr val="000000"/>
                </a:solidFill>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
        <p:nvSpPr>
          <p:cNvPr id="28676" name="矩形 5"/>
          <p:cNvSpPr/>
          <p:nvPr/>
        </p:nvSpPr>
        <p:spPr>
          <a:xfrm>
            <a:off x="3348038" y="449263"/>
            <a:ext cx="3068637" cy="585787"/>
          </a:xfrm>
          <a:prstGeom prst="rect">
            <a:avLst/>
          </a:prstGeom>
          <a:noFill/>
          <a:ln w="9525">
            <a:noFill/>
          </a:ln>
        </p:spPr>
        <p:txBody>
          <a:bodyPr wrap="none">
            <a:spAutoFit/>
          </a:bodyPr>
          <a:p>
            <a:r>
              <a:rPr lang="zh-CN" altLang="en-US" sz="3200" b="1" dirty="0">
                <a:solidFill>
                  <a:srgbClr val="C85365"/>
                </a:solidFill>
                <a:latin typeface="黑体" panose="02010609060101010101" pitchFamily="49" charset="-122"/>
                <a:ea typeface="黑体" panose="02010609060101010101" pitchFamily="49" charset="-122"/>
              </a:rPr>
              <a:t>以景烘情式结尾</a:t>
            </a:r>
            <a:endParaRPr lang="zh-CN" altLang="en-US" sz="3200" b="1" dirty="0">
              <a:solidFill>
                <a:srgbClr val="C8536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矩形 6"/>
          <p:cNvSpPr/>
          <p:nvPr/>
        </p:nvSpPr>
        <p:spPr>
          <a:xfrm>
            <a:off x="827088" y="987425"/>
            <a:ext cx="6048375" cy="636588"/>
          </a:xfrm>
          <a:prstGeom prst="rect">
            <a:avLst/>
          </a:prstGeom>
          <a:noFill/>
          <a:ln w="9525">
            <a:noFill/>
          </a:ln>
        </p:spPr>
        <p:txBody>
          <a:bodyPr>
            <a:spAutoFit/>
          </a:bodyPr>
          <a:p>
            <a:pPr eaLnBrk="1" hangingPunct="1">
              <a:lnSpc>
                <a:spcPct val="120000"/>
              </a:lnSpc>
            </a:pPr>
            <a:r>
              <a:rPr lang="zh-CN" altLang="en-US" sz="3200" b="1" dirty="0">
                <a:solidFill>
                  <a:srgbClr val="C85365"/>
                </a:solidFill>
                <a:latin typeface="宋体" panose="02010600030101010101" pitchFamily="2" charset="-122"/>
              </a:rPr>
              <a:t>说说这个结尾的特点。</a:t>
            </a:r>
            <a:endParaRPr lang="zh-CN" altLang="en-US" sz="3200" dirty="0">
              <a:solidFill>
                <a:srgbClr val="C85365"/>
              </a:solidFill>
              <a:latin typeface="Calibri" panose="020F0502020204030204" pitchFamily="34" charset="0"/>
            </a:endParaRPr>
          </a:p>
        </p:txBody>
      </p:sp>
      <p:sp>
        <p:nvSpPr>
          <p:cNvPr id="8" name="矩形 4"/>
          <p:cNvSpPr/>
          <p:nvPr/>
        </p:nvSpPr>
        <p:spPr>
          <a:xfrm>
            <a:off x="827088" y="1684338"/>
            <a:ext cx="7737475" cy="2192337"/>
          </a:xfrm>
          <a:prstGeom prst="rect">
            <a:avLst/>
          </a:prstGeom>
          <a:noFill/>
          <a:ln w="9525">
            <a:noFill/>
          </a:ln>
        </p:spPr>
        <p:txBody>
          <a:bodyPr>
            <a:spAutoFit/>
          </a:bodyPr>
          <a:p>
            <a:pPr eaLnBrk="1" hangingPunct="1">
              <a:lnSpc>
                <a:spcPct val="150000"/>
              </a:lnSpc>
            </a:pPr>
            <a:r>
              <a:rPr lang="zh-CN" altLang="en-US" sz="3200" b="1" dirty="0">
                <a:solidFill>
                  <a:srgbClr val="7030A0"/>
                </a:solidFill>
                <a:latin typeface="楷体" panose="02010609060101010101" pitchFamily="49" charset="-122"/>
                <a:ea typeface="楷体" panose="02010609060101010101" pitchFamily="49" charset="-122"/>
              </a:rPr>
              <a:t>    借助景物描写，烘托人物心情，如描写光线的消逝其实就是表达男孩的期盼彻底破灭。</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charRg st="0" end="43"/>
                                            </p:txEl>
                                          </p:spTgt>
                                        </p:tgtEl>
                                        <p:attrNameLst>
                                          <p:attrName>style.visibility</p:attrName>
                                        </p:attrNameLst>
                                      </p:cBhvr>
                                      <p:to>
                                        <p:strVal val="visible"/>
                                      </p:to>
                                    </p:set>
                                    <p:animEffect transition="in" filter="barn(inVertical)">
                                      <p:cBhvr>
                                        <p:cTn id="7" dur="500"/>
                                        <p:tgtEl>
                                          <p:spTgt spid="8">
                                            <p:txEl>
                                              <p:charRg st="0" end="4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矩形 4"/>
          <p:cNvSpPr/>
          <p:nvPr/>
        </p:nvSpPr>
        <p:spPr>
          <a:xfrm>
            <a:off x="539750" y="1276350"/>
            <a:ext cx="7054850" cy="715963"/>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文章的结尾：</a:t>
            </a:r>
            <a:endParaRPr lang="zh-CN" altLang="en-US" sz="3200" b="1" dirty="0">
              <a:latin typeface="楷体" panose="02010609060101010101" pitchFamily="49" charset="-122"/>
              <a:ea typeface="楷体" panose="02010609060101010101" pitchFamily="49" charset="-122"/>
            </a:endParaRPr>
          </a:p>
        </p:txBody>
      </p:sp>
      <p:sp>
        <p:nvSpPr>
          <p:cNvPr id="3" name="矩形 2"/>
          <p:cNvSpPr/>
          <p:nvPr/>
        </p:nvSpPr>
        <p:spPr>
          <a:xfrm>
            <a:off x="539750" y="2093913"/>
            <a:ext cx="8135938" cy="1785937"/>
          </a:xfrm>
          <a:prstGeom prst="rect">
            <a:avLst/>
          </a:prstGeom>
          <a:noFill/>
          <a:ln w="9525">
            <a:noFill/>
          </a:ln>
        </p:spPr>
        <p:txBody>
          <a:bodyPr>
            <a:spAutoFit/>
          </a:bodyPr>
          <a:p>
            <a:pPr eaLnBrk="1" hangingPunct="1">
              <a:lnSpc>
                <a:spcPct val="120000"/>
              </a:lnSpc>
            </a:pPr>
            <a:r>
              <a:rPr lang="zh-CN" altLang="en-US" sz="3200" b="1" dirty="0">
                <a:solidFill>
                  <a:srgbClr val="000000"/>
                </a:solidFill>
                <a:latin typeface="楷体" panose="02010609060101010101" pitchFamily="49" charset="-122"/>
                <a:ea typeface="楷体" panose="02010609060101010101" pitchFamily="49" charset="-122"/>
              </a:rPr>
              <a:t>    你聪明的，告诉我，我们的日子为什么一去不复返呢？</a:t>
            </a:r>
            <a:endParaRPr lang="zh-CN" altLang="en-US" sz="3200" b="1" dirty="0">
              <a:solidFill>
                <a:srgbClr val="000000"/>
              </a:solidFill>
              <a:latin typeface="楷体" panose="02010609060101010101" pitchFamily="49" charset="-122"/>
              <a:ea typeface="楷体" panose="02010609060101010101" pitchFamily="49" charset="-122"/>
            </a:endParaRPr>
          </a:p>
          <a:p>
            <a:pPr algn="r" eaLnBrk="1" hangingPunct="1">
              <a:lnSpc>
                <a:spcPct val="120000"/>
              </a:lnSpc>
            </a:pP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匆匆</a:t>
            </a:r>
            <a:r>
              <a:rPr lang="en-US" altLang="zh-CN" sz="3200" b="1" dirty="0">
                <a:solidFill>
                  <a:srgbClr val="000000"/>
                </a:solidFill>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
        <p:nvSpPr>
          <p:cNvPr id="32772" name="矩形 5"/>
          <p:cNvSpPr/>
          <p:nvPr/>
        </p:nvSpPr>
        <p:spPr>
          <a:xfrm>
            <a:off x="3449638" y="484188"/>
            <a:ext cx="2244725" cy="584200"/>
          </a:xfrm>
          <a:prstGeom prst="rect">
            <a:avLst/>
          </a:prstGeom>
          <a:noFill/>
          <a:ln w="9525">
            <a:noFill/>
          </a:ln>
        </p:spPr>
        <p:txBody>
          <a:bodyPr wrap="none">
            <a:spAutoFit/>
          </a:bodyPr>
          <a:p>
            <a:r>
              <a:rPr lang="zh-CN" altLang="en-US" sz="3200" b="1" dirty="0">
                <a:solidFill>
                  <a:srgbClr val="C85365"/>
                </a:solidFill>
                <a:latin typeface="黑体" panose="02010609060101010101" pitchFamily="49" charset="-122"/>
                <a:ea typeface="黑体" panose="02010609060101010101" pitchFamily="49" charset="-122"/>
              </a:rPr>
              <a:t>提问式结尾</a:t>
            </a:r>
            <a:endParaRPr lang="zh-CN" altLang="en-US" sz="3200" b="1" dirty="0">
              <a:solidFill>
                <a:srgbClr val="C8536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6"/>
          <p:cNvSpPr/>
          <p:nvPr/>
        </p:nvSpPr>
        <p:spPr>
          <a:xfrm>
            <a:off x="827088" y="1347788"/>
            <a:ext cx="7129462" cy="636587"/>
          </a:xfrm>
          <a:prstGeom prst="rect">
            <a:avLst/>
          </a:prstGeom>
          <a:noFill/>
          <a:ln w="9525">
            <a:noFill/>
          </a:ln>
        </p:spPr>
        <p:txBody>
          <a:bodyPr>
            <a:spAutoFit/>
          </a:bodyPr>
          <a:p>
            <a:pPr eaLnBrk="1" hangingPunct="1">
              <a:lnSpc>
                <a:spcPct val="120000"/>
              </a:lnSpc>
            </a:pPr>
            <a:r>
              <a:rPr lang="zh-CN" altLang="en-US" sz="3200" b="1" dirty="0">
                <a:solidFill>
                  <a:srgbClr val="C85365"/>
                </a:solidFill>
                <a:latin typeface="宋体" panose="02010600030101010101" pitchFamily="2" charset="-122"/>
              </a:rPr>
              <a:t>同桌交流：这个结尾有什么特点？</a:t>
            </a:r>
            <a:endParaRPr lang="zh-CN" altLang="en-US" sz="3200" dirty="0">
              <a:solidFill>
                <a:srgbClr val="C85365"/>
              </a:solidFill>
              <a:latin typeface="Calibri" panose="020F0502020204030204" pitchFamily="34" charset="0"/>
            </a:endParaRPr>
          </a:p>
        </p:txBody>
      </p:sp>
      <p:sp>
        <p:nvSpPr>
          <p:cNvPr id="8" name="矩形 4"/>
          <p:cNvSpPr/>
          <p:nvPr/>
        </p:nvSpPr>
        <p:spPr>
          <a:xfrm>
            <a:off x="827088" y="2212975"/>
            <a:ext cx="7737475" cy="1195388"/>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通过提问式结尾，更加突出时间一去不复返的特点，激起人们珍惜时间的决心。</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charRg st="0" end="40"/>
                                            </p:txEl>
                                          </p:spTgt>
                                        </p:tgtEl>
                                        <p:attrNameLst>
                                          <p:attrName>style.visibility</p:attrName>
                                        </p:attrNameLst>
                                      </p:cBhvr>
                                      <p:to>
                                        <p:strVal val="visible"/>
                                      </p:to>
                                    </p:set>
                                    <p:animEffect transition="in" filter="barn(inVertical)">
                                      <p:cBhvr>
                                        <p:cTn id="7" dur="500"/>
                                        <p:tgtEl>
                                          <p:spTgt spid="8">
                                            <p:txEl>
                                              <p:charRg st="0"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4"/>
          <p:cNvSpPr/>
          <p:nvPr/>
        </p:nvSpPr>
        <p:spPr>
          <a:xfrm>
            <a:off x="611188" y="1058863"/>
            <a:ext cx="7991475" cy="3048000"/>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一个好的开头，可以激发读者的阅读兴趣；一个好的结尾，可以增强文章的感染力，令人回味无穷。除了上面列举的这些，你还发现了哪些很好的开头或结尾呢？</a:t>
            </a:r>
            <a:endParaRPr lang="zh-CN" altLang="en-US" sz="3200" b="1" dirty="0">
              <a:latin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矩形 4"/>
          <p:cNvSpPr/>
          <p:nvPr/>
        </p:nvSpPr>
        <p:spPr>
          <a:xfrm>
            <a:off x="358775" y="857250"/>
            <a:ext cx="8426450" cy="1282700"/>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下面的描写对刻画人物有什么作用？如果删去这些内容，是否会影响文章的表达效果？</a:t>
            </a:r>
            <a:endParaRPr lang="zh-CN" altLang="en-US" sz="3200" b="1" dirty="0">
              <a:latin typeface="宋体" panose="02010600030101010101" pitchFamily="2" charset="-122"/>
            </a:endParaRPr>
          </a:p>
        </p:txBody>
      </p:sp>
      <p:sp>
        <p:nvSpPr>
          <p:cNvPr id="3" name="矩形 4"/>
          <p:cNvSpPr/>
          <p:nvPr/>
        </p:nvSpPr>
        <p:spPr>
          <a:xfrm>
            <a:off x="358775" y="2355850"/>
            <a:ext cx="8426450" cy="1922463"/>
          </a:xfrm>
          <a:prstGeom prst="rect">
            <a:avLst/>
          </a:prstGeom>
          <a:noFill/>
          <a:ln w="9525">
            <a:noFill/>
          </a:ln>
        </p:spPr>
        <p:txBody>
          <a:bodyPr>
            <a:spAutoFit/>
          </a:bodyPr>
          <a:p>
            <a:pPr marL="457200" indent="-457200" eaLnBrk="1" hangingPunct="1">
              <a:lnSpc>
                <a:spcPct val="13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父亲仍旧穿着他那件灰布旧棉袍，可是没戴眼镜。我看到了他那乱蓬蓬的长头发下面的平静而慈祥的脸。</a:t>
            </a:r>
            <a:endParaRPr lang="zh-CN" altLang="en-US" sz="3200" b="1" dirty="0">
              <a:latin typeface="楷体" panose="02010609060101010101" pitchFamily="49" charset="-122"/>
              <a:ea typeface="楷体" panose="02010609060101010101" pitchFamily="49" charset="-122"/>
            </a:endParaRPr>
          </a:p>
        </p:txBody>
      </p:sp>
      <p:sp>
        <p:nvSpPr>
          <p:cNvPr id="38916" name="矩形 6"/>
          <p:cNvSpPr/>
          <p:nvPr/>
        </p:nvSpPr>
        <p:spPr>
          <a:xfrm>
            <a:off x="166688" y="123825"/>
            <a:ext cx="2244725" cy="604838"/>
          </a:xfrm>
          <a:prstGeom prst="rect">
            <a:avLst/>
          </a:prstGeom>
          <a:noFill/>
          <a:ln w="9525">
            <a:noFill/>
          </a:ln>
        </p:spPr>
        <p:txBody>
          <a:bodyPr wrap="none">
            <a:spAutoFit/>
          </a:bodyPr>
          <a:p>
            <a:pPr>
              <a:lnSpc>
                <a:spcPct val="120000"/>
              </a:lnSpc>
              <a:spcBef>
                <a:spcPts val="3500"/>
              </a:spcBef>
            </a:pPr>
            <a:r>
              <a:rPr lang="zh-CN" altLang="en-US" sz="3200" b="1" dirty="0">
                <a:solidFill>
                  <a:srgbClr val="C85365"/>
                </a:solidFill>
                <a:latin typeface="黑体" panose="02010609060101010101" pitchFamily="49" charset="-122"/>
                <a:ea typeface="黑体" panose="02010609060101010101" pitchFamily="49" charset="-122"/>
              </a:rPr>
              <a:t>词句段运用</a:t>
            </a:r>
            <a:endParaRPr lang="zh-CN" altLang="en-US" sz="3200" b="1" dirty="0">
              <a:solidFill>
                <a:srgbClr val="C8536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charRg st="0" end="43"/>
                                            </p:txEl>
                                          </p:spTgt>
                                        </p:tgtEl>
                                        <p:attrNameLst>
                                          <p:attrName>style.visibility</p:attrName>
                                        </p:attrNameLst>
                                      </p:cBhvr>
                                      <p:to>
                                        <p:strVal val="visible"/>
                                      </p:to>
                                    </p:set>
                                    <p:animEffect transition="in" filter="barn(inVertical)">
                                      <p:cBhvr>
                                        <p:cTn id="7" dur="500"/>
                                        <p:tgtEl>
                                          <p:spTgt spid="8">
                                            <p:txEl>
                                              <p:charRg st="0" end="4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charRg st="0" end="47"/>
                                            </p:txEl>
                                          </p:spTgt>
                                        </p:tgtEl>
                                        <p:attrNameLst>
                                          <p:attrName>style.visibility</p:attrName>
                                        </p:attrNameLst>
                                      </p:cBhvr>
                                      <p:to>
                                        <p:strVal val="visible"/>
                                      </p:to>
                                    </p:set>
                                    <p:animEffect transition="in" filter="barn(inVertical)">
                                      <p:cBhvr>
                                        <p:cTn id="12" dur="500"/>
                                        <p:tgtEl>
                                          <p:spTgt spid="3">
                                            <p:txEl>
                                              <p:charRg st="0"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p:nvPr/>
        </p:nvSpPr>
        <p:spPr>
          <a:xfrm>
            <a:off x="611188" y="1276350"/>
            <a:ext cx="7993062" cy="2562225"/>
          </a:xfrm>
          <a:prstGeom prst="rect">
            <a:avLst/>
          </a:prstGeom>
          <a:noFill/>
          <a:ln w="9525">
            <a:noFill/>
          </a:ln>
        </p:spPr>
        <p:txBody>
          <a:bodyPr>
            <a:spAutoFit/>
          </a:bodyPr>
          <a:p>
            <a:pPr marL="457200" indent="-457200" eaLnBrk="1" hangingPunct="1">
              <a:lnSpc>
                <a:spcPct val="13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扁鼻子军官的眼光立刻变得凶恶可怕，他向前弓着身子，伸出两只大手。啊！那双手就像鹰的爪子，扭着雨来的两只耳朵，向两边拉。</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charRg st="0" end="60"/>
                                            </p:txEl>
                                          </p:spTgt>
                                        </p:tgtEl>
                                        <p:attrNameLst>
                                          <p:attrName>style.visibility</p:attrName>
                                        </p:attrNameLst>
                                      </p:cBhvr>
                                      <p:to>
                                        <p:strVal val="visible"/>
                                      </p:to>
                                    </p:set>
                                    <p:animEffect transition="in" filter="barn(inVertical)">
                                      <p:cBhvr>
                                        <p:cTn id="7" dur="500"/>
                                        <p:tgtEl>
                                          <p:spTgt spid="3">
                                            <p:txEl>
                                              <p:charRg st="0" end="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p:nvPr/>
        </p:nvSpPr>
        <p:spPr>
          <a:xfrm>
            <a:off x="576263" y="771525"/>
            <a:ext cx="7991475" cy="2562225"/>
          </a:xfrm>
          <a:prstGeom prst="rect">
            <a:avLst/>
          </a:prstGeom>
          <a:noFill/>
          <a:ln w="9525">
            <a:noFill/>
          </a:ln>
        </p:spPr>
        <p:txBody>
          <a:bodyPr>
            <a:spAutoFit/>
          </a:bodyPr>
          <a:p>
            <a:pPr marL="457200" indent="-457200" eaLnBrk="1" hangingPunct="1">
              <a:lnSpc>
                <a:spcPct val="130000"/>
              </a:lnSpc>
              <a:buFont typeface="Wingdings" panose="05000000000000000000" pitchFamily="2" charset="2"/>
              <a:buChar char="u"/>
            </a:pPr>
            <a:r>
              <a:rPr lang="zh-CN" altLang="en-US" sz="3200" b="1" dirty="0">
                <a:latin typeface="楷体" panose="02010609060101010101" pitchFamily="49" charset="-122"/>
                <a:ea typeface="楷体" panose="02010609060101010101" pitchFamily="49" charset="-122"/>
              </a:rPr>
              <a:t>他没有什么模样，使他可爱的是脸上的精神。头不很大，圆眼，肉鼻子，两条眉很短很粗，头上永远剃得发亮；腮上没有多余的肉，脖子可是几乎与头一边儿粗。</a:t>
            </a:r>
            <a:endParaRPr lang="zh-CN" altLang="en-US" sz="3200" b="1" dirty="0">
              <a:latin typeface="楷体" panose="02010609060101010101" pitchFamily="49" charset="-122"/>
              <a:ea typeface="楷体" panose="02010609060101010101" pitchFamily="49" charset="-122"/>
            </a:endParaRPr>
          </a:p>
        </p:txBody>
      </p:sp>
      <p:sp>
        <p:nvSpPr>
          <p:cNvPr id="4" name="矩形 4"/>
          <p:cNvSpPr/>
          <p:nvPr/>
        </p:nvSpPr>
        <p:spPr>
          <a:xfrm>
            <a:off x="576263" y="3363913"/>
            <a:ext cx="8424862" cy="1281112"/>
          </a:xfrm>
          <a:prstGeom prst="rect">
            <a:avLst/>
          </a:prstGeom>
          <a:noFill/>
          <a:ln w="9525">
            <a:noFill/>
          </a:ln>
        </p:spPr>
        <p:txBody>
          <a:bodyPr>
            <a:spAutoFit/>
          </a:bodyPr>
          <a:p>
            <a:pPr eaLnBrk="1" hangingPunct="1">
              <a:lnSpc>
                <a:spcPct val="130000"/>
              </a:lnSpc>
            </a:pPr>
            <a:r>
              <a:rPr lang="zh-CN" altLang="en-US" sz="3200" b="1" dirty="0">
                <a:latin typeface="宋体" panose="02010600030101010101" pitchFamily="2" charset="-122"/>
              </a:rPr>
              <a:t>    分男女生对比朗读这几句话。边读边想，说说你的感想。</a:t>
            </a:r>
            <a:endParaRPr lang="zh-CN" altLang="en-US" sz="3200" b="1" dirty="0">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charRg st="0" end="72"/>
                                            </p:txEl>
                                          </p:spTgt>
                                        </p:tgtEl>
                                        <p:attrNameLst>
                                          <p:attrName>style.visibility</p:attrName>
                                        </p:attrNameLst>
                                      </p:cBhvr>
                                      <p:to>
                                        <p:strVal val="visible"/>
                                      </p:to>
                                    </p:set>
                                    <p:animEffect transition="in" filter="barn(inVertical)">
                                      <p:cBhvr>
                                        <p:cTn id="7" dur="500"/>
                                        <p:tgtEl>
                                          <p:spTgt spid="3">
                                            <p:txEl>
                                              <p:charRg st="0" end="7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charRg st="0" end="30"/>
                                            </p:txEl>
                                          </p:spTgt>
                                        </p:tgtEl>
                                        <p:attrNameLst>
                                          <p:attrName>style.visibility</p:attrName>
                                        </p:attrNameLst>
                                      </p:cBhvr>
                                      <p:to>
                                        <p:strVal val="visible"/>
                                      </p:to>
                                    </p:set>
                                    <p:animEffect transition="in" filter="barn(inVertical)">
                                      <p:cBhvr>
                                        <p:cTn id="12" dur="500"/>
                                        <p:tgtEl>
                                          <p:spTgt spid="4">
                                            <p:txEl>
                                              <p:charRg st="0" end="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a:spLocks noChangeArrowheads="1"/>
          </p:cNvSpPr>
          <p:nvPr/>
        </p:nvSpPr>
        <p:spPr bwMode="auto">
          <a:xfrm>
            <a:off x="263525" y="765175"/>
            <a:ext cx="8569325" cy="296862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u"/>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父亲仍旧穿着他那件灰布旧棉袍，可是没戴眼镜。我看到了他那乱蓬蓬的长头发下面的平静而慈祥的脸。</a:t>
            </a:r>
            <a:endPar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u"/>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我看到了他的脸。</a:t>
            </a:r>
            <a:endPar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r"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十六年前的回忆</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 name="矩形 1"/>
          <p:cNvSpPr/>
          <p:nvPr/>
        </p:nvSpPr>
        <p:spPr>
          <a:xfrm>
            <a:off x="3908169" y="1976251"/>
            <a:ext cx="5128327" cy="5847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highlight>
                  <a:srgbClr val="FF9900"/>
                </a:highlight>
                <a:uLnTx/>
                <a:uFillTx/>
                <a:latin typeface="宋体" panose="02010600030101010101" pitchFamily="2" charset="-122"/>
                <a:ea typeface="宋体" panose="02010600030101010101" pitchFamily="2" charset="-122"/>
                <a:cs typeface="+mn-cs"/>
              </a:rPr>
              <a:t>说明敌人对父亲施了重刑。</a:t>
            </a:r>
            <a:endParaRPr kumimoji="0" lang="zh-CN" altLang="en-US" sz="3200" b="1" i="0" u="none" strike="noStrike" kern="1200" cap="none" spc="0" normalizeH="0" baseline="0" noProof="0" dirty="0">
              <a:ln>
                <a:noFill/>
              </a:ln>
              <a:solidFill>
                <a:schemeClr val="tx1"/>
              </a:solidFill>
              <a:effectLst/>
              <a:highlight>
                <a:srgbClr val="FF9900"/>
              </a:highlight>
              <a:uLnTx/>
              <a:uFillTx/>
              <a:latin typeface="宋体" panose="02010600030101010101" pitchFamily="2" charset="-122"/>
              <a:ea typeface="宋体" panose="02010600030101010101" pitchFamily="2" charset="-122"/>
              <a:cs typeface="+mn-cs"/>
            </a:endParaRPr>
          </a:p>
        </p:txBody>
      </p:sp>
      <p:cxnSp>
        <p:nvCxnSpPr>
          <p:cNvPr id="6" name="直接连接符 5"/>
          <p:cNvCxnSpPr/>
          <p:nvPr/>
        </p:nvCxnSpPr>
        <p:spPr>
          <a:xfrm>
            <a:off x="7799388" y="1347788"/>
            <a:ext cx="773113" cy="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839788" y="1924050"/>
            <a:ext cx="935038" cy="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13" name="直接连接符 12"/>
          <p:cNvCxnSpPr/>
          <p:nvPr/>
        </p:nvCxnSpPr>
        <p:spPr>
          <a:xfrm>
            <a:off x="4424363" y="1900238"/>
            <a:ext cx="2808288" cy="0"/>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15" name="椭圆 14"/>
          <p:cNvSpPr/>
          <p:nvPr/>
        </p:nvSpPr>
        <p:spPr>
          <a:xfrm>
            <a:off x="784225" y="1987550"/>
            <a:ext cx="850900" cy="584200"/>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6">
                  <a:lumMod val="50000"/>
                </a:schemeClr>
              </a:solidFill>
              <a:effectLst/>
              <a:uLnTx/>
              <a:uFillTx/>
              <a:latin typeface="+mn-lt"/>
              <a:ea typeface="+mn-ea"/>
              <a:cs typeface="+mn-cs"/>
            </a:endParaRPr>
          </a:p>
        </p:txBody>
      </p:sp>
      <p:sp>
        <p:nvSpPr>
          <p:cNvPr id="16" name="矩形 15"/>
          <p:cNvSpPr/>
          <p:nvPr/>
        </p:nvSpPr>
        <p:spPr>
          <a:xfrm>
            <a:off x="972271" y="3638601"/>
            <a:ext cx="7600157" cy="5847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highlight>
                  <a:srgbClr val="A8D489"/>
                </a:highlight>
                <a:uLnTx/>
                <a:uFillTx/>
                <a:latin typeface="宋体" panose="02010600030101010101" pitchFamily="2" charset="-122"/>
                <a:ea typeface="宋体" panose="02010600030101010101" pitchFamily="2" charset="-122"/>
                <a:cs typeface="+mn-cs"/>
              </a:rPr>
              <a:t>说明父亲经历了残酷的折磨后依旧坚强。</a:t>
            </a:r>
            <a:endParaRPr kumimoji="0" lang="zh-CN" altLang="en-US" sz="3200" b="1" i="0" u="none" strike="noStrike" kern="1200" cap="none" spc="0" normalizeH="0" baseline="0" noProof="0" dirty="0">
              <a:ln>
                <a:noFill/>
              </a:ln>
              <a:solidFill>
                <a:schemeClr val="tx1"/>
              </a:solidFill>
              <a:effectLst/>
              <a:highlight>
                <a:srgbClr val="A8D489"/>
              </a:highlight>
              <a:uLnTx/>
              <a:uFillTx/>
              <a:latin typeface="宋体" panose="02010600030101010101" pitchFamily="2" charset="-122"/>
              <a:ea typeface="宋体" panose="02010600030101010101" pitchFamily="2" charset="-122"/>
              <a:cs typeface="+mn-cs"/>
            </a:endParaRPr>
          </a:p>
        </p:txBody>
      </p:sp>
      <p:sp>
        <p:nvSpPr>
          <p:cNvPr id="17" name="矩形 16"/>
          <p:cNvSpPr/>
          <p:nvPr/>
        </p:nvSpPr>
        <p:spPr>
          <a:xfrm>
            <a:off x="1010143" y="4188335"/>
            <a:ext cx="5128327" cy="5847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highlight>
                  <a:srgbClr val="A8D489"/>
                </a:highlight>
                <a:uLnTx/>
                <a:uFillTx/>
                <a:latin typeface="宋体" panose="02010600030101010101" pitchFamily="2" charset="-122"/>
                <a:ea typeface="宋体" panose="02010600030101010101" pitchFamily="2" charset="-122"/>
                <a:cs typeface="+mn-cs"/>
              </a:rPr>
              <a:t>体现了李大钊对亲人的爱。</a:t>
            </a:r>
            <a:endParaRPr kumimoji="0" lang="zh-CN" altLang="en-US" sz="3200" b="1" i="0" u="none" strike="noStrike" kern="1200" cap="none" spc="0" normalizeH="0" baseline="0" noProof="0" dirty="0">
              <a:ln>
                <a:noFill/>
              </a:ln>
              <a:solidFill>
                <a:schemeClr val="tx1"/>
              </a:solidFill>
              <a:effectLst/>
              <a:highlight>
                <a:srgbClr val="A8D489"/>
              </a:highlight>
              <a:uLnTx/>
              <a:uFillTx/>
              <a:latin typeface="宋体" panose="02010600030101010101" pitchFamily="2" charset="-122"/>
              <a:ea typeface="宋体" panose="02010600030101010101" pitchFamily="2" charset="-122"/>
              <a:cs typeface="+mn-cs"/>
            </a:endParaRPr>
          </a:p>
        </p:txBody>
      </p:sp>
      <p:sp>
        <p:nvSpPr>
          <p:cNvPr id="20" name="椭圆 19"/>
          <p:cNvSpPr/>
          <p:nvPr/>
        </p:nvSpPr>
        <p:spPr>
          <a:xfrm>
            <a:off x="1990725" y="1987550"/>
            <a:ext cx="852488" cy="584200"/>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down)">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inVertical)">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矩形 2">
            <a:hlinkClick r:id="rId1" action="ppaction://hlinksldjump"/>
          </p:cNvPr>
          <p:cNvSpPr/>
          <p:nvPr/>
        </p:nvSpPr>
        <p:spPr>
          <a:xfrm>
            <a:off x="2627313" y="2211388"/>
            <a:ext cx="1808162" cy="646112"/>
          </a:xfrm>
          <a:prstGeom prst="rect">
            <a:avLst/>
          </a:prstGeom>
          <a:noFill/>
          <a:ln w="9525">
            <a:noFill/>
          </a:ln>
        </p:spPr>
        <p:txBody>
          <a:bodyPr wrap="none">
            <a:spAutoFit/>
          </a:bodyPr>
          <a:p>
            <a:r>
              <a:rPr lang="zh-CN" altLang="en-US" sz="3600" b="1" dirty="0">
                <a:solidFill>
                  <a:srgbClr val="000000"/>
                </a:solidFill>
                <a:latin typeface="楷体" panose="02010609060101010101" pitchFamily="49" charset="-122"/>
                <a:ea typeface="楷体" panose="02010609060101010101" pitchFamily="49" charset="-122"/>
              </a:rPr>
              <a:t>第</a:t>
            </a:r>
            <a:r>
              <a:rPr lang="en-US" altLang="zh-CN" sz="3600" b="1" dirty="0">
                <a:solidFill>
                  <a:srgbClr val="000000"/>
                </a:solidFill>
                <a:latin typeface="楷体" panose="02010609060101010101" pitchFamily="49" charset="-122"/>
                <a:ea typeface="楷体" panose="02010609060101010101" pitchFamily="49" charset="-122"/>
              </a:rPr>
              <a:t>1</a:t>
            </a:r>
            <a:r>
              <a:rPr lang="zh-CN" altLang="en-US" sz="3600" b="1" dirty="0">
                <a:solidFill>
                  <a:srgbClr val="000000"/>
                </a:solidFill>
                <a:latin typeface="楷体" panose="02010609060101010101" pitchFamily="49" charset="-122"/>
                <a:ea typeface="楷体" panose="02010609060101010101" pitchFamily="49" charset="-122"/>
              </a:rPr>
              <a:t>课时</a:t>
            </a:r>
            <a:endParaRPr lang="zh-CN" altLang="en-US" sz="2000" dirty="0">
              <a:solidFill>
                <a:srgbClr val="000000"/>
              </a:solidFill>
              <a:latin typeface="Calibri" panose="020F0502020204030204" pitchFamily="34" charset="0"/>
            </a:endParaRPr>
          </a:p>
        </p:txBody>
      </p:sp>
      <p:sp>
        <p:nvSpPr>
          <p:cNvPr id="10243" name="矩形 7">
            <a:hlinkClick r:id="rId2" action="ppaction://hlinksldjump"/>
          </p:cNvPr>
          <p:cNvSpPr/>
          <p:nvPr/>
        </p:nvSpPr>
        <p:spPr>
          <a:xfrm>
            <a:off x="4716463" y="2211388"/>
            <a:ext cx="1806575" cy="646112"/>
          </a:xfrm>
          <a:prstGeom prst="rect">
            <a:avLst/>
          </a:prstGeom>
          <a:noFill/>
          <a:ln w="9525">
            <a:noFill/>
          </a:ln>
        </p:spPr>
        <p:txBody>
          <a:bodyPr wrap="none">
            <a:spAutoFit/>
          </a:bodyPr>
          <a:p>
            <a:r>
              <a:rPr lang="zh-CN" altLang="en-US" sz="3600" b="1" dirty="0">
                <a:solidFill>
                  <a:srgbClr val="000000"/>
                </a:solidFill>
                <a:latin typeface="楷体" panose="02010609060101010101" pitchFamily="49" charset="-122"/>
                <a:ea typeface="楷体" panose="02010609060101010101" pitchFamily="49" charset="-122"/>
              </a:rPr>
              <a:t>第</a:t>
            </a:r>
            <a:r>
              <a:rPr lang="en-US" altLang="zh-CN" sz="3600" b="1" dirty="0">
                <a:solidFill>
                  <a:srgbClr val="000000"/>
                </a:solidFill>
                <a:latin typeface="楷体" panose="02010609060101010101" pitchFamily="49" charset="-122"/>
                <a:ea typeface="楷体" panose="02010609060101010101" pitchFamily="49" charset="-122"/>
              </a:rPr>
              <a:t>2</a:t>
            </a:r>
            <a:r>
              <a:rPr lang="zh-CN" altLang="en-US" sz="3600" b="1" dirty="0">
                <a:solidFill>
                  <a:srgbClr val="000000"/>
                </a:solidFill>
                <a:latin typeface="楷体" panose="02010609060101010101" pitchFamily="49" charset="-122"/>
                <a:ea typeface="楷体" panose="02010609060101010101" pitchFamily="49" charset="-122"/>
              </a:rPr>
              <a:t>课时</a:t>
            </a:r>
            <a:endParaRPr lang="zh-CN" altLang="en-US" sz="2000" dirty="0">
              <a:solidFill>
                <a:srgbClr val="000000"/>
              </a:solidFill>
              <a:latin typeface="Calibri" panose="020F0502020204030204" pitchFamily="34"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a:spLocks noChangeArrowheads="1"/>
          </p:cNvSpPr>
          <p:nvPr/>
        </p:nvSpPr>
        <p:spPr bwMode="auto">
          <a:xfrm>
            <a:off x="504825" y="730250"/>
            <a:ext cx="7991475" cy="414972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u"/>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扁鼻子军官的眼光立刻变得凶恶可怕，他向前弓着身子，伸出两只大手。啊！那双手就像鹰的爪子，扭着雨来的两只耳朵，向两边拉。</a:t>
            </a:r>
            <a:endPar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u"/>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扁鼻子军官向前伸出两只大手，扭着雨来的两只耳朵，向两边拉。</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r"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小英雄雨来</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4" name="直接连接符 3"/>
          <p:cNvCxnSpPr/>
          <p:nvPr/>
        </p:nvCxnSpPr>
        <p:spPr>
          <a:xfrm>
            <a:off x="1044575" y="1306513"/>
            <a:ext cx="1295400" cy="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3492500" y="1306513"/>
            <a:ext cx="4103688" cy="0"/>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10" name="矩形 9"/>
          <p:cNvSpPr/>
          <p:nvPr/>
        </p:nvSpPr>
        <p:spPr>
          <a:xfrm>
            <a:off x="1691680" y="267494"/>
            <a:ext cx="4304383" cy="5847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highlight>
                  <a:srgbClr val="FF9900"/>
                </a:highlight>
                <a:uLnTx/>
                <a:uFillTx/>
                <a:latin typeface="宋体" panose="02010600030101010101" pitchFamily="2" charset="-122"/>
                <a:ea typeface="宋体" panose="02010600030101010101" pitchFamily="2" charset="-122"/>
                <a:cs typeface="+mn-cs"/>
              </a:rPr>
              <a:t>心狠手辣，非常残忍。</a:t>
            </a:r>
            <a:endParaRPr kumimoji="0" lang="zh-CN" altLang="en-US" sz="3200" b="1" i="0" u="none" strike="noStrike" kern="1200" cap="none" spc="0" normalizeH="0" baseline="0" noProof="0" dirty="0">
              <a:ln>
                <a:noFill/>
              </a:ln>
              <a:solidFill>
                <a:schemeClr val="tx1"/>
              </a:solidFill>
              <a:effectLst/>
              <a:highlight>
                <a:srgbClr val="FF9900"/>
              </a:highligh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4"/>
          <p:cNvSpPr>
            <a:spLocks noChangeArrowheads="1"/>
          </p:cNvSpPr>
          <p:nvPr/>
        </p:nvSpPr>
        <p:spPr bwMode="auto">
          <a:xfrm>
            <a:off x="576263" y="842963"/>
            <a:ext cx="7991475" cy="35591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u"/>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他没有什么模样，使他可爱的是脸上的精神。头不很大，圆眼，肉鼻子，两条眉很短很粗，头上永远剃得发亮；腮上没有多余的肉，脖子可是几乎与头一边儿粗。</a:t>
            </a:r>
            <a:endPar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u"/>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他没有什么模样。</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r"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骆驼祥子</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charRg st="0" end="72"/>
                                            </p:txEl>
                                          </p:spTgt>
                                        </p:tgtEl>
                                        <p:attrNameLst>
                                          <p:attrName>style.visibility</p:attrName>
                                        </p:attrNameLst>
                                      </p:cBhvr>
                                      <p:to>
                                        <p:strVal val="visible"/>
                                      </p:to>
                                    </p:set>
                                    <p:animEffect transition="in" filter="barn(inVertical)">
                                      <p:cBhvr>
                                        <p:cTn id="7" dur="500"/>
                                        <p:tgtEl>
                                          <p:spTgt spid="3">
                                            <p:txEl>
                                              <p:charRg st="0" end="7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charRg st="72" end="81"/>
                                            </p:txEl>
                                          </p:spTgt>
                                        </p:tgtEl>
                                        <p:attrNameLst>
                                          <p:attrName>style.visibility</p:attrName>
                                        </p:attrNameLst>
                                      </p:cBhvr>
                                      <p:to>
                                        <p:strVal val="visible"/>
                                      </p:to>
                                    </p:set>
                                    <p:animEffect transition="in" filter="barn(inVertical)">
                                      <p:cBhvr>
                                        <p:cTn id="12" dur="500"/>
                                        <p:tgtEl>
                                          <p:spTgt spid="3">
                                            <p:txEl>
                                              <p:charRg st="72" end="8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charRg st="81" end="90"/>
                                            </p:txEl>
                                          </p:spTgt>
                                        </p:tgtEl>
                                        <p:attrNameLst>
                                          <p:attrName>style.visibility</p:attrName>
                                        </p:attrNameLst>
                                      </p:cBhvr>
                                      <p:to>
                                        <p:strVal val="visible"/>
                                      </p:to>
                                    </p:set>
                                    <p:animEffect transition="in" filter="barn(inVertical)">
                                      <p:cBhvr>
                                        <p:cTn id="15" dur="500"/>
                                        <p:tgtEl>
                                          <p:spTgt spid="3">
                                            <p:txEl>
                                              <p:charRg st="81" end="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矩形 1"/>
          <p:cNvSpPr/>
          <p:nvPr/>
        </p:nvSpPr>
        <p:spPr>
          <a:xfrm>
            <a:off x="755650" y="1058863"/>
            <a:ext cx="7848600" cy="3203575"/>
          </a:xfrm>
          <a:prstGeom prst="rect">
            <a:avLst/>
          </a:prstGeom>
          <a:noFill/>
          <a:ln w="9525">
            <a:noFill/>
          </a:ln>
        </p:spPr>
        <p:txBody>
          <a:bodyPr>
            <a:spAutoFit/>
          </a:bodyPr>
          <a:p>
            <a:pPr eaLnBrk="1" hangingPunct="1">
              <a:lnSpc>
                <a:spcPct val="130000"/>
              </a:lnSpc>
            </a:pPr>
            <a:r>
              <a:rPr lang="zh-CN" altLang="en-US" sz="3200" b="1" dirty="0">
                <a:solidFill>
                  <a:srgbClr val="7030A0"/>
                </a:solidFill>
                <a:latin typeface="楷体" panose="02010609060101010101" pitchFamily="49" charset="-122"/>
                <a:ea typeface="楷体" panose="02010609060101010101" pitchFamily="49" charset="-122"/>
              </a:rPr>
              <a:t>    通过外貌描写，把祥子这一普通但又有自己特点的北京劳动人民形象展现在我们眼前；“脸上的精神”“头上永远剃得发亮”等描写，也体现了他积极向上的一种生活态度。</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矩形 1"/>
          <p:cNvSpPr/>
          <p:nvPr/>
        </p:nvSpPr>
        <p:spPr>
          <a:xfrm>
            <a:off x="827088" y="1276350"/>
            <a:ext cx="7848600" cy="2192338"/>
          </a:xfrm>
          <a:prstGeom prst="rect">
            <a:avLst/>
          </a:prstGeom>
          <a:noFill/>
          <a:ln w="9525">
            <a:noFill/>
          </a:ln>
        </p:spPr>
        <p:txBody>
          <a:bodyPr>
            <a:spAutoFit/>
          </a:bodyPr>
          <a:p>
            <a:pPr eaLnBrk="1" hangingPunct="1">
              <a:lnSpc>
                <a:spcPct val="150000"/>
              </a:lnSpc>
            </a:pPr>
            <a:r>
              <a:rPr lang="zh-CN" altLang="en-US" sz="3200" b="1" dirty="0">
                <a:latin typeface="宋体" panose="02010600030101010101" pitchFamily="2" charset="-122"/>
              </a:rPr>
              <a:t>    外貌描写在人物刻画时能起到加强的作用，对塑造人物的性格和形象可以起烘托作用。</a:t>
            </a:r>
            <a:endParaRPr lang="zh-CN" altLang="en-US" sz="3200" b="1" dirty="0">
              <a:latin typeface="宋体" panose="0201060003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图片 2"/>
          <p:cNvPicPr>
            <a:picLocks noChangeAspect="1"/>
          </p:cNvPicPr>
          <p:nvPr/>
        </p:nvPicPr>
        <p:blipFill>
          <a:blip r:embed="rId1"/>
          <a:stretch>
            <a:fillRect/>
          </a:stretch>
        </p:blipFill>
        <p:spPr>
          <a:xfrm>
            <a:off x="2987675" y="55563"/>
            <a:ext cx="3017838" cy="1347787"/>
          </a:xfrm>
          <a:prstGeom prst="rect">
            <a:avLst/>
          </a:prstGeom>
          <a:noFill/>
          <a:ln w="9525">
            <a:noFill/>
          </a:ln>
        </p:spPr>
      </p:pic>
      <p:sp>
        <p:nvSpPr>
          <p:cNvPr id="55299" name="矩形 2">
            <a:hlinkClick r:id="" action="ppaction://noaction"/>
          </p:cNvPr>
          <p:cNvSpPr/>
          <p:nvPr/>
        </p:nvSpPr>
        <p:spPr>
          <a:xfrm>
            <a:off x="3995738" y="404813"/>
            <a:ext cx="1806575" cy="647700"/>
          </a:xfrm>
          <a:prstGeom prst="rect">
            <a:avLst/>
          </a:prstGeom>
          <a:noFill/>
          <a:ln w="9525">
            <a:noFill/>
          </a:ln>
        </p:spPr>
        <p:txBody>
          <a:bodyPr wrap="none">
            <a:spAutoFit/>
          </a:bodyPr>
          <a:p>
            <a:r>
              <a:rPr lang="zh-CN" altLang="en-US" sz="3600" b="1" dirty="0">
                <a:solidFill>
                  <a:srgbClr val="C85365"/>
                </a:solidFill>
                <a:latin typeface="楷体" panose="02010609060101010101" pitchFamily="49" charset="-122"/>
                <a:ea typeface="楷体" panose="02010609060101010101" pitchFamily="49" charset="-122"/>
              </a:rPr>
              <a:t>第</a:t>
            </a:r>
            <a:r>
              <a:rPr lang="en-US" altLang="zh-CN" sz="3600" b="1" dirty="0">
                <a:solidFill>
                  <a:srgbClr val="C85365"/>
                </a:solidFill>
                <a:latin typeface="楷体" panose="02010609060101010101" pitchFamily="49" charset="-122"/>
                <a:ea typeface="楷体" panose="02010609060101010101" pitchFamily="49" charset="-122"/>
              </a:rPr>
              <a:t>2</a:t>
            </a:r>
            <a:r>
              <a:rPr lang="zh-CN" altLang="en-US" sz="3600" b="1" dirty="0">
                <a:solidFill>
                  <a:srgbClr val="C85365"/>
                </a:solidFill>
                <a:latin typeface="楷体" panose="02010609060101010101" pitchFamily="49" charset="-122"/>
                <a:ea typeface="楷体" panose="02010609060101010101" pitchFamily="49" charset="-122"/>
              </a:rPr>
              <a:t>课时</a:t>
            </a:r>
            <a:endParaRPr lang="zh-CN" altLang="en-US" sz="2000" dirty="0">
              <a:solidFill>
                <a:srgbClr val="C85365"/>
              </a:solidFill>
              <a:latin typeface="Calibri" panose="020F0502020204030204" pitchFamily="34" charset="0"/>
            </a:endParaRPr>
          </a:p>
        </p:txBody>
      </p:sp>
      <p:sp>
        <p:nvSpPr>
          <p:cNvPr id="2" name="矩形 1"/>
          <p:cNvSpPr/>
          <p:nvPr/>
        </p:nvSpPr>
        <p:spPr>
          <a:xfrm>
            <a:off x="611188" y="1385888"/>
            <a:ext cx="8208963" cy="3046413"/>
          </a:xfrm>
          <a:prstGeom prst="rect">
            <a:avLst/>
          </a:prstGeom>
        </p:spPr>
        <p:txBody>
          <a:bodyPr>
            <a:spAutoFit/>
          </a:bodyPr>
          <a:lstStyle/>
          <a:p>
            <a:pPr marL="514350" marR="0" lvl="0" indent="-514350" algn="l" defTabSz="914400" rtl="0" eaLnBrk="0" fontAlgn="base" latinLnBrk="0" hangingPunct="0">
              <a:lnSpc>
                <a:spcPct val="120000"/>
              </a:lnSpc>
              <a:spcBef>
                <a:spcPts val="0"/>
              </a:spcBef>
              <a:spcAft>
                <a:spcPct val="0"/>
              </a:spcAft>
              <a:buClrTx/>
              <a:buSzTx/>
              <a:buFont typeface="+mj-lt"/>
              <a:buAutoNum type="arabicPeriod"/>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背诵本单元的</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古诗三首</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514350" marR="0" lvl="0" indent="-514350" algn="l" defTabSz="914400" rtl="0" eaLnBrk="0" fontAlgn="base" latinLnBrk="0" hangingPunct="0">
              <a:lnSpc>
                <a:spcPct val="120000"/>
              </a:lnSpc>
              <a:spcBef>
                <a:spcPts val="0"/>
              </a:spcBef>
              <a:spcAft>
                <a:spcPct val="0"/>
              </a:spcAft>
              <a:buClrTx/>
              <a:buSzTx/>
              <a:buFont typeface="+mj-lt"/>
              <a:buAutoNum type="arabicPeriod"/>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说一说：这些诗都运用了什么表达方法。</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514350" marR="0" lvl="0" indent="-514350" algn="l" defTabSz="914400" rtl="0" eaLnBrk="0" fontAlgn="base" latinLnBrk="0" hangingPunct="0">
              <a:lnSpc>
                <a:spcPct val="120000"/>
              </a:lnSpc>
              <a:spcBef>
                <a:spcPts val="0"/>
              </a:spcBef>
              <a:spcAft>
                <a:spcPct val="0"/>
              </a:spcAft>
              <a:buClrTx/>
              <a:buSzTx/>
              <a:buFont typeface="+mj-lt"/>
              <a:buAutoNum type="arabicPeriod"/>
              <a:defRPr/>
            </a:pP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514350" marR="0" lvl="0" indent="-514350" algn="l" defTabSz="914400" rtl="0" eaLnBrk="0" fontAlgn="base" latinLnBrk="0" hangingPunct="0">
              <a:lnSpc>
                <a:spcPct val="120000"/>
              </a:lnSpc>
              <a:spcBef>
                <a:spcPts val="0"/>
              </a:spcBef>
              <a:spcAft>
                <a:spcPct val="0"/>
              </a:spcAft>
              <a:buClrTx/>
              <a:buSzTx/>
              <a:buFont typeface="+mj-lt"/>
              <a:buAutoNum type="arabicPeriod"/>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联系你读过的古诗，想一想：还有哪些事物被赋予了人的品格和志向呢？</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矩形 5"/>
          <p:cNvSpPr/>
          <p:nvPr/>
        </p:nvSpPr>
        <p:spPr>
          <a:xfrm>
            <a:off x="1116013" y="2282825"/>
            <a:ext cx="2420938" cy="641350"/>
          </a:xfrm>
          <a:prstGeom prst="rect">
            <a:avLst/>
          </a:prstGeom>
        </p:spPr>
        <p:txBody>
          <a:bodyPr>
            <a:spAutoFit/>
          </a:body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FF"/>
                </a:solidFill>
                <a:effectLst/>
                <a:uLnTx/>
                <a:uFillTx/>
                <a:latin typeface="+mn-ea"/>
                <a:ea typeface="宋体" panose="02010600030101010101" pitchFamily="2" charset="-122"/>
                <a:cs typeface="+mn-cs"/>
              </a:rPr>
              <a:t>托物言志</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charRg st="0" end="14"/>
                                            </p:txEl>
                                          </p:spTgt>
                                        </p:tgtEl>
                                        <p:attrNameLst>
                                          <p:attrName>style.visibility</p:attrName>
                                        </p:attrNameLst>
                                      </p:cBhvr>
                                      <p:to>
                                        <p:strVal val="visible"/>
                                      </p:to>
                                    </p:set>
                                    <p:animEffect transition="in" filter="barn(inVertical)">
                                      <p:cBhvr>
                                        <p:cTn id="7" dur="500"/>
                                        <p:tgtEl>
                                          <p:spTgt spid="2">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charRg st="14" end="33"/>
                                            </p:txEl>
                                          </p:spTgt>
                                        </p:tgtEl>
                                        <p:attrNameLst>
                                          <p:attrName>style.visibility</p:attrName>
                                        </p:attrNameLst>
                                      </p:cBhvr>
                                      <p:to>
                                        <p:strVal val="visible"/>
                                      </p:to>
                                    </p:set>
                                    <p:animEffect transition="in" filter="barn(inVertical)">
                                      <p:cBhvr>
                                        <p:cTn id="12" dur="500"/>
                                        <p:tgtEl>
                                          <p:spTgt spid="2">
                                            <p:txEl>
                                              <p:charRg st="14" end="3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charRg st="34" end="67"/>
                                            </p:txEl>
                                          </p:spTgt>
                                        </p:tgtEl>
                                        <p:attrNameLst>
                                          <p:attrName>style.visibility</p:attrName>
                                        </p:attrNameLst>
                                      </p:cBhvr>
                                      <p:to>
                                        <p:strVal val="visible"/>
                                      </p:to>
                                    </p:set>
                                    <p:animEffect transition="in" filter="barn(inVertical)">
                                      <p:cBhvr>
                                        <p:cTn id="22" dur="500"/>
                                        <p:tgtEl>
                                          <p:spTgt spid="2">
                                            <p:txEl>
                                              <p:charRg st="34" end="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47700" y="420688"/>
            <a:ext cx="7848600" cy="3638550"/>
          </a:xfrm>
          <a:prstGeom prst="rect">
            <a:avLst/>
          </a:prstGeom>
        </p:spPr>
        <p:txBody>
          <a:bodyPr>
            <a:spAutoFit/>
          </a:bodyPr>
          <a:lstStyle/>
          <a:p>
            <a:pPr marL="457200" marR="0" lvl="0" indent="-457200" algn="l" defTabSz="914400" rtl="0" eaLnBrk="1" fontAlgn="base" latinLnBrk="0" hangingPunct="1">
              <a:lnSpc>
                <a:spcPct val="120000"/>
              </a:lnSpc>
              <a:spcBef>
                <a:spcPts val="0"/>
              </a:spcBef>
              <a:spcAft>
                <a:spcPct val="0"/>
              </a:spcAft>
              <a:buClrTx/>
              <a:buSzTx/>
              <a:buFont typeface="Wingdings" panose="05000000000000000000" pitchFamily="2" charset="2"/>
              <a:buChar char="l"/>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千磨万击还坚劲，任尔东西南北风。</a:t>
            </a:r>
            <a:endPar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r" defTabSz="914400" rtl="0" eaLnBrk="1" fontAlgn="base" latinLnBrk="0" hangingPunct="1">
              <a:lnSpc>
                <a:spcPct val="120000"/>
              </a:lnSpc>
              <a:spcBef>
                <a:spcPts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清</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郑燮</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竹石</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57200" marR="0" lvl="0" indent="-457200" algn="l" defTabSz="914400" rtl="0" eaLnBrk="1" fontAlgn="base" latinLnBrk="0" hangingPunct="1">
              <a:lnSpc>
                <a:spcPct val="120000"/>
              </a:lnSpc>
              <a:spcBef>
                <a:spcPts val="0"/>
              </a:spcBef>
              <a:spcAft>
                <a:spcPct val="0"/>
              </a:spcAft>
              <a:buClrTx/>
              <a:buSzTx/>
              <a:buFont typeface="Wingdings" panose="05000000000000000000" pitchFamily="2" charset="2"/>
              <a:buChar char="l"/>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不要人夸好颜色</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只留清气满乾坤。</a:t>
            </a:r>
            <a:endPar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r" defTabSz="914400" rtl="0" eaLnBrk="1" fontAlgn="base" latinLnBrk="0" hangingPunct="1">
              <a:lnSpc>
                <a:spcPct val="120000"/>
              </a:lnSpc>
              <a:spcBef>
                <a:spcPts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元</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王冕</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墨梅</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457200" marR="0" lvl="0" indent="-457200" algn="l" defTabSz="914400" rtl="0" eaLnBrk="1" fontAlgn="base" latinLnBrk="0" hangingPunct="1">
              <a:lnSpc>
                <a:spcPct val="120000"/>
              </a:lnSpc>
              <a:spcBef>
                <a:spcPts val="0"/>
              </a:spcBef>
              <a:spcAft>
                <a:spcPct val="0"/>
              </a:spcAft>
              <a:buClrTx/>
              <a:buSzTx/>
              <a:buFont typeface="Wingdings" panose="05000000000000000000" pitchFamily="2" charset="2"/>
              <a:buChar char="l"/>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荷尽已无擎雨盖，菊残犹有傲霜枝。</a:t>
            </a:r>
            <a:endPar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r" defTabSz="914400" rtl="0" eaLnBrk="1" fontAlgn="base" latinLnBrk="0" hangingPunct="1">
              <a:lnSpc>
                <a:spcPct val="120000"/>
              </a:lnSpc>
              <a:spcBef>
                <a:spcPts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宋</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苏轼</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赠刘景文</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 name="矩形 2"/>
          <p:cNvSpPr/>
          <p:nvPr/>
        </p:nvSpPr>
        <p:spPr>
          <a:xfrm>
            <a:off x="1116013" y="3979863"/>
            <a:ext cx="7704138" cy="604838"/>
          </a:xfrm>
          <a:prstGeom prst="rect">
            <a:avLst/>
          </a:prstGeom>
        </p:spPr>
        <p:txBody>
          <a:bodyPr>
            <a:spAutoFit/>
          </a:bodyPr>
          <a:lstStyle/>
          <a:p>
            <a:pPr marL="0" marR="0" lvl="0" indent="0" algn="l" defTabSz="914400" rtl="0" eaLnBrk="0" fontAlgn="base" latinLnBrk="0" hangingPunct="0">
              <a:lnSpc>
                <a:spcPct val="120000"/>
              </a:lnSpc>
              <a:spcBef>
                <a:spcPts val="35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结合所查资料，和同桌交流诗句的意思。</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611188" y="842963"/>
            <a:ext cx="8064500" cy="1281113"/>
          </a:xfrm>
          <a:prstGeom prst="rect">
            <a:avLst/>
          </a:prstGeom>
        </p:spPr>
        <p:txBody>
          <a:bodyPr>
            <a:spAutoFit/>
          </a:bodyPr>
          <a:lstStyle/>
          <a:p>
            <a:pPr marL="0" marR="0" lvl="0" indent="0" algn="l" defTabSz="914400" rtl="0" eaLnBrk="0" fontAlgn="base" latinLnBrk="0" hangingPunct="0">
              <a:lnSpc>
                <a:spcPct val="130000"/>
              </a:lnSpc>
              <a:spcBef>
                <a:spcPts val="35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以上诗句中哪些事物被赋予了人的品格和志向？</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
        <p:nvSpPr>
          <p:cNvPr id="7" name="矩形 6"/>
          <p:cNvSpPr/>
          <p:nvPr/>
        </p:nvSpPr>
        <p:spPr>
          <a:xfrm>
            <a:off x="611188" y="2211388"/>
            <a:ext cx="8064500" cy="1922462"/>
          </a:xfrm>
          <a:prstGeom prst="rect">
            <a:avLst/>
          </a:prstGeom>
          <a:noFill/>
          <a:ln w="9525">
            <a:noFill/>
          </a:ln>
        </p:spPr>
        <p:txBody>
          <a:bodyPr>
            <a:spAutoFit/>
          </a:bodyPr>
          <a:p>
            <a:pPr eaLnBrk="1" hangingPunct="1">
              <a:lnSpc>
                <a:spcPct val="130000"/>
              </a:lnSpc>
              <a:spcBef>
                <a:spcPts val="600"/>
              </a:spcBef>
            </a:pPr>
            <a:r>
              <a:rPr lang="zh-CN" altLang="en-US" sz="3200" b="1" dirty="0">
                <a:solidFill>
                  <a:srgbClr val="0000FF"/>
                </a:solidFill>
                <a:latin typeface="楷体" panose="02010609060101010101" pitchFamily="49" charset="-122"/>
                <a:ea typeface="楷体" panose="02010609060101010101" pitchFamily="49" charset="-122"/>
              </a:rPr>
              <a:t>    咏石灰即是咏自己磊落的襟怀和崇高的人格，表达作者要像石灰一样，坚守清白，报效国家。</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395288" y="1276350"/>
            <a:ext cx="8353425" cy="2638425"/>
          </a:xfrm>
          <a:prstGeom prst="rect">
            <a:avLst/>
          </a:prstGeom>
          <a:noFill/>
          <a:ln w="9525">
            <a:noFill/>
          </a:ln>
        </p:spPr>
        <p:txBody>
          <a:bodyPr>
            <a:spAutoFit/>
          </a:bodyPr>
          <a:p>
            <a:pPr eaLnBrk="1" hangingPunct="1">
              <a:lnSpc>
                <a:spcPct val="130000"/>
              </a:lnSpc>
              <a:spcBef>
                <a:spcPts val="600"/>
              </a:spcBef>
            </a:pPr>
            <a:r>
              <a:rPr lang="zh-CN" altLang="en-US" sz="3200" b="1" dirty="0">
                <a:solidFill>
                  <a:srgbClr val="0000FF"/>
                </a:solidFill>
                <a:latin typeface="楷体" panose="02010609060101010101" pitchFamily="49" charset="-122"/>
                <a:ea typeface="楷体" panose="02010609060101010101" pitchFamily="49" charset="-122"/>
              </a:rPr>
              <a:t>    墨梅反映了诗人的高尚情趣和淡泊名利的胸襟，表明了他不向世俗献媚的操守。</a:t>
            </a:r>
            <a:endParaRPr lang="en-US" altLang="zh-CN" sz="3200" b="1" dirty="0">
              <a:solidFill>
                <a:srgbClr val="0000FF"/>
              </a:solidFill>
              <a:latin typeface="楷体" panose="02010609060101010101" pitchFamily="49" charset="-122"/>
              <a:ea typeface="楷体" panose="02010609060101010101" pitchFamily="49" charset="-122"/>
            </a:endParaRPr>
          </a:p>
          <a:p>
            <a:pPr eaLnBrk="1" hangingPunct="1">
              <a:lnSpc>
                <a:spcPct val="130000"/>
              </a:lnSpc>
              <a:spcBef>
                <a:spcPts val="600"/>
              </a:spcBef>
            </a:pPr>
            <a:r>
              <a:rPr lang="en-US" altLang="zh-CN" sz="3200" b="1" dirty="0">
                <a:solidFill>
                  <a:srgbClr val="0000FF"/>
                </a:solidFill>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“菊残犹有傲霜枝”反映了作者孤高傲世的高洁品格，秋菊也比喻坚贞不屈的人。</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xEl>
                                              <p:charRg st="0" end="40"/>
                                            </p:txEl>
                                          </p:spTgt>
                                        </p:tgtEl>
                                        <p:attrNameLst>
                                          <p:attrName>style.visibility</p:attrName>
                                        </p:attrNameLst>
                                      </p:cBhvr>
                                      <p:to>
                                        <p:strVal val="visible"/>
                                      </p:to>
                                    </p:set>
                                    <p:animEffect transition="in" filter="barn(inVertical)">
                                      <p:cBhvr>
                                        <p:cTn id="7" dur="500"/>
                                        <p:tgtEl>
                                          <p:spTgt spid="7">
                                            <p:txEl>
                                              <p:charRg st="0" end="4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charRg st="40" end="81"/>
                                            </p:txEl>
                                          </p:spTgt>
                                        </p:tgtEl>
                                        <p:attrNameLst>
                                          <p:attrName>style.visibility</p:attrName>
                                        </p:attrNameLst>
                                      </p:cBhvr>
                                      <p:to>
                                        <p:strVal val="visible"/>
                                      </p:to>
                                    </p:set>
                                    <p:animEffect transition="in" filter="barn(inVertical)">
                                      <p:cBhvr>
                                        <p:cTn id="12" dur="500"/>
                                        <p:tgtEl>
                                          <p:spTgt spid="7">
                                            <p:txEl>
                                              <p:charRg st="40" end="8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611188" y="771525"/>
            <a:ext cx="8064500" cy="1195388"/>
          </a:xfrm>
          <a:prstGeom prst="rect">
            <a:avLst/>
          </a:prstGeom>
        </p:spPr>
        <p:txBody>
          <a:bodyPr>
            <a:spAutoFit/>
          </a:bodyPr>
          <a:lstStyle/>
          <a:p>
            <a:pPr marL="0" marR="0" lvl="0" indent="0" algn="l" defTabSz="914400" rtl="0" eaLnBrk="0" fontAlgn="base" latinLnBrk="0" hangingPunct="0">
              <a:lnSpc>
                <a:spcPct val="120000"/>
              </a:lnSpc>
              <a:spcBef>
                <a:spcPts val="350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联系读过的古诗，说说还有哪些事物被赋予了人的品格和志向。</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
        <p:nvSpPr>
          <p:cNvPr id="7" name="矩形 6"/>
          <p:cNvSpPr/>
          <p:nvPr/>
        </p:nvSpPr>
        <p:spPr>
          <a:xfrm>
            <a:off x="600075" y="2139950"/>
            <a:ext cx="8066088" cy="2378075"/>
          </a:xfrm>
          <a:prstGeom prst="rect">
            <a:avLst/>
          </a:prstGeom>
          <a:noFill/>
          <a:ln w="9525">
            <a:noFill/>
          </a:ln>
        </p:spPr>
        <p:txBody>
          <a:bodyPr>
            <a:spAutoFit/>
          </a:bodyPr>
          <a:p>
            <a:pPr>
              <a:lnSpc>
                <a:spcPct val="120000"/>
              </a:lnSpc>
            </a:pPr>
            <a:r>
              <a:rPr lang="zh-CN" altLang="en-US" sz="3200" b="1" dirty="0">
                <a:solidFill>
                  <a:srgbClr val="0000FF"/>
                </a:solidFill>
                <a:latin typeface="楷体" panose="02010609060101010101" pitchFamily="49" charset="-122"/>
                <a:ea typeface="楷体" panose="02010609060101010101" pitchFamily="49" charset="-122"/>
              </a:rPr>
              <a:t>墙角数枝梅，凌寒独自开。</a:t>
            </a:r>
            <a:endParaRPr lang="en-US" altLang="zh-CN" sz="3200" b="1" dirty="0">
              <a:solidFill>
                <a:srgbClr val="0000FF"/>
              </a:solidFill>
              <a:latin typeface="楷体" panose="02010609060101010101" pitchFamily="49" charset="-122"/>
              <a:ea typeface="楷体" panose="02010609060101010101" pitchFamily="49" charset="-122"/>
            </a:endParaRPr>
          </a:p>
          <a:p>
            <a:pPr algn="r">
              <a:lnSpc>
                <a:spcPct val="120000"/>
              </a:lnSpc>
            </a:pP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宋</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王安石</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梅花</a:t>
            </a:r>
            <a:r>
              <a:rPr lang="en-US" altLang="zh-CN" sz="3200" b="1" dirty="0">
                <a:solidFill>
                  <a:srgbClr val="0000FF"/>
                </a:solidFill>
                <a:latin typeface="楷体" panose="02010609060101010101" pitchFamily="49" charset="-122"/>
                <a:ea typeface="楷体" panose="02010609060101010101" pitchFamily="49" charset="-122"/>
              </a:rPr>
              <a:t>》</a:t>
            </a:r>
            <a:endParaRPr lang="zh-CN" altLang="en-US" sz="3200" b="1" dirty="0">
              <a:solidFill>
                <a:srgbClr val="0000FF"/>
              </a:solidFill>
              <a:latin typeface="楷体" panose="02010609060101010101" pitchFamily="49" charset="-122"/>
              <a:ea typeface="楷体" panose="02010609060101010101" pitchFamily="49" charset="-122"/>
            </a:endParaRPr>
          </a:p>
          <a:p>
            <a:pPr>
              <a:lnSpc>
                <a:spcPct val="120000"/>
              </a:lnSpc>
            </a:pPr>
            <a:r>
              <a:rPr lang="zh-CN" altLang="en-US" sz="3200" b="1" dirty="0">
                <a:solidFill>
                  <a:srgbClr val="0000FF"/>
                </a:solidFill>
                <a:latin typeface="楷体" panose="02010609060101010101" pitchFamily="49" charset="-122"/>
                <a:ea typeface="楷体" panose="02010609060101010101" pitchFamily="49" charset="-122"/>
              </a:rPr>
              <a:t>无人信高洁，谁为表予心？</a:t>
            </a:r>
            <a:endParaRPr lang="en-US" altLang="zh-CN" sz="3200" b="1" dirty="0">
              <a:solidFill>
                <a:srgbClr val="0000FF"/>
              </a:solidFill>
              <a:latin typeface="楷体" panose="02010609060101010101" pitchFamily="49" charset="-122"/>
              <a:ea typeface="楷体" panose="02010609060101010101" pitchFamily="49" charset="-122"/>
            </a:endParaRPr>
          </a:p>
          <a:p>
            <a:pPr algn="r">
              <a:lnSpc>
                <a:spcPct val="120000"/>
              </a:lnSpc>
            </a:pP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唐</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骆宾王</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咏蝉</a:t>
            </a:r>
            <a:r>
              <a:rPr lang="en-US" altLang="zh-CN" sz="3200" b="1" dirty="0">
                <a:solidFill>
                  <a:srgbClr val="0000FF"/>
                </a:solidFill>
                <a:latin typeface="楷体" panose="02010609060101010101" pitchFamily="49" charset="-122"/>
                <a:ea typeface="楷体" panose="02010609060101010101" pitchFamily="49" charset="-122"/>
              </a:rPr>
              <a:t>》</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539750" y="915988"/>
            <a:ext cx="8064500" cy="604838"/>
          </a:xfrm>
          <a:prstGeom prst="rect">
            <a:avLst/>
          </a:prstGeom>
        </p:spPr>
        <p:txBody>
          <a:bodyPr>
            <a:spAutoFit/>
          </a:bodyPr>
          <a:lstStyle/>
          <a:p>
            <a:pPr marL="0" marR="0" lvl="0" indent="0" algn="l" defTabSz="914400" rtl="0" eaLnBrk="0" fontAlgn="base" latinLnBrk="0" hangingPunct="0">
              <a:lnSpc>
                <a:spcPct val="120000"/>
              </a:lnSpc>
              <a:spcBef>
                <a:spcPts val="35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1.</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读名言警句。</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
        <p:nvSpPr>
          <p:cNvPr id="7" name="矩形 6"/>
          <p:cNvSpPr/>
          <p:nvPr/>
        </p:nvSpPr>
        <p:spPr>
          <a:xfrm>
            <a:off x="965200" y="1628775"/>
            <a:ext cx="6985000" cy="2968625"/>
          </a:xfrm>
          <a:prstGeom prst="rect">
            <a:avLst/>
          </a:prstGeom>
          <a:noFill/>
          <a:ln w="9525">
            <a:noFill/>
          </a:ln>
        </p:spPr>
        <p:txBody>
          <a:bodyPr>
            <a:spAutoFit/>
          </a:bodyPr>
          <a:p>
            <a:pPr>
              <a:lnSpc>
                <a:spcPct val="120000"/>
              </a:lnSpc>
            </a:pPr>
            <a:r>
              <a:rPr lang="zh-CN" altLang="en-US" sz="3200" b="1" dirty="0">
                <a:latin typeface="楷体" panose="02010609060101010101" pitchFamily="49" charset="-122"/>
                <a:ea typeface="楷体" panose="02010609060101010101" pitchFamily="49" charset="-122"/>
              </a:rPr>
              <a:t>有意栽花花不发，无心插柳柳成荫。</a:t>
            </a:r>
            <a:endParaRPr lang="zh-CN" altLang="en-US" sz="3200" b="1" dirty="0">
              <a:latin typeface="楷体" panose="02010609060101010101" pitchFamily="49" charset="-122"/>
              <a:ea typeface="楷体" panose="02010609060101010101" pitchFamily="49" charset="-122"/>
            </a:endParaRPr>
          </a:p>
          <a:p>
            <a:pPr>
              <a:lnSpc>
                <a:spcPct val="120000"/>
              </a:lnSpc>
            </a:pPr>
            <a:r>
              <a:rPr lang="zh-CN" altLang="en-US" sz="3200" b="1" dirty="0">
                <a:latin typeface="楷体" panose="02010609060101010101" pitchFamily="49" charset="-122"/>
                <a:ea typeface="楷体" panose="02010609060101010101" pitchFamily="49" charset="-122"/>
              </a:rPr>
              <a:t>良药苦口利于病，忠言逆耳利于行。</a:t>
            </a:r>
            <a:endParaRPr lang="zh-CN" altLang="en-US" sz="3200" b="1" dirty="0">
              <a:latin typeface="楷体" panose="02010609060101010101" pitchFamily="49" charset="-122"/>
              <a:ea typeface="楷体" panose="02010609060101010101" pitchFamily="49" charset="-122"/>
            </a:endParaRPr>
          </a:p>
          <a:p>
            <a:pPr>
              <a:lnSpc>
                <a:spcPct val="120000"/>
              </a:lnSpc>
            </a:pPr>
            <a:r>
              <a:rPr lang="zh-CN" altLang="en-US" sz="3200" b="1" dirty="0">
                <a:latin typeface="楷体" panose="02010609060101010101" pitchFamily="49" charset="-122"/>
                <a:ea typeface="楷体" panose="02010609060101010101" pitchFamily="49" charset="-122"/>
              </a:rPr>
              <a:t>树欲静而风不止，子欲养而亲不待。</a:t>
            </a:r>
            <a:endParaRPr lang="zh-CN" altLang="en-US" sz="3200" b="1" dirty="0">
              <a:latin typeface="楷体" panose="02010609060101010101" pitchFamily="49" charset="-122"/>
              <a:ea typeface="楷体" panose="02010609060101010101" pitchFamily="49" charset="-122"/>
            </a:endParaRPr>
          </a:p>
          <a:p>
            <a:pPr>
              <a:lnSpc>
                <a:spcPct val="120000"/>
              </a:lnSpc>
            </a:pPr>
            <a:r>
              <a:rPr lang="zh-CN" altLang="en-US" sz="3200" b="1" dirty="0">
                <a:latin typeface="楷体" panose="02010609060101010101" pitchFamily="49" charset="-122"/>
                <a:ea typeface="楷体" panose="02010609060101010101" pitchFamily="49" charset="-122"/>
              </a:rPr>
              <a:t>常将有日思无日，莫把无时当有时。</a:t>
            </a:r>
            <a:endParaRPr lang="zh-CN" altLang="en-US" sz="3200" b="1" dirty="0">
              <a:latin typeface="楷体" panose="02010609060101010101" pitchFamily="49" charset="-122"/>
              <a:ea typeface="楷体" panose="02010609060101010101" pitchFamily="49" charset="-122"/>
            </a:endParaRPr>
          </a:p>
          <a:p>
            <a:pPr>
              <a:lnSpc>
                <a:spcPct val="120000"/>
              </a:lnSpc>
            </a:pPr>
            <a:r>
              <a:rPr lang="zh-CN" altLang="en-US" sz="3200" b="1" dirty="0">
                <a:latin typeface="楷体" panose="02010609060101010101" pitchFamily="49" charset="-122"/>
                <a:ea typeface="楷体" panose="02010609060101010101" pitchFamily="49" charset="-122"/>
              </a:rPr>
              <a:t>书到用时方恨少，事非经过不知难。</a:t>
            </a:r>
            <a:endParaRPr lang="zh-CN" altLang="en-US" sz="3200" b="1" dirty="0">
              <a:latin typeface="楷体" panose="02010609060101010101" pitchFamily="49" charset="-122"/>
              <a:ea typeface="楷体" panose="02010609060101010101" pitchFamily="49" charset="-122"/>
            </a:endParaRPr>
          </a:p>
        </p:txBody>
      </p:sp>
      <p:sp>
        <p:nvSpPr>
          <p:cNvPr id="65540" name="矩形 2"/>
          <p:cNvSpPr/>
          <p:nvPr/>
        </p:nvSpPr>
        <p:spPr>
          <a:xfrm>
            <a:off x="323850" y="123825"/>
            <a:ext cx="1831975" cy="604838"/>
          </a:xfrm>
          <a:prstGeom prst="rect">
            <a:avLst/>
          </a:prstGeom>
          <a:noFill/>
          <a:ln w="9525">
            <a:noFill/>
          </a:ln>
        </p:spPr>
        <p:txBody>
          <a:bodyPr wrap="none">
            <a:spAutoFit/>
          </a:bodyPr>
          <a:p>
            <a:pPr>
              <a:lnSpc>
                <a:spcPct val="120000"/>
              </a:lnSpc>
              <a:spcBef>
                <a:spcPts val="3500"/>
              </a:spcBef>
            </a:pPr>
            <a:r>
              <a:rPr lang="zh-CN" altLang="en-US" sz="3200" b="1" dirty="0">
                <a:solidFill>
                  <a:srgbClr val="C85365"/>
                </a:solidFill>
                <a:latin typeface="黑体" panose="02010609060101010101" pitchFamily="49" charset="-122"/>
                <a:ea typeface="黑体" panose="02010609060101010101" pitchFamily="49" charset="-122"/>
              </a:rPr>
              <a:t>日积月累</a:t>
            </a:r>
            <a:endParaRPr lang="zh-CN" altLang="en-US" sz="3200" b="1" dirty="0">
              <a:solidFill>
                <a:srgbClr val="C8536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2"/>
          <p:cNvPicPr>
            <a:picLocks noChangeAspect="1"/>
          </p:cNvPicPr>
          <p:nvPr/>
        </p:nvPicPr>
        <p:blipFill>
          <a:blip r:embed="rId1"/>
          <a:stretch>
            <a:fillRect/>
          </a:stretch>
        </p:blipFill>
        <p:spPr>
          <a:xfrm>
            <a:off x="2987675" y="55563"/>
            <a:ext cx="3017838" cy="1347787"/>
          </a:xfrm>
          <a:prstGeom prst="rect">
            <a:avLst/>
          </a:prstGeom>
          <a:noFill/>
          <a:ln w="9525">
            <a:noFill/>
          </a:ln>
        </p:spPr>
      </p:pic>
      <p:sp>
        <p:nvSpPr>
          <p:cNvPr id="12291" name="矩形 2">
            <a:hlinkClick r:id="" action="ppaction://noaction"/>
          </p:cNvPr>
          <p:cNvSpPr/>
          <p:nvPr/>
        </p:nvSpPr>
        <p:spPr>
          <a:xfrm>
            <a:off x="3995738" y="387350"/>
            <a:ext cx="1804987" cy="647700"/>
          </a:xfrm>
          <a:prstGeom prst="rect">
            <a:avLst/>
          </a:prstGeom>
          <a:noFill/>
          <a:ln w="9525">
            <a:noFill/>
          </a:ln>
        </p:spPr>
        <p:txBody>
          <a:bodyPr wrap="none">
            <a:spAutoFit/>
          </a:bodyPr>
          <a:p>
            <a:r>
              <a:rPr lang="zh-CN" altLang="en-US" sz="3600" b="1" dirty="0">
                <a:solidFill>
                  <a:srgbClr val="C85365"/>
                </a:solidFill>
                <a:latin typeface="楷体" panose="02010609060101010101" pitchFamily="49" charset="-122"/>
                <a:ea typeface="楷体" panose="02010609060101010101" pitchFamily="49" charset="-122"/>
              </a:rPr>
              <a:t>第</a:t>
            </a:r>
            <a:r>
              <a:rPr lang="en-US" altLang="zh-CN" sz="3600" b="1" dirty="0">
                <a:solidFill>
                  <a:srgbClr val="C85365"/>
                </a:solidFill>
                <a:latin typeface="楷体" panose="02010609060101010101" pitchFamily="49" charset="-122"/>
                <a:ea typeface="楷体" panose="02010609060101010101" pitchFamily="49" charset="-122"/>
              </a:rPr>
              <a:t>1</a:t>
            </a:r>
            <a:r>
              <a:rPr lang="zh-CN" altLang="en-US" sz="3600" b="1" dirty="0">
                <a:solidFill>
                  <a:srgbClr val="C85365"/>
                </a:solidFill>
                <a:latin typeface="楷体" panose="02010609060101010101" pitchFamily="49" charset="-122"/>
                <a:ea typeface="楷体" panose="02010609060101010101" pitchFamily="49" charset="-122"/>
              </a:rPr>
              <a:t>课时</a:t>
            </a:r>
            <a:endParaRPr lang="zh-CN" altLang="en-US" sz="2000" dirty="0">
              <a:solidFill>
                <a:srgbClr val="C85365"/>
              </a:solidFill>
              <a:latin typeface="Calibri" panose="020F0502020204030204" pitchFamily="34" charset="0"/>
            </a:endParaRPr>
          </a:p>
        </p:txBody>
      </p:sp>
      <p:sp>
        <p:nvSpPr>
          <p:cNvPr id="2" name="矩形 1"/>
          <p:cNvSpPr/>
          <p:nvPr/>
        </p:nvSpPr>
        <p:spPr>
          <a:xfrm>
            <a:off x="611188" y="2284413"/>
            <a:ext cx="8208963" cy="1430338"/>
          </a:xfrm>
          <a:prstGeom prst="rect">
            <a:avLst/>
          </a:prstGeom>
        </p:spPr>
        <p:txBody>
          <a:bodyPr>
            <a:spAutoFit/>
          </a:bodyPr>
          <a:lstStyle/>
          <a:p>
            <a:pPr marL="0" marR="0" lvl="0" indent="0" algn="l" defTabSz="914400" rtl="0" eaLnBrk="0" fontAlgn="base" latinLnBrk="0" hangingPunct="0">
              <a:lnSpc>
                <a:spcPct val="13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回顾前面所学课文的开头与结尾，你有什么发现？</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12293" name="矩形 11"/>
          <p:cNvSpPr/>
          <p:nvPr/>
        </p:nvSpPr>
        <p:spPr>
          <a:xfrm>
            <a:off x="395288" y="84138"/>
            <a:ext cx="1833562" cy="684212"/>
          </a:xfrm>
          <a:prstGeom prst="rect">
            <a:avLst/>
          </a:prstGeom>
          <a:noFill/>
          <a:ln w="9525">
            <a:noFill/>
          </a:ln>
        </p:spPr>
        <p:txBody>
          <a:bodyPr wrap="none">
            <a:spAutoFit/>
          </a:bodyPr>
          <a:p>
            <a:pPr>
              <a:lnSpc>
                <a:spcPct val="120000"/>
              </a:lnSpc>
              <a:spcBef>
                <a:spcPts val="3500"/>
              </a:spcBef>
            </a:pPr>
            <a:r>
              <a:rPr lang="zh-CN" altLang="en-US" sz="3200" b="1" dirty="0">
                <a:solidFill>
                  <a:srgbClr val="C85365"/>
                </a:solidFill>
                <a:latin typeface="黑体" panose="02010609060101010101" pitchFamily="49" charset="-122"/>
                <a:ea typeface="黑体" panose="02010609060101010101" pitchFamily="49" charset="-122"/>
              </a:rPr>
              <a:t>交流平台</a:t>
            </a:r>
            <a:endParaRPr lang="zh-CN" altLang="en-US" sz="3200" b="1" dirty="0">
              <a:solidFill>
                <a:srgbClr val="C85365"/>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525" y="771525"/>
            <a:ext cx="8362950" cy="604838"/>
          </a:xfrm>
          <a:prstGeom prst="rect">
            <a:avLst/>
          </a:prstGeom>
        </p:spPr>
        <p:txBody>
          <a:bodyPr>
            <a:spAutoFit/>
          </a:bodyPr>
          <a:lstStyle/>
          <a:p>
            <a:pPr marL="0" marR="0" lvl="0" indent="0" algn="l" defTabSz="914400" rtl="0" eaLnBrk="0" fontAlgn="base" latinLnBrk="0" hangingPunct="0">
              <a:lnSpc>
                <a:spcPct val="120000"/>
              </a:lnSpc>
              <a:spcBef>
                <a:spcPts val="35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2.</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悟名言警句。这些句子分别是什么意思呢？</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
        <p:nvSpPr>
          <p:cNvPr id="7" name="矩形 6"/>
          <p:cNvSpPr/>
          <p:nvPr/>
        </p:nvSpPr>
        <p:spPr>
          <a:xfrm>
            <a:off x="411163" y="1563688"/>
            <a:ext cx="8408988" cy="2968625"/>
          </a:xfrm>
          <a:prstGeom prst="rect">
            <a:avLst/>
          </a:prstGeom>
        </p:spPr>
        <p:txBody>
          <a:bodyPr>
            <a:spAutoFit/>
          </a:bodyPr>
          <a:lstStyle/>
          <a:p>
            <a:pPr marL="0" marR="0" lvl="0" indent="0" algn="l" defTabSz="914400" rtl="0" eaLnBrk="0" fontAlgn="base" latinLnBrk="0" hangingPunct="0">
              <a:lnSpc>
                <a:spcPct val="120000"/>
              </a:lnSpc>
              <a:spcBef>
                <a:spcPts val="0"/>
              </a:spcBef>
              <a:spcAft>
                <a:spcPct val="0"/>
              </a:spcAft>
              <a:buClrTx/>
              <a:buSzTx/>
              <a:buFontTx/>
              <a:buNone/>
              <a:defRPr/>
            </a:pP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    “树欲静而风不止，子欲养而亲不待。”出自</a:t>
            </a:r>
            <a:r>
              <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孔子家语卷二</a:t>
            </a:r>
            <a:r>
              <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致思第八</a:t>
            </a:r>
            <a:r>
              <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，意思是： 树希望静止不摆，风却不停息；子女想赡养父母，父母却已离去。反映了“百善孝为先”的重孝观念。</a:t>
            </a:r>
            <a:endPar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395288" y="987425"/>
            <a:ext cx="8410575" cy="3201988"/>
          </a:xfrm>
          <a:prstGeom prst="rect">
            <a:avLst/>
          </a:prstGeom>
        </p:spPr>
        <p:txBody>
          <a:bodyPr>
            <a:spAutoFit/>
          </a:bodyPr>
          <a:lstStyle/>
          <a:p>
            <a:pPr marL="0" marR="0" lvl="0" indent="0" algn="l" defTabSz="914400" rtl="0" eaLnBrk="0" fontAlgn="base" latinLnBrk="0" hangingPunct="0">
              <a:lnSpc>
                <a:spcPct val="130000"/>
              </a:lnSpc>
              <a:spcBef>
                <a:spcPts val="0"/>
              </a:spcBef>
              <a:spcAft>
                <a:spcPct val="0"/>
              </a:spcAft>
              <a:buClrTx/>
              <a:buSzTx/>
              <a:buFontTx/>
              <a:buNone/>
              <a:defRPr/>
            </a:pP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    “常将有日思无日，莫把无时当有时”出自</a:t>
            </a:r>
            <a:r>
              <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增广贤文</a:t>
            </a:r>
            <a:r>
              <a:rPr kumimoji="0" lang="en-US" altLang="zh-CN"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rPr>
              <a:t>，意思是：在过富有生活的时候要想到以后可能会过贫穷的日子，不要到了一无所有的时候还像过富有生活时那样铺张浪费。这句名言告诉我们要节约，不要浪费。</a:t>
            </a:r>
            <a:endParaRPr kumimoji="0" lang="zh-CN" altLang="en-US" sz="3200" b="1" i="0" u="none" strike="noStrike" kern="1200" cap="none" spc="0" normalizeH="0" baseline="0" noProof="0" dirty="0">
              <a:ln>
                <a:noFill/>
              </a:ln>
              <a:solidFill>
                <a:schemeClr val="accent6">
                  <a:lumMod val="50000"/>
                </a:schemeClr>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468313" y="438150"/>
            <a:ext cx="2022475" cy="604838"/>
          </a:xfrm>
          <a:prstGeom prst="rect">
            <a:avLst/>
          </a:prstGeom>
        </p:spPr>
        <p:txBody>
          <a:bodyPr>
            <a:spAutoFit/>
          </a:bodyPr>
          <a:lstStyle/>
          <a:p>
            <a:pPr marL="0" marR="0" lvl="0" indent="0" algn="l" defTabSz="914400" rtl="0" eaLnBrk="0" fontAlgn="base" latinLnBrk="0" hangingPunct="0">
              <a:lnSpc>
                <a:spcPct val="120000"/>
              </a:lnSpc>
              <a:spcBef>
                <a:spcPts val="3500"/>
              </a:spcBef>
              <a:spcAft>
                <a:spcPct val="0"/>
              </a:spcAft>
              <a:buClrTx/>
              <a:buSzTx/>
              <a:buFontTx/>
              <a:buNone/>
              <a:defRPr/>
            </a:pPr>
            <a:r>
              <a:rPr kumimoji="0" lang="zh-CN" altLang="en-US" sz="3200" b="1" i="0" u="none" strike="noStrike" kern="1200" cap="none" spc="0" normalizeH="0" baseline="0" noProof="0" dirty="0">
                <a:ln>
                  <a:noFill/>
                </a:ln>
                <a:solidFill>
                  <a:srgbClr val="C85365"/>
                </a:solidFill>
                <a:effectLst/>
                <a:uLnTx/>
                <a:uFillTx/>
                <a:latin typeface="+mn-ea"/>
                <a:ea typeface="宋体" panose="02010600030101010101" pitchFamily="2" charset="-122"/>
                <a:cs typeface="+mn-cs"/>
              </a:rPr>
              <a:t>连一连：</a:t>
            </a:r>
            <a:endParaRPr kumimoji="0" lang="zh-CN" altLang="en-US" sz="3200" b="1" i="0" u="none" strike="noStrike" kern="1200" cap="none" spc="0" normalizeH="0" baseline="0" noProof="0" dirty="0">
              <a:ln>
                <a:noFill/>
              </a:ln>
              <a:solidFill>
                <a:srgbClr val="C85365"/>
              </a:solidFill>
              <a:effectLst/>
              <a:uLnTx/>
              <a:uFillTx/>
              <a:latin typeface="+mn-ea"/>
              <a:ea typeface="宋体" panose="02010600030101010101" pitchFamily="2" charset="-122"/>
              <a:cs typeface="+mn-cs"/>
            </a:endParaRPr>
          </a:p>
        </p:txBody>
      </p:sp>
      <p:sp>
        <p:nvSpPr>
          <p:cNvPr id="71683" name="矩形 3"/>
          <p:cNvSpPr/>
          <p:nvPr/>
        </p:nvSpPr>
        <p:spPr>
          <a:xfrm>
            <a:off x="323850" y="1347788"/>
            <a:ext cx="6985000" cy="2776537"/>
          </a:xfrm>
          <a:prstGeom prst="rect">
            <a:avLst/>
          </a:prstGeom>
          <a:noFill/>
          <a:ln w="9525">
            <a:noFill/>
          </a:ln>
        </p:spPr>
        <p:txBody>
          <a:bodyPr>
            <a:spAutoFit/>
          </a:bodyPr>
          <a:p>
            <a:pPr>
              <a:lnSpc>
                <a:spcPct val="150000"/>
              </a:lnSpc>
            </a:pPr>
            <a:r>
              <a:rPr lang="zh-CN" altLang="en-US" sz="2400" b="1" dirty="0">
                <a:latin typeface="楷体" panose="02010609060101010101" pitchFamily="49" charset="-122"/>
                <a:ea typeface="楷体" panose="02010609060101010101" pitchFamily="49" charset="-122"/>
              </a:rPr>
              <a:t>有意栽花花不发，无心插柳柳成荫。</a:t>
            </a:r>
            <a:endParaRPr lang="zh-CN" altLang="en-US"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良药苦口利于病，忠言逆耳利于行。</a:t>
            </a:r>
            <a:endParaRPr lang="zh-CN" altLang="en-US"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树欲静而风不止，子欲养而亲不待。</a:t>
            </a:r>
            <a:endParaRPr lang="zh-CN" altLang="en-US"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常将有日思无日，莫把无时当有时。</a:t>
            </a:r>
            <a:endParaRPr lang="zh-CN" altLang="en-US"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书到用时方恨少，事非经过不知难。</a:t>
            </a:r>
            <a:endParaRPr lang="zh-CN" altLang="en-US" sz="2400" b="1" dirty="0">
              <a:latin typeface="楷体" panose="02010609060101010101" pitchFamily="49" charset="-122"/>
              <a:ea typeface="楷体" panose="02010609060101010101" pitchFamily="49" charset="-122"/>
            </a:endParaRPr>
          </a:p>
        </p:txBody>
      </p:sp>
      <p:sp>
        <p:nvSpPr>
          <p:cNvPr id="71684" name="矩形 4"/>
          <p:cNvSpPr/>
          <p:nvPr/>
        </p:nvSpPr>
        <p:spPr>
          <a:xfrm>
            <a:off x="5508625" y="1042988"/>
            <a:ext cx="3600450" cy="3205162"/>
          </a:xfrm>
          <a:prstGeom prst="rect">
            <a:avLst/>
          </a:prstGeom>
          <a:noFill/>
          <a:ln w="9525">
            <a:noFill/>
          </a:ln>
        </p:spPr>
        <p:txBody>
          <a:bodyPr>
            <a:spAutoFit/>
          </a:bodyPr>
          <a:p>
            <a:pPr>
              <a:lnSpc>
                <a:spcPct val="120000"/>
              </a:lnSpc>
              <a:spcBef>
                <a:spcPts val="1000"/>
              </a:spcBef>
            </a:pPr>
            <a:r>
              <a:rPr lang="zh-CN" altLang="en-US" sz="2400" b="1" dirty="0">
                <a:latin typeface="楷体" panose="02010609060101010101" pitchFamily="49" charset="-122"/>
                <a:ea typeface="楷体" panose="02010609060101010101" pitchFamily="49" charset="-122"/>
              </a:rPr>
              <a:t>百善孝为先。</a:t>
            </a:r>
            <a:endParaRPr lang="zh-CN" altLang="en-US" sz="2400" b="1" dirty="0">
              <a:latin typeface="楷体" panose="02010609060101010101" pitchFamily="49" charset="-122"/>
              <a:ea typeface="楷体" panose="02010609060101010101" pitchFamily="49" charset="-122"/>
            </a:endParaRPr>
          </a:p>
          <a:p>
            <a:pPr>
              <a:lnSpc>
                <a:spcPct val="120000"/>
              </a:lnSpc>
              <a:spcBef>
                <a:spcPts val="1000"/>
              </a:spcBef>
            </a:pPr>
            <a:r>
              <a:rPr lang="zh-CN" altLang="en-US" sz="2400" b="1" dirty="0">
                <a:latin typeface="楷体" panose="02010609060101010101" pitchFamily="49" charset="-122"/>
                <a:ea typeface="楷体" panose="02010609060101010101" pitchFamily="49" charset="-122"/>
              </a:rPr>
              <a:t>存心想求得却得不到。</a:t>
            </a:r>
            <a:endParaRPr lang="zh-CN" altLang="en-US" sz="2400" b="1" dirty="0">
              <a:latin typeface="楷体" panose="02010609060101010101" pitchFamily="49" charset="-122"/>
              <a:ea typeface="楷体" panose="02010609060101010101" pitchFamily="49" charset="-122"/>
            </a:endParaRPr>
          </a:p>
          <a:p>
            <a:pPr>
              <a:lnSpc>
                <a:spcPct val="120000"/>
              </a:lnSpc>
              <a:spcBef>
                <a:spcPts val="1000"/>
              </a:spcBef>
            </a:pPr>
            <a:r>
              <a:rPr lang="zh-CN" altLang="en-US" sz="2400" b="1" dirty="0">
                <a:latin typeface="楷体" panose="02010609060101010101" pitchFamily="49" charset="-122"/>
                <a:ea typeface="楷体" panose="02010609060101010101" pitchFamily="49" charset="-122"/>
              </a:rPr>
              <a:t>忠言利于自己进步。</a:t>
            </a:r>
            <a:endParaRPr lang="zh-CN" altLang="en-US" sz="2400" b="1" dirty="0">
              <a:latin typeface="楷体" panose="02010609060101010101" pitchFamily="49" charset="-122"/>
              <a:ea typeface="楷体" panose="02010609060101010101" pitchFamily="49" charset="-122"/>
            </a:endParaRPr>
          </a:p>
          <a:p>
            <a:pPr>
              <a:lnSpc>
                <a:spcPct val="120000"/>
              </a:lnSpc>
              <a:spcBef>
                <a:spcPts val="1000"/>
              </a:spcBef>
            </a:pPr>
            <a:r>
              <a:rPr lang="zh-CN" altLang="en-US" sz="2400" b="1" dirty="0">
                <a:latin typeface="楷体" panose="02010609060101010101" pitchFamily="49" charset="-122"/>
                <a:ea typeface="楷体" panose="02010609060101010101" pitchFamily="49" charset="-122"/>
              </a:rPr>
              <a:t>没有亲身经历过的事情，就不知道它的艰难。</a:t>
            </a:r>
            <a:endParaRPr lang="zh-CN" altLang="en-US" sz="2400" b="1" dirty="0">
              <a:latin typeface="楷体" panose="02010609060101010101" pitchFamily="49" charset="-122"/>
              <a:ea typeface="楷体" panose="02010609060101010101" pitchFamily="49" charset="-122"/>
            </a:endParaRPr>
          </a:p>
          <a:p>
            <a:pPr>
              <a:lnSpc>
                <a:spcPct val="120000"/>
              </a:lnSpc>
              <a:spcBef>
                <a:spcPts val="1000"/>
              </a:spcBef>
            </a:pPr>
            <a:r>
              <a:rPr lang="zh-CN" altLang="en-US" sz="2400" b="1" dirty="0">
                <a:latin typeface="楷体" panose="02010609060101010101" pitchFamily="49" charset="-122"/>
                <a:ea typeface="楷体" panose="02010609060101010101" pitchFamily="49" charset="-122"/>
              </a:rPr>
              <a:t>要节约，不要浪费。</a:t>
            </a:r>
            <a:endParaRPr lang="zh-CN" altLang="en-US" sz="2400" b="1" dirty="0">
              <a:latin typeface="楷体" panose="02010609060101010101" pitchFamily="49" charset="-122"/>
              <a:ea typeface="楷体" panose="02010609060101010101" pitchFamily="49" charset="-122"/>
            </a:endParaRPr>
          </a:p>
        </p:txBody>
      </p:sp>
      <p:cxnSp>
        <p:nvCxnSpPr>
          <p:cNvPr id="4" name="直接连接符 3"/>
          <p:cNvCxnSpPr/>
          <p:nvPr/>
        </p:nvCxnSpPr>
        <p:spPr>
          <a:xfrm>
            <a:off x="5183188" y="1708150"/>
            <a:ext cx="431800" cy="142875"/>
          </a:xfrm>
          <a:prstGeom prst="line">
            <a:avLst/>
          </a:prstGeom>
          <a:ln w="1905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183188" y="2252663"/>
            <a:ext cx="431800" cy="144463"/>
          </a:xfrm>
          <a:prstGeom prst="line">
            <a:avLst/>
          </a:prstGeom>
          <a:ln w="1905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5183188" y="1346200"/>
            <a:ext cx="431800" cy="1412875"/>
          </a:xfrm>
          <a:prstGeom prst="line">
            <a:avLst/>
          </a:prstGeom>
          <a:ln w="1905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183188" y="3292475"/>
            <a:ext cx="431800" cy="647700"/>
          </a:xfrm>
          <a:prstGeom prst="line">
            <a:avLst/>
          </a:prstGeom>
          <a:ln w="1905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183188" y="2990850"/>
            <a:ext cx="431800" cy="901700"/>
          </a:xfrm>
          <a:prstGeom prst="line">
            <a:avLst/>
          </a:prstGeom>
          <a:ln w="19050">
            <a:solidFill>
              <a:srgbClr val="FF00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2411413" y="915988"/>
            <a:ext cx="5476875" cy="2930525"/>
          </a:xfrm>
          <a:prstGeom prst="rect">
            <a:avLst/>
          </a:prstGeom>
        </p:spPr>
        <p:txBody>
          <a:bodyPr>
            <a:spAutoFit/>
          </a:bodyPr>
          <a:lstStyle/>
          <a:p>
            <a:pPr marL="0" marR="0" lvl="0" indent="0" algn="l" defTabSz="914400" rtl="0" eaLnBrk="0" fontAlgn="base" latinLnBrk="0" hangingPunct="0">
              <a:lnSpc>
                <a:spcPct val="150000"/>
              </a:lnSpc>
              <a:spcBef>
                <a:spcPts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3.</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背名言警句。</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a:p>
            <a:pPr marL="0" marR="0" lvl="0" indent="0" algn="l" defTabSz="914400" rtl="0" eaLnBrk="0" fontAlgn="base" latinLnBrk="0" hangingPunct="0">
              <a:lnSpc>
                <a:spcPct val="150000"/>
              </a:lnSpc>
              <a:spcBef>
                <a:spcPts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a:t>
            </a: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1</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）教师引读。</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a:p>
            <a:pPr marL="0" marR="0" lvl="0" indent="0" algn="l" defTabSz="914400" rtl="0" eaLnBrk="0" fontAlgn="base" latinLnBrk="0" hangingPunct="0">
              <a:lnSpc>
                <a:spcPct val="150000"/>
              </a:lnSpc>
              <a:spcBef>
                <a:spcPts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a:t>
            </a: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2</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）男女分组比赛读。</a:t>
            </a:r>
            <a:endPar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a:p>
            <a:pPr marL="0" marR="0" lvl="0" indent="0" algn="l" defTabSz="914400" rtl="0" eaLnBrk="0" fontAlgn="base" latinLnBrk="0" hangingPunct="0">
              <a:lnSpc>
                <a:spcPct val="150000"/>
              </a:lnSpc>
              <a:spcBef>
                <a:spcPts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3</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）背诵。</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827088" y="627063"/>
            <a:ext cx="5478463" cy="604838"/>
          </a:xfrm>
          <a:prstGeom prst="rect">
            <a:avLst/>
          </a:prstGeom>
        </p:spPr>
        <p:txBody>
          <a:bodyPr>
            <a:spAutoFit/>
          </a:bodyPr>
          <a:lstStyle/>
          <a:p>
            <a:pPr marL="0" marR="0" lvl="0" indent="0" algn="l" defTabSz="914400" rtl="0" eaLnBrk="0" fontAlgn="base" latinLnBrk="0" hangingPunct="0">
              <a:lnSpc>
                <a:spcPct val="120000"/>
              </a:lnSpc>
              <a:spcBef>
                <a:spcPts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4.</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阅读古文长知识。</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
        <p:nvSpPr>
          <p:cNvPr id="3" name="矩形 2"/>
          <p:cNvSpPr/>
          <p:nvPr/>
        </p:nvSpPr>
        <p:spPr>
          <a:xfrm>
            <a:off x="755650" y="1246188"/>
            <a:ext cx="7775575" cy="2932113"/>
          </a:xfrm>
          <a:prstGeom prst="rect">
            <a:avLst/>
          </a:prstGeom>
        </p:spPr>
        <p:txBody>
          <a:bodyPr>
            <a:spAutoFit/>
          </a:bodyPr>
          <a:lstStyle/>
          <a:p>
            <a:pPr marL="0" marR="0" lvl="0" indent="0" algn="l" defTabSz="914400" rtl="0" eaLnBrk="0" fontAlgn="base" latinLnBrk="0" hangingPunct="0">
              <a:lnSpc>
                <a:spcPct val="150000"/>
              </a:lnSpc>
              <a:spcBef>
                <a:spcPts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    推荐阅读：古人留给我们的智慧与启迪还有很多，</a:t>
            </a: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增广贤文</a:t>
            </a:r>
            <a:r>
              <a:rPr kumimoji="0"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有大量篇幅叙述如何待人接物，希望大家课后有机会去阅读此书。</a:t>
            </a:r>
            <a:endParaRPr kumimoji="0"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矩形 4"/>
          <p:cNvSpPr/>
          <p:nvPr/>
        </p:nvSpPr>
        <p:spPr>
          <a:xfrm>
            <a:off x="531813" y="915988"/>
            <a:ext cx="7343775" cy="714375"/>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文章的开头：</a:t>
            </a:r>
            <a:endParaRPr lang="zh-CN" altLang="en-US" sz="3200" b="1" dirty="0">
              <a:latin typeface="楷体" panose="02010609060101010101" pitchFamily="49" charset="-122"/>
              <a:ea typeface="楷体" panose="02010609060101010101" pitchFamily="49" charset="-122"/>
            </a:endParaRPr>
          </a:p>
        </p:txBody>
      </p:sp>
      <p:sp>
        <p:nvSpPr>
          <p:cNvPr id="3" name="矩形 2"/>
          <p:cNvSpPr/>
          <p:nvPr/>
        </p:nvSpPr>
        <p:spPr>
          <a:xfrm>
            <a:off x="539750" y="1851025"/>
            <a:ext cx="8135938" cy="1817688"/>
          </a:xfrm>
          <a:prstGeom prst="rect">
            <a:avLst/>
          </a:prstGeom>
          <a:noFill/>
          <a:ln w="9525">
            <a:noFill/>
          </a:ln>
        </p:spPr>
        <p:txBody>
          <a:bodyPr>
            <a:spAutoFit/>
          </a:bodyPr>
          <a:p>
            <a:pPr eaLnBrk="1" hangingPunct="1">
              <a:lnSpc>
                <a:spcPct val="120000"/>
              </a:lnSpc>
            </a:pPr>
            <a:r>
              <a:rPr lang="en-US" altLang="zh-CN" sz="3200" b="1" dirty="0">
                <a:solidFill>
                  <a:srgbClr val="000000"/>
                </a:solidFill>
                <a:latin typeface="楷体" panose="02010609060101010101" pitchFamily="49" charset="-122"/>
                <a:ea typeface="楷体" panose="02010609060101010101" pitchFamily="49" charset="-122"/>
              </a:rPr>
              <a:t>    1927</a:t>
            </a:r>
            <a:r>
              <a:rPr lang="zh-CN" altLang="en-US" sz="3200" b="1" dirty="0">
                <a:solidFill>
                  <a:srgbClr val="000000"/>
                </a:solidFill>
                <a:latin typeface="楷体" panose="02010609060101010101" pitchFamily="49" charset="-122"/>
                <a:ea typeface="楷体" panose="02010609060101010101" pitchFamily="49" charset="-122"/>
              </a:rPr>
              <a:t>年</a:t>
            </a:r>
            <a:r>
              <a:rPr lang="en-US" altLang="zh-CN" sz="3200" b="1" dirty="0">
                <a:solidFill>
                  <a:srgbClr val="000000"/>
                </a:solidFill>
                <a:latin typeface="楷体" panose="02010609060101010101" pitchFamily="49" charset="-122"/>
                <a:ea typeface="楷体" panose="02010609060101010101" pitchFamily="49" charset="-122"/>
              </a:rPr>
              <a:t>4</a:t>
            </a:r>
            <a:r>
              <a:rPr lang="zh-CN" altLang="en-US" sz="3200" b="1" dirty="0">
                <a:solidFill>
                  <a:srgbClr val="000000"/>
                </a:solidFill>
                <a:latin typeface="楷体" panose="02010609060101010101" pitchFamily="49" charset="-122"/>
                <a:ea typeface="楷体" panose="02010609060101010101" pitchFamily="49" charset="-122"/>
              </a:rPr>
              <a:t>月</a:t>
            </a:r>
            <a:r>
              <a:rPr lang="en-US" altLang="zh-CN" sz="3200" b="1" dirty="0">
                <a:solidFill>
                  <a:srgbClr val="000000"/>
                </a:solidFill>
                <a:latin typeface="楷体" panose="02010609060101010101" pitchFamily="49" charset="-122"/>
                <a:ea typeface="楷体" panose="02010609060101010101" pitchFamily="49" charset="-122"/>
              </a:rPr>
              <a:t>28</a:t>
            </a:r>
            <a:r>
              <a:rPr lang="zh-CN" altLang="en-US" sz="3200" b="1" dirty="0">
                <a:solidFill>
                  <a:srgbClr val="000000"/>
                </a:solidFill>
                <a:latin typeface="楷体" panose="02010609060101010101" pitchFamily="49" charset="-122"/>
                <a:ea typeface="楷体" panose="02010609060101010101" pitchFamily="49" charset="-122"/>
              </a:rPr>
              <a:t>日，我永远忘不了那一天。那是父亲的被难日，离现在已经十六年了。</a:t>
            </a:r>
            <a:endParaRPr lang="zh-CN" altLang="en-US" sz="3200" b="1" dirty="0">
              <a:solidFill>
                <a:srgbClr val="000000"/>
              </a:solidFill>
              <a:latin typeface="楷体" panose="02010609060101010101" pitchFamily="49" charset="-122"/>
              <a:ea typeface="楷体" panose="02010609060101010101" pitchFamily="49" charset="-122"/>
            </a:endParaRPr>
          </a:p>
          <a:p>
            <a:pPr algn="r" eaLnBrk="1" hangingPunct="1">
              <a:lnSpc>
                <a:spcPct val="120000"/>
              </a:lnSpc>
            </a:pP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十六年前的回忆</a:t>
            </a:r>
            <a:r>
              <a:rPr lang="en-US" altLang="zh-CN" sz="3200" b="1" dirty="0">
                <a:solidFill>
                  <a:srgbClr val="000000"/>
                </a:solidFill>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
        <p:nvSpPr>
          <p:cNvPr id="18" name="矩形 17"/>
          <p:cNvSpPr/>
          <p:nvPr/>
        </p:nvSpPr>
        <p:spPr>
          <a:xfrm>
            <a:off x="1323975" y="3889375"/>
            <a:ext cx="7200900" cy="636588"/>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宋体" panose="02010600030101010101" pitchFamily="2" charset="-122"/>
              </a:rPr>
              <a:t>自由朗读，说说你的发现。</a:t>
            </a:r>
            <a:endParaRPr lang="zh-CN" altLang="en-US" dirty="0">
              <a:solidFill>
                <a:srgbClr val="0000FF"/>
              </a:solidFill>
              <a:latin typeface="Calibri" panose="020F0502020204030204" pitchFamily="34" charset="0"/>
            </a:endParaRPr>
          </a:p>
        </p:txBody>
      </p:sp>
      <p:sp>
        <p:nvSpPr>
          <p:cNvPr id="5" name="矩形 4"/>
          <p:cNvSpPr/>
          <p:nvPr/>
        </p:nvSpPr>
        <p:spPr>
          <a:xfrm>
            <a:off x="3851275" y="403225"/>
            <a:ext cx="1833563" cy="584200"/>
          </a:xfrm>
          <a:prstGeom prst="rect">
            <a:avLst/>
          </a:prstGeom>
          <a:noFill/>
          <a:ln w="9525">
            <a:noFill/>
          </a:ln>
        </p:spPr>
        <p:txBody>
          <a:bodyPr wrap="none">
            <a:spAutoFit/>
          </a:bodyPr>
          <a:p>
            <a:r>
              <a:rPr lang="zh-CN" altLang="en-US" sz="3200" b="1" dirty="0">
                <a:solidFill>
                  <a:srgbClr val="C85365"/>
                </a:solidFill>
                <a:latin typeface="黑体" panose="02010609060101010101" pitchFamily="49" charset="-122"/>
                <a:ea typeface="黑体" panose="02010609060101010101" pitchFamily="49" charset="-122"/>
              </a:rPr>
              <a:t>首尾呼应</a:t>
            </a:r>
            <a:endParaRPr lang="zh-CN" altLang="en-US" sz="3200" dirty="0">
              <a:solidFill>
                <a:srgbClr val="C8536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fade">
                                      <p:cBhvr>
                                        <p:cTn id="12" dur="1000"/>
                                        <p:tgtEl>
                                          <p:spTgt spid="9218"/>
                                        </p:tgtEl>
                                      </p:cBhvr>
                                    </p:animEffect>
                                    <p:anim calcmode="lin" valueType="num">
                                      <p:cBhvr>
                                        <p:cTn id="13" dur="1000" fill="hold"/>
                                        <p:tgtEl>
                                          <p:spTgt spid="9218"/>
                                        </p:tgtEl>
                                        <p:attrNameLst>
                                          <p:attrName>ppt_x</p:attrName>
                                        </p:attrNameLst>
                                      </p:cBhvr>
                                      <p:tavLst>
                                        <p:tav tm="0">
                                          <p:val>
                                            <p:strVal val="#ppt_x"/>
                                          </p:val>
                                        </p:tav>
                                        <p:tav tm="100000">
                                          <p:val>
                                            <p:strVal val="#ppt_x"/>
                                          </p:val>
                                        </p:tav>
                                      </p:tavLst>
                                    </p:anim>
                                    <p:anim calcmode="lin" valueType="num">
                                      <p:cBhvr>
                                        <p:cTn id="14" dur="1000" fill="hold"/>
                                        <p:tgtEl>
                                          <p:spTgt spid="92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3" grpId="0"/>
      <p:bldP spid="18"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矩形 4"/>
          <p:cNvSpPr/>
          <p:nvPr/>
        </p:nvSpPr>
        <p:spPr>
          <a:xfrm>
            <a:off x="323850" y="339725"/>
            <a:ext cx="7343775" cy="714375"/>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文章的结尾：</a:t>
            </a:r>
            <a:endParaRPr lang="zh-CN" altLang="en-US" sz="3200" b="1" dirty="0">
              <a:latin typeface="楷体" panose="02010609060101010101" pitchFamily="49" charset="-122"/>
              <a:ea typeface="楷体" panose="02010609060101010101" pitchFamily="49" charset="-122"/>
            </a:endParaRPr>
          </a:p>
        </p:txBody>
      </p:sp>
      <p:sp>
        <p:nvSpPr>
          <p:cNvPr id="3" name="矩形 2"/>
          <p:cNvSpPr/>
          <p:nvPr/>
        </p:nvSpPr>
        <p:spPr>
          <a:xfrm>
            <a:off x="341313" y="1206500"/>
            <a:ext cx="8569325" cy="2408238"/>
          </a:xfrm>
          <a:prstGeom prst="rect">
            <a:avLst/>
          </a:prstGeom>
          <a:noFill/>
          <a:ln w="9525">
            <a:noFill/>
          </a:ln>
        </p:spPr>
        <p:txBody>
          <a:bodyPr>
            <a:spAutoFit/>
          </a:bodyPr>
          <a:p>
            <a:pPr eaLnBrk="1" hangingPunct="1">
              <a:lnSpc>
                <a:spcPct val="120000"/>
              </a:lnSpc>
            </a:pPr>
            <a:r>
              <a:rPr lang="zh-CN" altLang="en-US" sz="3200" b="1" dirty="0">
                <a:solidFill>
                  <a:srgbClr val="000000"/>
                </a:solidFill>
                <a:latin typeface="楷体" panose="02010609060101010101" pitchFamily="49" charset="-122"/>
                <a:ea typeface="楷体" panose="02010609060101010101" pitchFamily="49" charset="-122"/>
              </a:rPr>
              <a:t>    我又哭了，从地上捡起那张报纸，咬紧牙，又勉强看了一遍，低声对母亲说：“妈，昨天是</a:t>
            </a:r>
            <a:r>
              <a:rPr lang="en-US" altLang="zh-CN" sz="3200" b="1" dirty="0">
                <a:solidFill>
                  <a:srgbClr val="000000"/>
                </a:solidFill>
                <a:latin typeface="楷体" panose="02010609060101010101" pitchFamily="49" charset="-122"/>
                <a:ea typeface="楷体" panose="02010609060101010101" pitchFamily="49" charset="-122"/>
              </a:rPr>
              <a:t>4</a:t>
            </a:r>
            <a:r>
              <a:rPr lang="zh-CN" altLang="en-US" sz="3200" b="1" dirty="0">
                <a:solidFill>
                  <a:srgbClr val="000000"/>
                </a:solidFill>
                <a:latin typeface="楷体" panose="02010609060101010101" pitchFamily="49" charset="-122"/>
                <a:ea typeface="楷体" panose="02010609060101010101" pitchFamily="49" charset="-122"/>
              </a:rPr>
              <a:t>月</a:t>
            </a:r>
            <a:r>
              <a:rPr lang="en-US" altLang="zh-CN" sz="3200" b="1" dirty="0">
                <a:solidFill>
                  <a:srgbClr val="000000"/>
                </a:solidFill>
                <a:latin typeface="楷体" panose="02010609060101010101" pitchFamily="49" charset="-122"/>
                <a:ea typeface="楷体" panose="02010609060101010101" pitchFamily="49" charset="-122"/>
              </a:rPr>
              <a:t>28</a:t>
            </a:r>
            <a:r>
              <a:rPr lang="zh-CN" altLang="en-US" sz="3200" b="1" dirty="0">
                <a:solidFill>
                  <a:srgbClr val="000000"/>
                </a:solidFill>
                <a:latin typeface="楷体" panose="02010609060101010101" pitchFamily="49" charset="-122"/>
                <a:ea typeface="楷体" panose="02010609060101010101" pitchFamily="49" charset="-122"/>
              </a:rPr>
              <a:t>日。”</a:t>
            </a:r>
            <a:endParaRPr lang="zh-CN" altLang="en-US" sz="3200" b="1" dirty="0">
              <a:solidFill>
                <a:srgbClr val="000000"/>
              </a:solidFill>
              <a:latin typeface="楷体" panose="02010609060101010101" pitchFamily="49" charset="-122"/>
              <a:ea typeface="楷体" panose="02010609060101010101" pitchFamily="49" charset="-122"/>
            </a:endParaRPr>
          </a:p>
          <a:p>
            <a:pPr algn="r" eaLnBrk="1" hangingPunct="1">
              <a:lnSpc>
                <a:spcPct val="120000"/>
              </a:lnSpc>
            </a:pP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十六年前的回忆</a:t>
            </a:r>
            <a:r>
              <a:rPr lang="en-US" altLang="zh-CN" sz="3200" b="1" dirty="0">
                <a:solidFill>
                  <a:srgbClr val="000000"/>
                </a:solidFill>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
        <p:nvSpPr>
          <p:cNvPr id="18" name="矩形 17"/>
          <p:cNvSpPr/>
          <p:nvPr/>
        </p:nvSpPr>
        <p:spPr>
          <a:xfrm>
            <a:off x="457200" y="3606800"/>
            <a:ext cx="8353425" cy="1227138"/>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宋体" panose="02010600030101010101" pitchFamily="2" charset="-122"/>
              </a:rPr>
              <a:t>    联系前文的开头，说一说：这样结尾有什么好处？</a:t>
            </a:r>
            <a:endParaRPr lang="zh-CN" altLang="en-US" dirty="0">
              <a:solidFill>
                <a:srgbClr val="0000FF"/>
              </a:solidFill>
              <a:latin typeface="Calibri" panose="020F050202020403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3"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矩形 4"/>
          <p:cNvSpPr/>
          <p:nvPr/>
        </p:nvSpPr>
        <p:spPr>
          <a:xfrm>
            <a:off x="755650" y="1635125"/>
            <a:ext cx="7848600" cy="178752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首尾呼应</a:t>
            </a:r>
            <a:r>
              <a:rPr lang="zh-CN" altLang="en-US" sz="3200" b="1" dirty="0">
                <a:solidFill>
                  <a:srgbClr val="7030A0"/>
                </a:solidFill>
                <a:latin typeface="楷体" panose="02010609060101010101" pitchFamily="49" charset="-122"/>
                <a:ea typeface="楷体" panose="02010609060101010101" pitchFamily="49" charset="-122"/>
              </a:rPr>
              <a:t>（前后照应），更突出“我”和母亲对父亲的怀念，牢记父亲的被难日，使文章结构篇幅紧凑。</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218">
                                            <p:txEl>
                                              <p:charRg st="0" end="51"/>
                                            </p:txEl>
                                          </p:spTgt>
                                        </p:tgtEl>
                                        <p:attrNameLst>
                                          <p:attrName>style.visibility</p:attrName>
                                        </p:attrNameLst>
                                      </p:cBhvr>
                                      <p:to>
                                        <p:strVal val="visible"/>
                                      </p:to>
                                    </p:set>
                                    <p:animEffect transition="in" filter="barn(inVertical)">
                                      <p:cBhvr>
                                        <p:cTn id="7" dur="500"/>
                                        <p:tgtEl>
                                          <p:spTgt spid="9218">
                                            <p:txEl>
                                              <p:charRg st="0" end="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矩形 4"/>
          <p:cNvSpPr/>
          <p:nvPr/>
        </p:nvSpPr>
        <p:spPr>
          <a:xfrm>
            <a:off x="341313" y="560388"/>
            <a:ext cx="7343775" cy="714375"/>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文章的开头：</a:t>
            </a:r>
            <a:endParaRPr lang="zh-CN" altLang="en-US" sz="3200" b="1" dirty="0">
              <a:latin typeface="楷体" panose="02010609060101010101" pitchFamily="49" charset="-122"/>
              <a:ea typeface="楷体" panose="02010609060101010101" pitchFamily="49" charset="-122"/>
            </a:endParaRPr>
          </a:p>
        </p:txBody>
      </p:sp>
      <p:sp>
        <p:nvSpPr>
          <p:cNvPr id="3" name="矩形 2"/>
          <p:cNvSpPr>
            <a:spLocks noChangeArrowheads="1"/>
          </p:cNvSpPr>
          <p:nvPr/>
        </p:nvSpPr>
        <p:spPr bwMode="auto">
          <a:xfrm>
            <a:off x="357188" y="1268413"/>
            <a:ext cx="8351838" cy="363855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zh-CN" altLang="en-US" sz="3200" b="1" i="0" u="none" strike="noStrike" kern="1200" cap="none" spc="-15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世界上还有几个剧种是戴着面具演出的呢？</a:t>
            </a:r>
            <a:endParaRPr kumimoji="0" lang="zh-CN" altLang="en-US" sz="3200" b="1" i="0" u="none" strike="noStrike" kern="1200" cap="none" spc="-15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世界上还有几个剧种在演出时是没有舞台的呢？</a:t>
            </a:r>
            <a:endPar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世界上还有几个剧种一部戏可以演出三五天还没有结束的呢？</a:t>
            </a:r>
            <a:endPar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r"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藏戏</a:t>
            </a:r>
            <a:r>
              <a:rPr kumimoji="0" lang="en-US" altLang="zh-CN" sz="3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endParaRPr kumimoji="0" lang="zh-CN" altLang="en-US" sz="1800" b="0"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0484" name="矩形 5"/>
          <p:cNvSpPr/>
          <p:nvPr/>
        </p:nvSpPr>
        <p:spPr>
          <a:xfrm>
            <a:off x="3563938" y="268288"/>
            <a:ext cx="2244725" cy="584200"/>
          </a:xfrm>
          <a:prstGeom prst="rect">
            <a:avLst/>
          </a:prstGeom>
          <a:noFill/>
          <a:ln w="9525">
            <a:noFill/>
          </a:ln>
        </p:spPr>
        <p:txBody>
          <a:bodyPr wrap="none">
            <a:spAutoFit/>
          </a:bodyPr>
          <a:p>
            <a:r>
              <a:rPr lang="zh-CN" altLang="en-US" sz="3200" b="1" dirty="0">
                <a:solidFill>
                  <a:srgbClr val="C85365"/>
                </a:solidFill>
                <a:latin typeface="黑体" panose="02010609060101010101" pitchFamily="49" charset="-122"/>
                <a:ea typeface="黑体" panose="02010609060101010101" pitchFamily="49" charset="-122"/>
              </a:rPr>
              <a:t>设问式开头</a:t>
            </a:r>
            <a:endParaRPr lang="zh-CN" altLang="en-US" sz="3200" b="1" dirty="0">
              <a:solidFill>
                <a:srgbClr val="C8536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6"/>
          <p:cNvSpPr/>
          <p:nvPr/>
        </p:nvSpPr>
        <p:spPr>
          <a:xfrm>
            <a:off x="611188" y="627063"/>
            <a:ext cx="6048375" cy="636587"/>
          </a:xfrm>
          <a:prstGeom prst="rect">
            <a:avLst/>
          </a:prstGeom>
          <a:noFill/>
          <a:ln w="9525">
            <a:noFill/>
          </a:ln>
        </p:spPr>
        <p:txBody>
          <a:bodyPr>
            <a:spAutoFit/>
          </a:bodyPr>
          <a:p>
            <a:pPr eaLnBrk="1" hangingPunct="1">
              <a:lnSpc>
                <a:spcPct val="120000"/>
              </a:lnSpc>
            </a:pPr>
            <a:r>
              <a:rPr lang="zh-CN" altLang="en-US" sz="3200" b="1" dirty="0">
                <a:solidFill>
                  <a:srgbClr val="C85365"/>
                </a:solidFill>
                <a:latin typeface="宋体" panose="02010600030101010101" pitchFamily="2" charset="-122"/>
              </a:rPr>
              <a:t>这样的开头有什么好处呢？</a:t>
            </a:r>
            <a:endParaRPr lang="zh-CN" altLang="en-US" dirty="0">
              <a:solidFill>
                <a:srgbClr val="C85365"/>
              </a:solidFill>
              <a:latin typeface="Calibri" panose="020F0502020204030204" pitchFamily="34" charset="0"/>
            </a:endParaRPr>
          </a:p>
        </p:txBody>
      </p:sp>
      <p:sp>
        <p:nvSpPr>
          <p:cNvPr id="8" name="矩形 4"/>
          <p:cNvSpPr/>
          <p:nvPr/>
        </p:nvSpPr>
        <p:spPr>
          <a:xfrm>
            <a:off x="647700" y="1419225"/>
            <a:ext cx="7848600" cy="2968625"/>
          </a:xfrm>
          <a:prstGeom prst="rect">
            <a:avLst/>
          </a:prstGeom>
          <a:noFill/>
          <a:ln w="9525">
            <a:noFill/>
          </a:ln>
        </p:spPr>
        <p:txBody>
          <a:bodyPr>
            <a:spAutoFit/>
          </a:bodyPr>
          <a:p>
            <a:pPr eaLnBrk="1" hangingPunct="1">
              <a:lnSpc>
                <a:spcPct val="120000"/>
              </a:lnSpc>
            </a:pPr>
            <a:r>
              <a:rPr lang="zh-CN" altLang="en-US" sz="3200" b="1" dirty="0">
                <a:solidFill>
                  <a:srgbClr val="7030A0"/>
                </a:solidFill>
                <a:latin typeface="楷体" panose="02010609060101010101" pitchFamily="49" charset="-122"/>
                <a:ea typeface="楷体" panose="02010609060101010101" pitchFamily="49" charset="-122"/>
              </a:rPr>
              <a:t>    这个开头表达方式新颖独特，用反问、排比的形式先声夺人，强调藏戏戴着面具演出等方面的突出特点，同时，也为下文的着力描述面具的颜色、形状及作用埋下伏笔。</a:t>
            </a:r>
            <a:endParaRPr lang="zh-CN" altLang="en-US" sz="32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charRg st="0" end="79"/>
                                            </p:txEl>
                                          </p:spTgt>
                                        </p:tgtEl>
                                        <p:attrNameLst>
                                          <p:attrName>style.visibility</p:attrName>
                                        </p:attrNameLst>
                                      </p:cBhvr>
                                      <p:to>
                                        <p:strVal val="visible"/>
                                      </p:to>
                                    </p:set>
                                    <p:animEffect transition="in" filter="barn(inVertical)">
                                      <p:cBhvr>
                                        <p:cTn id="7" dur="500"/>
                                        <p:tgtEl>
                                          <p:spTgt spid="8">
                                            <p:txEl>
                                              <p:charRg st="0" end="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矩形 4"/>
          <p:cNvSpPr/>
          <p:nvPr/>
        </p:nvSpPr>
        <p:spPr>
          <a:xfrm>
            <a:off x="323850" y="1035050"/>
            <a:ext cx="7343775" cy="714375"/>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文章的开头：</a:t>
            </a:r>
            <a:endParaRPr lang="zh-CN" altLang="en-US" sz="3200" b="1" dirty="0">
              <a:latin typeface="楷体" panose="02010609060101010101" pitchFamily="49" charset="-122"/>
              <a:ea typeface="楷体" panose="02010609060101010101" pitchFamily="49" charset="-122"/>
            </a:endParaRPr>
          </a:p>
        </p:txBody>
      </p:sp>
      <p:sp>
        <p:nvSpPr>
          <p:cNvPr id="3" name="矩形 2"/>
          <p:cNvSpPr/>
          <p:nvPr/>
        </p:nvSpPr>
        <p:spPr>
          <a:xfrm>
            <a:off x="395288" y="1851025"/>
            <a:ext cx="8353425" cy="2409825"/>
          </a:xfrm>
          <a:prstGeom prst="rect">
            <a:avLst/>
          </a:prstGeom>
          <a:noFill/>
          <a:ln w="9525">
            <a:noFill/>
          </a:ln>
        </p:spPr>
        <p:txBody>
          <a:bodyPr>
            <a:spAutoFit/>
          </a:bodyPr>
          <a:p>
            <a:pPr eaLnBrk="1" hangingPunct="1">
              <a:lnSpc>
                <a:spcPct val="120000"/>
              </a:lnSpc>
            </a:pPr>
            <a:r>
              <a:rPr lang="zh-CN" altLang="en-US" sz="3200" b="1" dirty="0">
                <a:solidFill>
                  <a:srgbClr val="000000"/>
                </a:solidFill>
                <a:latin typeface="楷体" panose="02010609060101010101" pitchFamily="49" charset="-122"/>
                <a:ea typeface="楷体" panose="02010609060101010101" pitchFamily="49" charset="-122"/>
              </a:rPr>
              <a:t>    这次，我看到了草原。那里的天比别处的更可爱，空气是那么清鲜，天空是那么明朗，使我总想高歌一曲，表示我满心的愉快。</a:t>
            </a:r>
            <a:endParaRPr lang="zh-CN" altLang="en-US" sz="3200" b="1" dirty="0">
              <a:solidFill>
                <a:srgbClr val="000000"/>
              </a:solidFill>
              <a:latin typeface="楷体" panose="02010609060101010101" pitchFamily="49" charset="-122"/>
              <a:ea typeface="楷体" panose="02010609060101010101" pitchFamily="49" charset="-122"/>
            </a:endParaRPr>
          </a:p>
          <a:p>
            <a:pPr algn="r" eaLnBrk="1" hangingPunct="1">
              <a:lnSpc>
                <a:spcPct val="120000"/>
              </a:lnSpc>
            </a:pPr>
            <a:r>
              <a:rPr lang="en-US" altLang="zh-CN" sz="3200" b="1"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草原</a:t>
            </a:r>
            <a:r>
              <a:rPr lang="en-US" altLang="zh-CN" sz="3200" b="1" dirty="0">
                <a:solidFill>
                  <a:srgbClr val="000000"/>
                </a:solidFill>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
        <p:nvSpPr>
          <p:cNvPr id="24580" name="矩形 5"/>
          <p:cNvSpPr/>
          <p:nvPr/>
        </p:nvSpPr>
        <p:spPr>
          <a:xfrm>
            <a:off x="3203575" y="322263"/>
            <a:ext cx="3068638" cy="585787"/>
          </a:xfrm>
          <a:prstGeom prst="rect">
            <a:avLst/>
          </a:prstGeom>
          <a:noFill/>
          <a:ln w="9525">
            <a:noFill/>
          </a:ln>
        </p:spPr>
        <p:txBody>
          <a:bodyPr wrap="none">
            <a:spAutoFit/>
          </a:bodyPr>
          <a:p>
            <a:r>
              <a:rPr lang="zh-CN" altLang="en-US" sz="3200" b="1" dirty="0">
                <a:solidFill>
                  <a:srgbClr val="C85365"/>
                </a:solidFill>
                <a:latin typeface="黑体" panose="02010609060101010101" pitchFamily="49" charset="-122"/>
                <a:ea typeface="黑体" panose="02010609060101010101" pitchFamily="49" charset="-122"/>
              </a:rPr>
              <a:t>开门见山式开头</a:t>
            </a:r>
            <a:endParaRPr lang="zh-CN" altLang="en-US" sz="3200" b="1" dirty="0">
              <a:solidFill>
                <a:srgbClr val="C85365"/>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3"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自定义设计方案">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2614</Words>
  <Application>WPS 演示</Application>
  <PresentationFormat>全屏显示(16:9)</PresentationFormat>
  <Paragraphs>189</Paragraphs>
  <Slides>35</Slides>
  <Notes>34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35</vt:i4>
      </vt:variant>
    </vt:vector>
  </HeadingPairs>
  <TitlesOfParts>
    <vt:vector size="49" baseType="lpstr">
      <vt:lpstr>Arial</vt:lpstr>
      <vt:lpstr>宋体</vt:lpstr>
      <vt:lpstr>Wingdings</vt:lpstr>
      <vt:lpstr>Calibri</vt:lpstr>
      <vt:lpstr>Cambria</vt:lpstr>
      <vt:lpstr>黑体</vt:lpstr>
      <vt:lpstr>字魂59号-创粗黑</vt:lpstr>
      <vt:lpstr>楷体</vt:lpstr>
      <vt:lpstr>微软雅黑</vt:lpstr>
      <vt:lpstr>Arial Unicode MS</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易提分旗舰店yitifen.tmall.com</Company>
  <LinksUpToDate>false</LinksUpToDate>
  <SharedDoc>false</SharedDoc>
  <HyperlinksChanged>false</HyperlinksChanged>
  <AppVersion>14.0000</AppVersion>
  <Manager>yitifen.tmall.com易提分旗舰店</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易提分旗舰店; yitifen.tmall.com</dc:creator>
  <cp:lastModifiedBy>上帝掷骰子吗</cp:lastModifiedBy>
  <cp:revision>2</cp:revision>
  <dcterms:created xsi:type="dcterms:W3CDTF">2023-11-01T00:31:00Z</dcterms:created>
  <dcterms:modified xsi:type="dcterms:W3CDTF">2023-11-13T12:04:11Z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ICV">
    <vt:lpwstr>D5B93A318A464ABC93AC40C89E048302_13</vt:lpwstr>
  </property>
  <property fmtid="{D5CDD505-2E9C-101B-9397-08002B2CF9AE}" pid="4" name="KSOProductBuildVer">
    <vt:lpwstr>2052-12.1.0.15374</vt:lpwstr>
  </property>
</Properties>
</file>