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4"/>
  </p:notesMasterIdLst>
  <p:sldIdLst>
    <p:sldId id="256" r:id="rId4"/>
    <p:sldId id="271" r:id="rId5"/>
    <p:sldId id="308" r:id="rId6"/>
    <p:sldId id="312" r:id="rId7"/>
    <p:sldId id="354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14" r:id="rId21"/>
    <p:sldId id="355" r:id="rId22"/>
    <p:sldId id="39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框 1"/>
          <p:cNvSpPr txBox="1"/>
          <p:nvPr/>
        </p:nvSpPr>
        <p:spPr>
          <a:xfrm>
            <a:off x="-3175" y="4202113"/>
            <a:ext cx="9164638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标题 1"/>
          <p:cNvSpPr>
            <a:spLocks noGrp="1"/>
          </p:cNvSpPr>
          <p:nvPr>
            <p:ph type="ctrTitle" idx="4294967295"/>
          </p:nvPr>
        </p:nvSpPr>
        <p:spPr>
          <a:xfrm>
            <a:off x="2822575" y="4187825"/>
            <a:ext cx="3917950" cy="717550"/>
          </a:xfrm>
        </p:spPr>
        <p:txBody>
          <a:bodyPr lIns="91440" tIns="45720" rIns="91440" bIns="45720" anchor="t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4300" b="1" dirty="0">
                <a:latin typeface="楷体_GB2312" pitchFamily="49" charset="-122"/>
                <a:ea typeface="楷体_GB2312" pitchFamily="49" charset="-122"/>
              </a:rPr>
              <a:t>22 </a:t>
            </a:r>
            <a:r>
              <a:rPr lang="zh-CN" altLang="zh-CN" sz="4300" b="1" dirty="0">
                <a:latin typeface="楷体_GB2312" pitchFamily="49" charset="-122"/>
                <a:ea typeface="楷体_GB2312" pitchFamily="49" charset="-122"/>
              </a:rPr>
              <a:t>愚公移山</a:t>
            </a:r>
            <a:endParaRPr lang="zh-CN" altLang="zh-CN" sz="43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4294967295"/>
          </p:nvPr>
        </p:nvSpPr>
        <p:spPr>
          <a:xfrm>
            <a:off x="3578225" y="5019675"/>
            <a:ext cx="2566988" cy="347663"/>
          </a:xfrm>
          <a:noFill/>
          <a:ln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 typeface="Arial" panose="020B0604020202020204" pitchFamily="34" charset="0"/>
              <a:defRPr/>
            </a:lvl1pPr>
            <a:lvl2pPr marL="457200" lvl="1" indent="-114300" algn="ctr">
              <a:buClrTx/>
              <a:buSzTx/>
              <a:buFont typeface="Arial" panose="020B0604020202020204" pitchFamily="34" charset="0"/>
              <a:defRPr/>
            </a:lvl2pPr>
            <a:lvl3pPr marL="914400" lvl="2" indent="-228600" algn="ctr">
              <a:buClrTx/>
              <a:buSzTx/>
              <a:buFont typeface="Arial" panose="020B0604020202020204" pitchFamily="34" charset="0"/>
              <a:defRPr/>
            </a:lvl3pPr>
            <a:lvl4pPr marL="1371600" lvl="3" indent="-342900" algn="ctr">
              <a:buClrTx/>
              <a:buSzTx/>
              <a:buFont typeface="Arial" panose="020B0604020202020204" pitchFamily="34" charset="0"/>
              <a:defRPr/>
            </a:lvl4pPr>
            <a:lvl5pPr marL="1828800" lvl="4" indent="-45720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342900" lvl="0" indent="-342900" algn="ctr">
              <a:buNone/>
            </a:pPr>
            <a:r>
              <a:rPr lang="en-US" altLang="zh-CN" sz="2000" b="1" dirty="0">
                <a:latin typeface="楷体_GB2312" pitchFamily="49" charset="-122"/>
                <a:ea typeface="楷体_GB2312" pitchFamily="49" charset="-122"/>
              </a:rPr>
              <a:t>R·</a:t>
            </a: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八年级上册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05138" y="4946650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68350" y="1460500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" y="1795463"/>
            <a:ext cx="8648700" cy="4537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河曲的智叟笑着阻止愚公说：“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你太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不聪明了。凭你残余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的岁月、剩余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的力气，连山上的一根草木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都破坏不了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，又能把泥土和石头怎么样呢？”愚公长叹一声说：“你思想顽固，顽固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到了不可改变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的地步，连寡妇孤儿都不如。即使我死了，还有儿子在呀；儿子又生孙子，孙子又生儿子；儿子又有儿子，儿子又有孙子；子子孙孙没有穷尽的，可是山不会增高加大，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为什么愁挖不平（山）呢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？”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智叟没有话来回答。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449263" y="1465263"/>
            <a:ext cx="8377237" cy="2652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操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蛇之神闻之，惧其不已也，告之于帝。帝感其诚，命夸娥氏二子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负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二山，一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朔东，一厝雍南。自此，冀之南，汉之阴，无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陇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断焉。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1212850" y="1633538"/>
            <a:ext cx="647700" cy="576262"/>
            <a:chOff x="1020" y="1480"/>
            <a:chExt cx="545" cy="499"/>
          </a:xfrm>
        </p:grpSpPr>
        <p:sp>
          <p:nvSpPr>
            <p:cNvPr id="1331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" name="文本框 3"/>
          <p:cNvSpPr txBox="1"/>
          <p:nvPr/>
        </p:nvSpPr>
        <p:spPr>
          <a:xfrm>
            <a:off x="1654175" y="127635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持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-1200000">
            <a:off x="5492750" y="3346450"/>
            <a:ext cx="719138" cy="647700"/>
            <a:chOff x="1020" y="1480"/>
            <a:chExt cx="545" cy="499"/>
          </a:xfrm>
        </p:grpSpPr>
        <p:sp>
          <p:nvSpPr>
            <p:cNvPr id="1331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4095750" y="2201863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背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-180000">
            <a:off x="5549900" y="2528888"/>
            <a:ext cx="647700" cy="576262"/>
            <a:chOff x="1020" y="1480"/>
            <a:chExt cx="545" cy="499"/>
          </a:xfrm>
        </p:grpSpPr>
        <p:sp>
          <p:nvSpPr>
            <p:cNvPr id="1332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5" name="文本框 34"/>
          <p:cNvSpPr txBox="1"/>
          <p:nvPr/>
        </p:nvSpPr>
        <p:spPr>
          <a:xfrm>
            <a:off x="5122863" y="3103563"/>
            <a:ext cx="20558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垄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，高地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-1200000">
            <a:off x="3727450" y="2497138"/>
            <a:ext cx="647700" cy="576262"/>
            <a:chOff x="1020" y="1480"/>
            <a:chExt cx="545" cy="499"/>
          </a:xfrm>
        </p:grpSpPr>
        <p:sp>
          <p:nvSpPr>
            <p:cNvPr id="1332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1" name="文本框 10"/>
          <p:cNvSpPr txBox="1"/>
          <p:nvPr/>
        </p:nvSpPr>
        <p:spPr>
          <a:xfrm>
            <a:off x="6084888" y="2190750"/>
            <a:ext cx="20177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措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，放置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5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68350" y="1460500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300" y="2025650"/>
            <a:ext cx="8648700" cy="2870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山神听说了这件事，怕他不停地挖下去，向天帝报告了这件事。天帝被他的诚心感动，命令夸娥氏的两个儿子背走了两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座山，一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座放在朔方东部，一座放在雍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州南部。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从此，冀州的南部，直到汉水的南岸，没有山冈阻隔了。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15362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分析人物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5364" name="文本框 99"/>
          <p:cNvSpPr txBox="1"/>
          <p:nvPr/>
        </p:nvSpPr>
        <p:spPr>
          <a:xfrm>
            <a:off x="584200" y="1412875"/>
            <a:ext cx="8326438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文中写了山的高峻，遗男的相助，智叟的阻止，神的搬山，这对表现愚公的形象有什么作用？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275" y="2982913"/>
            <a:ext cx="8240713" cy="3078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文中写的这些，都有利于愚公这个人物形象的塑造。具体来说，山的高峻显示愚公的决心大；遗男的相助，说明移山是符合人民利益的，受到了乡邻的拥护；智叟的阻止，则是通过愚公智叟两人截然不同的态度，形成鲜明对比，以突出愚公为子孙后代造福而移山的远大抱负，看到人的伟大力量和长远目光；写神的搬山，则是突出愚公精神的感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"/>
          <p:cNvSpPr txBox="1"/>
          <p:nvPr/>
        </p:nvSpPr>
        <p:spPr>
          <a:xfrm>
            <a:off x="758825" y="1241425"/>
            <a:ext cx="50800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结合课文说说智叟的形象特征。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9663" y="2436813"/>
            <a:ext cx="5080000" cy="944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智叟是一个自作聪明，鼠目寸光，安于现状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胸无大志的人。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99"/>
          <p:cNvSpPr txBox="1"/>
          <p:nvPr/>
        </p:nvSpPr>
        <p:spPr>
          <a:xfrm>
            <a:off x="781050" y="1460500"/>
            <a:ext cx="7832725" cy="944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智叟的笑和质疑与愚公妻子的献疑有什么不同？在文中各有什么作用？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2813" y="2732088"/>
            <a:ext cx="7318375" cy="3078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这两个人物所说的话，表面上有相似之处，但目的全然不同。愚公之妻是关心，她提问题，从献疑的角度说的，智叟则显然是讥笑和责难愚公，阻止愚公移山，在智叟的眼里，愚公完全是一个愚蠢至极、不可救药的老头。嘲笑愚公无能是反衬其目光短浅。因此，这两句语气不同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99"/>
          <p:cNvSpPr txBox="1"/>
          <p:nvPr/>
        </p:nvSpPr>
        <p:spPr>
          <a:xfrm>
            <a:off x="671513" y="1316038"/>
            <a:ext cx="8142287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什么是愚公精神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在我们今天的社会主义现代化建设中，要不要发扬这种精神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?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513" y="2390775"/>
            <a:ext cx="8250237" cy="3932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愚公精神就是不怕吃苦、不惧怕任何困难的精神；就是敢于改造自然、征服自然的精神；就是敢于斗争、敢于胜利的精神。在我们今天的社会主义现代化建设中，需要大力发扬这种精神。因为我们的现代化建设是一项极其伟大而艰巨的任务，在进行社会主义现代化建设时，将面临各种各样的困难，将有千万座“太行”“王屋”挡住我们前进的道路，如果我们缺乏这种精神，社会主义现代化建设将停滞不前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99"/>
          <p:cNvSpPr txBox="1"/>
          <p:nvPr/>
        </p:nvSpPr>
        <p:spPr>
          <a:xfrm>
            <a:off x="1120775" y="1054100"/>
            <a:ext cx="50800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本文以神话结尾，有什么作用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75" y="2309813"/>
            <a:ext cx="6692900" cy="222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本文采用神话结尾，借助神的力量来实现愚公的宏伟抱负，是在生产力极不发达的条件下解决人和自然矛盾的想象方式，反映了古代劳动人民的美好愿望，跟宣传轮回报应的封建迷信思想有本质的不同。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20482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写作特征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7651" name="Rectangle 3"/>
          <p:cNvSpPr/>
          <p:nvPr/>
        </p:nvSpPr>
        <p:spPr>
          <a:xfrm>
            <a:off x="539750" y="1412875"/>
            <a:ext cx="8389938" cy="5113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反衬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以两山高大反衬移山艰难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以操蛇之神惧其不已反衬愚公精神和行为的可贵 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a.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移山人力的单薄与移山任务的艰巨 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（突出愚公排除万难的坚毅精神）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智叟和愚公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（表现了“愚”者并不愚，“智”者并不智）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情节曲折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山高万仞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惩山北之塞，出入之迂也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聚室谋移山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愚公之妻献疑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遗男助之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智叟笑止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愚公驳斥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山神害怕告知帝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帝感其诚移山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全文篇幅虽短小，然而却写得曲折多姿，波澜起伏。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5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charRg st="5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7651">
                                            <p:txEl>
                                              <p:charRg st="75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27651">
                                            <p:txEl>
                                              <p:charRg st="94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0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charRg st="104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28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27651">
                                            <p:txEl>
                                              <p:charRg st="128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36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27651">
                                            <p:txEl>
                                              <p:charRg st="136" end="1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98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27651">
                                            <p:txEl>
                                              <p:charRg st="198" end="2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23557"/>
          <p:cNvSpPr/>
          <p:nvPr/>
        </p:nvSpPr>
        <p:spPr>
          <a:xfrm>
            <a:off x="668338" y="2151063"/>
            <a:ext cx="1968500" cy="94456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献疑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遗男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助之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右大括号 23558"/>
          <p:cNvSpPr/>
          <p:nvPr/>
        </p:nvSpPr>
        <p:spPr>
          <a:xfrm>
            <a:off x="2595563" y="2282825"/>
            <a:ext cx="144462" cy="649288"/>
          </a:xfrm>
          <a:prstGeom prst="rightBrace">
            <a:avLst>
              <a:gd name="adj1" fmla="val 372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23559"/>
          <p:cNvSpPr/>
          <p:nvPr/>
        </p:nvSpPr>
        <p:spPr>
          <a:xfrm>
            <a:off x="2811463" y="2397125"/>
            <a:ext cx="37528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愚公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眼光长远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矩形 23560"/>
          <p:cNvSpPr/>
          <p:nvPr/>
        </p:nvSpPr>
        <p:spPr>
          <a:xfrm>
            <a:off x="2876550" y="4460875"/>
            <a:ext cx="37528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智叟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鼠目寸光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右大括号 23561"/>
          <p:cNvSpPr/>
          <p:nvPr/>
        </p:nvSpPr>
        <p:spPr>
          <a:xfrm>
            <a:off x="6484938" y="2643188"/>
            <a:ext cx="215900" cy="2232025"/>
          </a:xfrm>
          <a:prstGeom prst="rightBrace">
            <a:avLst>
              <a:gd name="adj1" fmla="val 856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矩形 23562"/>
          <p:cNvSpPr/>
          <p:nvPr/>
        </p:nvSpPr>
        <p:spPr>
          <a:xfrm>
            <a:off x="6715125" y="2633663"/>
            <a:ext cx="1970088" cy="2225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大智大勇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不惧怕困难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有雄心壮志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有实干精神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能持之以恒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矩形 23564"/>
          <p:cNvSpPr/>
          <p:nvPr/>
        </p:nvSpPr>
        <p:spPr>
          <a:xfrm>
            <a:off x="3892550" y="3476625"/>
            <a:ext cx="896938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对比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直接连接符 23565"/>
          <p:cNvSpPr/>
          <p:nvPr/>
        </p:nvSpPr>
        <p:spPr>
          <a:xfrm>
            <a:off x="4324350" y="4011613"/>
            <a:ext cx="0" cy="5048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直接连接符 23567"/>
          <p:cNvSpPr/>
          <p:nvPr/>
        </p:nvSpPr>
        <p:spPr>
          <a:xfrm flipV="1">
            <a:off x="4324350" y="2859088"/>
            <a:ext cx="0" cy="57626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14" name="Group 2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21515" name="Picture 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6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板书设计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22288" y="2366963"/>
            <a:ext cx="8443912" cy="26431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理解文中重点实词和虚词，疏通文意，概述故事情节。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（重点）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分析愚公形象，体会对比、衬托手法的表达效果，领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悟其思想意义。（重点）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培养敢于面对困难、坚持不懈的奋斗精神。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8" name="Group 19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4099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101" name="AutoShape 14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AutoShape 16" descr="u=659003504,3790867401&amp;fm=214&amp;gp=0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Group 6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5122" name="Picture 7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455613" y="2127250"/>
          <a:ext cx="7926388" cy="2987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3855"/>
                <a:gridCol w="1635760"/>
                <a:gridCol w="1481455"/>
                <a:gridCol w="943610"/>
                <a:gridCol w="1480820"/>
                <a:gridCol w="750570"/>
              </a:tblGrid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作者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列子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本名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列御寇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朝代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战国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marL="0" indent="0" algn="ctr">
                        <a:buNone/>
                      </a:pPr>
                      <a:endParaRPr lang="en-US" altLang="zh-CN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en-US" altLang="zh-CN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列子</a:t>
                      </a:r>
                      <a:r>
                        <a:rPr lang="en-US" altLang="zh-CN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。今本八篇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内容多为民间故事、寓言和神话传说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篇篇珠玉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妙趣横生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意味深长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zh-CN" altLang="en-US" sz="28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很有教育意义</a:t>
                      </a:r>
                      <a:endParaRPr lang="zh-CN" altLang="en-US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buNone/>
                      </a:pPr>
                      <a:endParaRPr lang="en-US" altLang="zh-CN" sz="28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1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5" name="Group 11"/>
          <p:cNvGrpSpPr/>
          <p:nvPr/>
        </p:nvGrpSpPr>
        <p:grpSpPr>
          <a:xfrm>
            <a:off x="128588" y="635000"/>
            <a:ext cx="2319337" cy="700088"/>
            <a:chOff x="138" y="461"/>
            <a:chExt cx="1461" cy="441"/>
          </a:xfrm>
        </p:grpSpPr>
        <p:pic>
          <p:nvPicPr>
            <p:cNvPr id="6146" name="Picture 12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疏通文意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148" name="文本框 1"/>
          <p:cNvSpPr txBox="1"/>
          <p:nvPr/>
        </p:nvSpPr>
        <p:spPr>
          <a:xfrm>
            <a:off x="539750" y="1663700"/>
            <a:ext cx="7448550" cy="1800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太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行、王屋二山，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七百里，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万仞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，本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在冀州之南，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河阳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之北。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4140200" y="1844675"/>
            <a:ext cx="647700" cy="576263"/>
            <a:chOff x="1020" y="1480"/>
            <a:chExt cx="545" cy="499"/>
          </a:xfrm>
        </p:grpSpPr>
        <p:sp>
          <p:nvSpPr>
            <p:cNvPr id="615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" name="文本框 3"/>
          <p:cNvSpPr txBox="1"/>
          <p:nvPr/>
        </p:nvSpPr>
        <p:spPr>
          <a:xfrm>
            <a:off x="4284663" y="1412875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面积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202" name="组合 4"/>
          <p:cNvGrpSpPr/>
          <p:nvPr/>
        </p:nvGrpSpPr>
        <p:grpSpPr>
          <a:xfrm>
            <a:off x="5940425" y="1773238"/>
            <a:ext cx="2073275" cy="752475"/>
            <a:chOff x="1020" y="1480"/>
            <a:chExt cx="545" cy="499"/>
          </a:xfrm>
        </p:grpSpPr>
        <p:sp>
          <p:nvSpPr>
            <p:cNvPr id="615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7092950" y="1412875"/>
            <a:ext cx="14081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形容极高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8206" name="组合 9"/>
          <p:cNvGrpSpPr/>
          <p:nvPr/>
        </p:nvGrpSpPr>
        <p:grpSpPr>
          <a:xfrm>
            <a:off x="2771775" y="2781300"/>
            <a:ext cx="1368425" cy="576263"/>
            <a:chOff x="1020" y="1480"/>
            <a:chExt cx="545" cy="499"/>
          </a:xfrm>
        </p:grpSpPr>
        <p:sp>
          <p:nvSpPr>
            <p:cNvPr id="615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3563938" y="2492375"/>
            <a:ext cx="14081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黄河北岸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213" y="4221163"/>
            <a:ext cx="7634287" cy="1374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太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行、王屋两座山，方圆七百里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，山的高度极高，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本来在冀州南边，黄河北岸的北边。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0438" y="3789363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469900" y="1663700"/>
            <a:ext cx="8377238" cy="436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北山愚公者，年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且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九十，面山而居。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山北之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塞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，出入之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也，聚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室而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谋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曰：“吾与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毕力平险，指通豫南，达于汉阴，可乎？”杂然相许。其妻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献疑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曰：“以君之力，曾不能损魁父之丘，如太行、王屋何？且焉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置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土石？”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3779838" y="1822450"/>
            <a:ext cx="647700" cy="576263"/>
            <a:chOff x="1020" y="1480"/>
            <a:chExt cx="545" cy="499"/>
          </a:xfrm>
        </p:grpSpPr>
        <p:sp>
          <p:nvSpPr>
            <p:cNvPr id="717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" name="文本框 3"/>
          <p:cNvSpPr txBox="1"/>
          <p:nvPr/>
        </p:nvSpPr>
        <p:spPr>
          <a:xfrm>
            <a:off x="4168775" y="1390650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将近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-1200000">
            <a:off x="6945313" y="1876425"/>
            <a:ext cx="647700" cy="576263"/>
            <a:chOff x="1020" y="1480"/>
            <a:chExt cx="545" cy="499"/>
          </a:xfrm>
        </p:grpSpPr>
        <p:sp>
          <p:nvSpPr>
            <p:cNvPr id="717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5391150" y="1381125"/>
            <a:ext cx="35528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戒，这里是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苦于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的意思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-180000">
            <a:off x="517525" y="2749550"/>
            <a:ext cx="647700" cy="576263"/>
            <a:chOff x="1020" y="1480"/>
            <a:chExt cx="545" cy="499"/>
          </a:xfrm>
        </p:grpSpPr>
        <p:sp>
          <p:nvSpPr>
            <p:cNvPr id="717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687388" y="2454275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阻塞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-180000">
            <a:off x="2306638" y="2728913"/>
            <a:ext cx="647700" cy="576262"/>
            <a:chOff x="1020" y="1480"/>
            <a:chExt cx="545" cy="499"/>
          </a:xfrm>
        </p:grpSpPr>
        <p:sp>
          <p:nvSpPr>
            <p:cNvPr id="718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19" name="组合 18"/>
          <p:cNvGrpSpPr/>
          <p:nvPr/>
        </p:nvGrpSpPr>
        <p:grpSpPr>
          <a:xfrm rot="-180000">
            <a:off x="4462463" y="2697163"/>
            <a:ext cx="647700" cy="576262"/>
            <a:chOff x="1020" y="1480"/>
            <a:chExt cx="545" cy="499"/>
          </a:xfrm>
        </p:grpSpPr>
        <p:sp>
          <p:nvSpPr>
            <p:cNvPr id="7186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2" name="组合 21"/>
          <p:cNvGrpSpPr/>
          <p:nvPr/>
        </p:nvGrpSpPr>
        <p:grpSpPr>
          <a:xfrm rot="-180000">
            <a:off x="6443663" y="2708275"/>
            <a:ext cx="647700" cy="576263"/>
            <a:chOff x="1020" y="1480"/>
            <a:chExt cx="545" cy="499"/>
          </a:xfrm>
        </p:grpSpPr>
        <p:sp>
          <p:nvSpPr>
            <p:cNvPr id="718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9243" name="组合 24"/>
          <p:cNvGrpSpPr/>
          <p:nvPr/>
        </p:nvGrpSpPr>
        <p:grpSpPr>
          <a:xfrm rot="-180000" flipH="1">
            <a:off x="7164388" y="3498850"/>
            <a:ext cx="1509712" cy="666750"/>
            <a:chOff x="1020" y="1480"/>
            <a:chExt cx="545" cy="499"/>
          </a:xfrm>
        </p:grpSpPr>
        <p:sp>
          <p:nvSpPr>
            <p:cNvPr id="7192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31" name="组合 30"/>
          <p:cNvGrpSpPr/>
          <p:nvPr/>
        </p:nvGrpSpPr>
        <p:grpSpPr>
          <a:xfrm rot="-180000">
            <a:off x="1979613" y="5300663"/>
            <a:ext cx="647700" cy="576262"/>
            <a:chOff x="1020" y="1480"/>
            <a:chExt cx="545" cy="499"/>
          </a:xfrm>
        </p:grpSpPr>
        <p:sp>
          <p:nvSpPr>
            <p:cNvPr id="719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4" name="文本框 33"/>
          <p:cNvSpPr txBox="1"/>
          <p:nvPr/>
        </p:nvSpPr>
        <p:spPr>
          <a:xfrm>
            <a:off x="2463800" y="2401888"/>
            <a:ext cx="1714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曲折，绕远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562475" y="2411413"/>
            <a:ext cx="10175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商量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16688" y="2420938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你们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04025" y="3213100"/>
            <a:ext cx="1584325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提出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疑问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95513" y="4941888"/>
            <a:ext cx="108585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安放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  <p:bldP spid="34" grpId="0"/>
      <p:bldP spid="35" grpId="0"/>
      <p:bldP spid="36" grpId="0"/>
      <p:bldP spid="37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68350" y="1125538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3688" y="1674813"/>
            <a:ext cx="8723312" cy="4194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北山脚下有个叫愚公的人，年纪将近九十岁了，面对着山居住。愚公苦于山北面道路阻塞，进进出出曲折绕远。于是愚公便召集全家人来商量说：“我和你们尽全力铲平险峻的大山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直通到豫州南部，到达汉水南岸，好吗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？”（全家人）纷纷表示成。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愚公的妻子提出疑问说：“凭你的力量，连魁父这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座小山都不能削平，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又能把太行、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王屋（两座山）怎么样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呢？况且把土石放到哪里去呢？”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"/>
          <p:cNvSpPr txBox="1"/>
          <p:nvPr/>
        </p:nvSpPr>
        <p:spPr>
          <a:xfrm>
            <a:off x="469900" y="1663700"/>
            <a:ext cx="8377238" cy="3505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杂曰：“投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诸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渤海之尾，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隐土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之北。”遂率子孙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荷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担者三夫，叩石垦壤，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箕畚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运于渤海之尾。邻人京城氏之孀妻有遗男，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始龀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，跳往助之。寒暑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易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节，始一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焉。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2124075" y="1844675"/>
            <a:ext cx="647700" cy="576263"/>
            <a:chOff x="1020" y="1480"/>
            <a:chExt cx="545" cy="499"/>
          </a:xfrm>
        </p:grpSpPr>
        <p:sp>
          <p:nvSpPr>
            <p:cNvPr id="921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0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" name="文本框 3"/>
          <p:cNvSpPr txBox="1"/>
          <p:nvPr/>
        </p:nvSpPr>
        <p:spPr>
          <a:xfrm>
            <a:off x="2051050" y="1412875"/>
            <a:ext cx="20208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相当于“之于”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-1200000">
            <a:off x="7667625" y="1844675"/>
            <a:ext cx="647700" cy="576263"/>
            <a:chOff x="1020" y="1480"/>
            <a:chExt cx="545" cy="499"/>
          </a:xfrm>
        </p:grpSpPr>
        <p:sp>
          <p:nvSpPr>
            <p:cNvPr id="922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4427538" y="1412875"/>
            <a:ext cx="263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古代传说中的地名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-180000">
            <a:off x="3779838" y="2781300"/>
            <a:ext cx="1187450" cy="576263"/>
            <a:chOff x="1020" y="1480"/>
            <a:chExt cx="545" cy="499"/>
          </a:xfrm>
        </p:grpSpPr>
        <p:sp>
          <p:nvSpPr>
            <p:cNvPr id="922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2" name="组合 21"/>
          <p:cNvGrpSpPr/>
          <p:nvPr/>
        </p:nvGrpSpPr>
        <p:grpSpPr>
          <a:xfrm rot="-180000">
            <a:off x="3348038" y="3573463"/>
            <a:ext cx="1439862" cy="576262"/>
            <a:chOff x="1020" y="1480"/>
            <a:chExt cx="545" cy="499"/>
          </a:xfrm>
        </p:grpSpPr>
        <p:sp>
          <p:nvSpPr>
            <p:cNvPr id="923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5" name="组合 24"/>
          <p:cNvGrpSpPr/>
          <p:nvPr/>
        </p:nvGrpSpPr>
        <p:grpSpPr>
          <a:xfrm rot="-180000">
            <a:off x="7019925" y="3644900"/>
            <a:ext cx="647700" cy="576263"/>
            <a:chOff x="1020" y="1480"/>
            <a:chExt cx="545" cy="499"/>
          </a:xfrm>
        </p:grpSpPr>
        <p:sp>
          <p:nvSpPr>
            <p:cNvPr id="9233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4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8" name="组合 27"/>
          <p:cNvGrpSpPr/>
          <p:nvPr/>
        </p:nvGrpSpPr>
        <p:grpSpPr>
          <a:xfrm rot="-180000">
            <a:off x="900113" y="4508500"/>
            <a:ext cx="647700" cy="576263"/>
            <a:chOff x="1020" y="1480"/>
            <a:chExt cx="545" cy="499"/>
          </a:xfrm>
        </p:grpSpPr>
        <p:sp>
          <p:nvSpPr>
            <p:cNvPr id="9236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5" name="文本框 34"/>
          <p:cNvSpPr txBox="1"/>
          <p:nvPr/>
        </p:nvSpPr>
        <p:spPr>
          <a:xfrm>
            <a:off x="2268538" y="2420938"/>
            <a:ext cx="5183187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簸箕，这里是用箕畚装土石的意思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35375" y="3284538"/>
            <a:ext cx="3224213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刚刚换牙，指七八岁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31913" y="4149725"/>
            <a:ext cx="20050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返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1293" name="组合 13"/>
          <p:cNvGrpSpPr/>
          <p:nvPr/>
        </p:nvGrpSpPr>
        <p:grpSpPr>
          <a:xfrm>
            <a:off x="4284663" y="1916113"/>
            <a:ext cx="1368425" cy="576262"/>
            <a:chOff x="1020" y="1480"/>
            <a:chExt cx="545" cy="499"/>
          </a:xfrm>
        </p:grpSpPr>
        <p:sp>
          <p:nvSpPr>
            <p:cNvPr id="9242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4" name="文本框 43"/>
          <p:cNvSpPr txBox="1"/>
          <p:nvPr/>
        </p:nvSpPr>
        <p:spPr>
          <a:xfrm>
            <a:off x="7956550" y="141287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扛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08850" y="3284538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交换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5" grpId="0"/>
      <p:bldP spid="36" grpId="0"/>
      <p:bldP spid="38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768350" y="1460500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译文：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6125" y="2009775"/>
            <a:ext cx="8270875" cy="3940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大家纷纷说：“把土石扔到渤海的边上，隐土的北面。”愚公于是带领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儿子孙子中三个（能）挑担的人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，凿石挖土，用箕畚装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土石（将土石）运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到渤海的边上。邻居姓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京城氏家的寡妇有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个遗孤，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刚七八岁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，蹦蹦跳跳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地去帮助他们。冬夏换季，才往返一次。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469900" y="1160463"/>
            <a:ext cx="8377238" cy="521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河曲智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叟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笑而止之曰：“甚矣，汝之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惠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！以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残年余力，曾不能毁山之一毛，其如土石何？”北山愚公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长息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曰：“汝心之固，固不可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彻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，曾不若孀妻弱子。虽我之死，有子存焉；子又生孙，孙又生子；子又有子，子又有孙；子子孙孙无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穷匮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也，而山不加增，何苦而不平？”河曲智叟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亡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以应。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-1200000">
            <a:off x="2338388" y="1360488"/>
            <a:ext cx="647700" cy="576262"/>
            <a:chOff x="1020" y="1480"/>
            <a:chExt cx="545" cy="499"/>
          </a:xfrm>
        </p:grpSpPr>
        <p:sp>
          <p:nvSpPr>
            <p:cNvPr id="1126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" name="文本框 3"/>
          <p:cNvSpPr txBox="1"/>
          <p:nvPr/>
        </p:nvSpPr>
        <p:spPr>
          <a:xfrm>
            <a:off x="2665413" y="1044575"/>
            <a:ext cx="7953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老头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3322" name="组合 4"/>
          <p:cNvGrpSpPr/>
          <p:nvPr/>
        </p:nvGrpSpPr>
        <p:grpSpPr>
          <a:xfrm>
            <a:off x="971550" y="3068638"/>
            <a:ext cx="1200150" cy="576262"/>
            <a:chOff x="1020" y="1480"/>
            <a:chExt cx="545" cy="499"/>
          </a:xfrm>
        </p:grpSpPr>
        <p:sp>
          <p:nvSpPr>
            <p:cNvPr id="1127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9" name="文本框 8"/>
          <p:cNvSpPr txBox="1"/>
          <p:nvPr/>
        </p:nvSpPr>
        <p:spPr>
          <a:xfrm>
            <a:off x="6253163" y="928688"/>
            <a:ext cx="201771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慧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，聪明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-180000">
            <a:off x="5364163" y="3068638"/>
            <a:ext cx="647700" cy="576262"/>
            <a:chOff x="1020" y="1480"/>
            <a:chExt cx="545" cy="499"/>
          </a:xfrm>
        </p:grpSpPr>
        <p:sp>
          <p:nvSpPr>
            <p:cNvPr id="11275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2" name="组合 21"/>
          <p:cNvGrpSpPr/>
          <p:nvPr/>
        </p:nvGrpSpPr>
        <p:grpSpPr>
          <a:xfrm rot="-180000">
            <a:off x="5940425" y="4797425"/>
            <a:ext cx="1144588" cy="576263"/>
            <a:chOff x="1020" y="1480"/>
            <a:chExt cx="545" cy="499"/>
          </a:xfrm>
        </p:grpSpPr>
        <p:sp>
          <p:nvSpPr>
            <p:cNvPr id="1127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25" name="组合 24"/>
          <p:cNvGrpSpPr/>
          <p:nvPr/>
        </p:nvGrpSpPr>
        <p:grpSpPr>
          <a:xfrm rot="-180000">
            <a:off x="5435600" y="5661025"/>
            <a:ext cx="647700" cy="576263"/>
            <a:chOff x="1020" y="1480"/>
            <a:chExt cx="545" cy="499"/>
          </a:xfrm>
        </p:grpSpPr>
        <p:sp>
          <p:nvSpPr>
            <p:cNvPr id="11281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2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35" name="文本框 34"/>
          <p:cNvSpPr txBox="1"/>
          <p:nvPr/>
        </p:nvSpPr>
        <p:spPr>
          <a:xfrm>
            <a:off x="1835150" y="27813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长叹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89763" y="4473575"/>
            <a:ext cx="1027112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穷尽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-1200000">
            <a:off x="7164388" y="1341438"/>
            <a:ext cx="647700" cy="576262"/>
            <a:chOff x="1020" y="1480"/>
            <a:chExt cx="545" cy="499"/>
          </a:xfrm>
        </p:grpSpPr>
        <p:sp>
          <p:nvSpPr>
            <p:cNvPr id="11286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7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5" name="文本框 44"/>
          <p:cNvSpPr txBox="1"/>
          <p:nvPr/>
        </p:nvSpPr>
        <p:spPr>
          <a:xfrm>
            <a:off x="5580063" y="5373688"/>
            <a:ext cx="11017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无</a:t>
            </a: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”</a:t>
            </a:r>
            <a:endParaRPr lang="en-US" altLang="zh-CN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24525" y="2708275"/>
            <a:ext cx="795338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35" grpId="0"/>
      <p:bldP spid="36" grpId="0"/>
      <p:bldP spid="45" grpId="0"/>
      <p:bldP spid="10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2568</Words>
  <Application>WPS 演示</Application>
  <PresentationFormat>全屏显示(4:3)</PresentationFormat>
  <Paragraphs>189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楷体_GB2312</vt:lpstr>
      <vt:lpstr>新宋体</vt:lpstr>
      <vt:lpstr>黑体</vt:lpstr>
      <vt:lpstr>Times New Roman</vt:lpstr>
      <vt:lpstr>楷体</vt:lpstr>
      <vt:lpstr>微软雅黑</vt:lpstr>
      <vt:lpstr>Arial Unicode MS</vt:lpstr>
      <vt:lpstr>Calibri Light</vt:lpstr>
      <vt:lpstr>Cambria</vt:lpstr>
      <vt:lpstr>Arial</vt:lpstr>
      <vt:lpstr>等线</vt:lpstr>
      <vt:lpstr>1_自定义设计方案</vt:lpstr>
      <vt:lpstr>2_自定义设计方案</vt:lpstr>
      <vt:lpstr>22 愚公移山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上帝掷骰子吗</cp:lastModifiedBy>
  <cp:revision>172</cp:revision>
  <dcterms:created xsi:type="dcterms:W3CDTF">2016-01-14T05:53:00Z</dcterms:created>
  <dcterms:modified xsi:type="dcterms:W3CDTF">2023-09-28T12:53:41Z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A31A4FF8356346B2A4C43D511D59491A_13</vt:lpwstr>
  </property>
</Properties>
</file>