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4" r:id="rId3"/>
  </p:sldMasterIdLst>
  <p:notesMasterIdLst>
    <p:notesMasterId r:id="rId6"/>
  </p:notesMasterIdLst>
  <p:handoutMasterIdLst>
    <p:handoutMasterId r:id="rId24"/>
  </p:handoutMasterIdLst>
  <p:sldIdLst>
    <p:sldId id="428" r:id="rId4"/>
    <p:sldId id="256" r:id="rId5"/>
    <p:sldId id="499" r:id="rId7"/>
    <p:sldId id="461" r:id="rId8"/>
    <p:sldId id="491" r:id="rId9"/>
    <p:sldId id="492" r:id="rId10"/>
    <p:sldId id="460" r:id="rId11"/>
    <p:sldId id="468" r:id="rId12"/>
    <p:sldId id="493" r:id="rId13"/>
    <p:sldId id="494" r:id="rId14"/>
    <p:sldId id="495" r:id="rId15"/>
    <p:sldId id="467" r:id="rId16"/>
    <p:sldId id="496" r:id="rId17"/>
    <p:sldId id="497" r:id="rId18"/>
    <p:sldId id="500" r:id="rId19"/>
    <p:sldId id="490" r:id="rId20"/>
    <p:sldId id="501" r:id="rId21"/>
    <p:sldId id="457" r:id="rId22"/>
    <p:sldId id="515" r:id="rId23"/>
  </p:sldIdLst>
  <p:sldSz cx="9144000" cy="5143500"/>
  <p:notesSz cx="6858000" cy="9144000"/>
  <p:custDataLst>
    <p:tags r:id="rId28"/>
  </p:custDataLst>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0000FF"/>
    <a:srgbClr val="D236DE"/>
    <a:srgbClr val="F7FFFF"/>
    <a:srgbClr val="66FFFF"/>
    <a:srgbClr val="FF00FF"/>
    <a:srgbClr val="FF9900"/>
    <a:srgbClr val="47D5A9"/>
    <a:srgbClr val="A61DB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8026"/>
    <p:restoredTop sz="96256"/>
  </p:normalViewPr>
  <p:slideViewPr>
    <p:cSldViewPr showGuides="1">
      <p:cViewPr varScale="1">
        <p:scale>
          <a:sx n="146" d="100"/>
          <a:sy n="146" d="100"/>
        </p:scale>
        <p:origin x="294" y="126"/>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8" Type="http://schemas.openxmlformats.org/officeDocument/2006/relationships/tags" Target="tags/tag1.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handoutMaster" Target="handoutMasters/handoutMaster1.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E6091C3F-9351-461D-A287-C3250599145A}" type="datetimeFigureOut">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8788"/>
          </a:xfrm>
          <a:prstGeom prst="rect">
            <a:avLst/>
          </a:prstGeom>
        </p:spPr>
        <p:txBody>
          <a:bodyPr vert="horz" lIns="91440" tIns="45720" rIns="91440" bIns="45720" rtlCol="0" anchor="b"/>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8788"/>
          </a:xfrm>
          <a:prstGeom prst="rect">
            <a:avLst/>
          </a:prstGeom>
        </p:spPr>
        <p:txBody>
          <a:bodyPr vert="horz" lIns="91440" tIns="45720" rIns="91440" bIns="45720" rtlCol="0" anchor="b"/>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3164CEC7-9BF4-4EF1-814B-EFC480E42D13}" type="slidenum">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3EFCDF45-895C-4779-9704-CB593932A2E7}" type="datetimeFigureOut">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eaLnBrk="1" hangingPunct="1">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6FBA0C31-A718-47A3-A97A-11B4AD9B1D8A}" type="slidenum">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幻灯片图像占位符 1"/>
          <p:cNvSpPr>
            <a:spLocks noGrp="1" noRot="1" noChangeAspect="1" noTextEdit="1"/>
          </p:cNvSpPr>
          <p:nvPr>
            <p:ph type="sldImg"/>
          </p:nvPr>
        </p:nvSpPr>
        <p:spPr>
          <a:ln>
            <a:solidFill>
              <a:srgbClr val="000000">
                <a:alpha val="100000"/>
              </a:srgbClr>
            </a:solidFill>
            <a:miter lim="800000"/>
          </a:ln>
        </p:spPr>
      </p:sp>
      <p:sp>
        <p:nvSpPr>
          <p:cNvPr id="11267"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11268"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11269"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幻灯片图像占位符 1"/>
          <p:cNvSpPr>
            <a:spLocks noGrp="1" noRot="1" noChangeAspect="1" noTextEdit="1"/>
          </p:cNvSpPr>
          <p:nvPr>
            <p:ph type="sldImg"/>
          </p:nvPr>
        </p:nvSpPr>
        <p:spPr>
          <a:ln>
            <a:solidFill>
              <a:srgbClr val="000000">
                <a:alpha val="100000"/>
              </a:srgbClr>
            </a:solidFill>
            <a:miter lim="800000"/>
          </a:ln>
        </p:spPr>
      </p:sp>
      <p:sp>
        <p:nvSpPr>
          <p:cNvPr id="28675"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28676"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28677"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5" Type="http://schemas.openxmlformats.org/officeDocument/2006/relationships/image" Target="../media/image6.png"/><Relationship Id="rId4" Type="http://schemas.openxmlformats.org/officeDocument/2006/relationships/image" Target="../media/image2.png"/><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image" Target="../media/image14.png"/><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5" Type="http://schemas.openxmlformats.org/officeDocument/2006/relationships/image" Target="../media/image18.png"/><Relationship Id="rId4" Type="http://schemas.openxmlformats.org/officeDocument/2006/relationships/image" Target="../media/image17.png"/><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5" Type="http://schemas.openxmlformats.org/officeDocument/2006/relationships/image" Target="../media/image18.png"/><Relationship Id="rId4" Type="http://schemas.openxmlformats.org/officeDocument/2006/relationships/image" Target="../media/image17.png"/><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3_自定义版式">
    <p:bg>
      <p:bgPr>
        <a:solidFill>
          <a:schemeClr val="bg1"/>
        </a:solidFill>
        <a:effectLst/>
      </p:bgPr>
    </p:bg>
    <p:spTree>
      <p:nvGrpSpPr>
        <p:cNvPr id="1" name=""/>
        <p:cNvGrpSpPr/>
        <p:nvPr/>
      </p:nvGrpSpPr>
      <p:grpSpPr>
        <a:xfrm>
          <a:off x="0" y="0"/>
          <a:ext cx="0" cy="0"/>
          <a:chOff x="0" y="0"/>
          <a:chExt cx="0" cy="0"/>
        </a:xfrm>
      </p:grpSpPr>
      <p:pic>
        <p:nvPicPr>
          <p:cNvPr id="2051" name="图片 2"/>
          <p:cNvPicPr>
            <a:picLocks noChangeAspect="1"/>
          </p:cNvPicPr>
          <p:nvPr userDrawn="1"/>
        </p:nvPicPr>
        <p:blipFill>
          <a:blip r:embed="rId2"/>
          <a:stretch>
            <a:fillRect/>
          </a:stretch>
        </p:blipFill>
        <p:spPr>
          <a:xfrm>
            <a:off x="0" y="0"/>
            <a:ext cx="9144000" cy="5143500"/>
          </a:xfrm>
          <a:prstGeom prst="rect">
            <a:avLst/>
          </a:prstGeom>
          <a:noFill/>
          <a:ln w="9525">
            <a:noFill/>
          </a:ln>
        </p:spPr>
      </p:pic>
      <p:pic>
        <p:nvPicPr>
          <p:cNvPr id="2052" name="图片 4"/>
          <p:cNvPicPr>
            <a:picLocks noChangeAspect="1"/>
          </p:cNvPicPr>
          <p:nvPr userDrawn="1"/>
        </p:nvPicPr>
        <p:blipFill>
          <a:blip r:embed="rId3"/>
          <a:stretch>
            <a:fillRect/>
          </a:stretch>
        </p:blipFill>
        <p:spPr>
          <a:xfrm>
            <a:off x="8604250" y="4300538"/>
            <a:ext cx="915988" cy="914400"/>
          </a:xfrm>
          <a:prstGeom prst="rect">
            <a:avLst/>
          </a:prstGeom>
          <a:noFill/>
          <a:ln w="9525">
            <a:noFill/>
          </a:ln>
        </p:spPr>
      </p:pic>
      <p:pic>
        <p:nvPicPr>
          <p:cNvPr id="2053" name="图片 5"/>
          <p:cNvPicPr>
            <a:picLocks noChangeAspect="1"/>
          </p:cNvPicPr>
          <p:nvPr userDrawn="1"/>
        </p:nvPicPr>
        <p:blipFill>
          <a:blip r:embed="rId4"/>
          <a:stretch>
            <a:fillRect/>
          </a:stretch>
        </p:blipFill>
        <p:spPr>
          <a:xfrm>
            <a:off x="0" y="4300538"/>
            <a:ext cx="1152525" cy="1150937"/>
          </a:xfrm>
          <a:prstGeom prst="rect">
            <a:avLst/>
          </a:prstGeom>
          <a:noFill/>
          <a:ln w="9525">
            <a:noFill/>
          </a:ln>
        </p:spPr>
      </p:pic>
      <p:pic>
        <p:nvPicPr>
          <p:cNvPr id="2054" name="图片 6"/>
          <p:cNvPicPr>
            <a:picLocks noChangeAspect="1"/>
          </p:cNvPicPr>
          <p:nvPr userDrawn="1"/>
        </p:nvPicPr>
        <p:blipFill>
          <a:blip r:embed="rId5"/>
          <a:stretch>
            <a:fillRect/>
          </a:stretch>
        </p:blipFill>
        <p:spPr>
          <a:xfrm>
            <a:off x="3384550" y="-668337"/>
            <a:ext cx="2374900" cy="2376487"/>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5_自定义版式">
    <p:bg>
      <p:bgPr>
        <a:solidFill>
          <a:schemeClr val="bg1"/>
        </a:solidFill>
        <a:effectLst/>
      </p:bgPr>
    </p:bg>
    <p:spTree>
      <p:nvGrpSpPr>
        <p:cNvPr id="1" name=""/>
        <p:cNvGrpSpPr/>
        <p:nvPr/>
      </p:nvGrpSpPr>
      <p:grpSpPr>
        <a:xfrm>
          <a:off x="0" y="0"/>
          <a:ext cx="0" cy="0"/>
          <a:chOff x="0" y="0"/>
          <a:chExt cx="0" cy="0"/>
        </a:xfrm>
      </p:grpSpPr>
      <p:pic>
        <p:nvPicPr>
          <p:cNvPr id="3075" name="图片 2"/>
          <p:cNvPicPr>
            <a:picLocks noChangeAspect="1"/>
          </p:cNvPicPr>
          <p:nvPr userDrawn="1"/>
        </p:nvPicPr>
        <p:blipFill>
          <a:blip r:embed="rId2"/>
          <a:stretch>
            <a:fillRect/>
          </a:stretch>
        </p:blipFill>
        <p:spPr>
          <a:xfrm>
            <a:off x="0" y="0"/>
            <a:ext cx="9144000" cy="5143500"/>
          </a:xfrm>
          <a:prstGeom prst="rect">
            <a:avLst/>
          </a:prstGeom>
          <a:noFill/>
          <a:ln w="9525">
            <a:noFill/>
          </a:ln>
        </p:spPr>
      </p:pic>
      <p:pic>
        <p:nvPicPr>
          <p:cNvPr id="3076" name="图片 4"/>
          <p:cNvPicPr>
            <a:picLocks noChangeAspect="1"/>
          </p:cNvPicPr>
          <p:nvPr userDrawn="1"/>
        </p:nvPicPr>
        <p:blipFill>
          <a:blip r:embed="rId3"/>
          <a:stretch>
            <a:fillRect/>
          </a:stretch>
        </p:blipFill>
        <p:spPr>
          <a:xfrm>
            <a:off x="8604250" y="4300538"/>
            <a:ext cx="915988" cy="914400"/>
          </a:xfrm>
          <a:prstGeom prst="rect">
            <a:avLst/>
          </a:prstGeom>
          <a:noFill/>
          <a:ln w="9525">
            <a:noFill/>
          </a:ln>
        </p:spPr>
      </p:pic>
      <p:pic>
        <p:nvPicPr>
          <p:cNvPr id="3077" name="图片 5"/>
          <p:cNvPicPr>
            <a:picLocks noChangeAspect="1"/>
          </p:cNvPicPr>
          <p:nvPr userDrawn="1"/>
        </p:nvPicPr>
        <p:blipFill>
          <a:blip r:embed="rId4"/>
          <a:stretch>
            <a:fillRect/>
          </a:stretch>
        </p:blipFill>
        <p:spPr>
          <a:xfrm>
            <a:off x="0" y="4300538"/>
            <a:ext cx="1152525" cy="1150937"/>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自定义版式">
    <p:bg>
      <p:bgPr>
        <a:solidFill>
          <a:schemeClr val="bg1"/>
        </a:solidFill>
        <a:effectLst/>
      </p:bgPr>
    </p:bg>
    <p:spTree>
      <p:nvGrpSpPr>
        <p:cNvPr id="1" name=""/>
        <p:cNvGrpSpPr/>
        <p:nvPr/>
      </p:nvGrpSpPr>
      <p:grpSpPr>
        <a:xfrm>
          <a:off x="0" y="0"/>
          <a:ext cx="0" cy="0"/>
          <a:chOff x="0" y="0"/>
          <a:chExt cx="0" cy="0"/>
        </a:xfrm>
      </p:grpSpPr>
      <p:pic>
        <p:nvPicPr>
          <p:cNvPr id="4099" name="图片 2"/>
          <p:cNvPicPr>
            <a:picLocks noChangeAspect="1"/>
          </p:cNvPicPr>
          <p:nvPr userDrawn="1"/>
        </p:nvPicPr>
        <p:blipFill>
          <a:blip r:embed="rId2"/>
          <a:stretch>
            <a:fillRect/>
          </a:stretch>
        </p:blipFill>
        <p:spPr>
          <a:xfrm>
            <a:off x="0" y="0"/>
            <a:ext cx="9144000" cy="5143500"/>
          </a:xfrm>
          <a:prstGeom prst="rect">
            <a:avLst/>
          </a:prstGeom>
          <a:noFill/>
          <a:ln w="9525">
            <a:noFill/>
          </a:ln>
        </p:spPr>
      </p:pic>
      <p:pic>
        <p:nvPicPr>
          <p:cNvPr id="4100" name="图片 3"/>
          <p:cNvPicPr>
            <a:picLocks noChangeAspect="1"/>
          </p:cNvPicPr>
          <p:nvPr userDrawn="1"/>
        </p:nvPicPr>
        <p:blipFill>
          <a:blip r:embed="rId3"/>
          <a:srcRect t="10246"/>
          <a:stretch>
            <a:fillRect/>
          </a:stretch>
        </p:blipFill>
        <p:spPr>
          <a:xfrm>
            <a:off x="-1836737" y="50800"/>
            <a:ext cx="12025312" cy="5691188"/>
          </a:xfrm>
          <a:prstGeom prst="rect">
            <a:avLst/>
          </a:prstGeom>
          <a:noFill/>
          <a:ln w="9525">
            <a:noFill/>
          </a:ln>
        </p:spPr>
      </p:pic>
      <p:pic>
        <p:nvPicPr>
          <p:cNvPr id="4101" name="图片 5"/>
          <p:cNvPicPr>
            <a:picLocks noChangeAspect="1"/>
          </p:cNvPicPr>
          <p:nvPr userDrawn="1"/>
        </p:nvPicPr>
        <p:blipFill>
          <a:blip r:embed="rId4"/>
          <a:stretch>
            <a:fillRect/>
          </a:stretch>
        </p:blipFill>
        <p:spPr>
          <a:xfrm>
            <a:off x="8410575" y="4279900"/>
            <a:ext cx="915988" cy="914400"/>
          </a:xfrm>
          <a:prstGeom prst="rect">
            <a:avLst/>
          </a:prstGeom>
          <a:noFill/>
          <a:ln w="9525">
            <a:noFill/>
          </a:ln>
        </p:spPr>
      </p:pic>
      <p:pic>
        <p:nvPicPr>
          <p:cNvPr id="4102" name="图片 6"/>
          <p:cNvPicPr>
            <a:picLocks noChangeAspect="1"/>
          </p:cNvPicPr>
          <p:nvPr userDrawn="1"/>
        </p:nvPicPr>
        <p:blipFill>
          <a:blip r:embed="rId5"/>
          <a:stretch>
            <a:fillRect/>
          </a:stretch>
        </p:blipFill>
        <p:spPr>
          <a:xfrm>
            <a:off x="4763" y="4587875"/>
            <a:ext cx="908050" cy="681038"/>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bg>
      <p:bgPr>
        <a:solidFill>
          <a:schemeClr val="bg1"/>
        </a:solidFill>
        <a:effectLst/>
      </p:bgPr>
    </p:bg>
    <p:spTree>
      <p:nvGrpSpPr>
        <p:cNvPr id="1" name=""/>
        <p:cNvGrpSpPr/>
        <p:nvPr/>
      </p:nvGrpSpPr>
      <p:grpSpPr>
        <a:xfrm>
          <a:off x="0" y="0"/>
          <a:ext cx="0" cy="0"/>
          <a:chOff x="0" y="0"/>
          <a:chExt cx="0" cy="0"/>
        </a:xfrm>
      </p:grpSpPr>
      <p:pic>
        <p:nvPicPr>
          <p:cNvPr id="5123" name="图片 2"/>
          <p:cNvPicPr>
            <a:picLocks noChangeAspect="1"/>
          </p:cNvPicPr>
          <p:nvPr userDrawn="1"/>
        </p:nvPicPr>
        <p:blipFill>
          <a:blip r:embed="rId2"/>
          <a:srcRect b="15321"/>
          <a:stretch>
            <a:fillRect/>
          </a:stretch>
        </p:blipFill>
        <p:spPr>
          <a:xfrm>
            <a:off x="4763" y="0"/>
            <a:ext cx="9144000" cy="5143500"/>
          </a:xfrm>
          <a:prstGeom prst="rect">
            <a:avLst/>
          </a:prstGeom>
          <a:noFill/>
          <a:ln w="9525">
            <a:noFill/>
          </a:ln>
        </p:spPr>
      </p:pic>
      <p:pic>
        <p:nvPicPr>
          <p:cNvPr id="4" name="图片 3"/>
          <p:cNvPicPr>
            <a:picLocks noChangeAspect="1"/>
          </p:cNvPicPr>
          <p:nvPr/>
        </p:nvPicPr>
        <p:blipFill>
          <a:blip r:embed="rId3"/>
          <a:srcRect l="18533" t="41359" r="12239"/>
          <a:stretch>
            <a:fillRect/>
          </a:stretch>
        </p:blipFill>
        <p:spPr bwMode="auto">
          <a:xfrm>
            <a:off x="4763" y="0"/>
            <a:ext cx="9144000" cy="4076700"/>
          </a:xfrm>
          <a:prstGeom prst="rect">
            <a:avLst/>
          </a:prstGeom>
          <a:noFill/>
          <a:ln>
            <a:noFill/>
          </a:ln>
          <a:effectLst>
            <a:outerShdw blurRad="635000" dist="38100" dir="6780020" algn="tl" rotWithShape="0">
              <a:srgbClr val="000000">
                <a:alpha val="39999"/>
              </a:srgbClr>
            </a:outerShdw>
          </a:effectLst>
        </p:spPr>
      </p:pic>
      <p:pic>
        <p:nvPicPr>
          <p:cNvPr id="5125" name="图片 7"/>
          <p:cNvPicPr>
            <a:picLocks noChangeAspect="1"/>
          </p:cNvPicPr>
          <p:nvPr userDrawn="1"/>
        </p:nvPicPr>
        <p:blipFill>
          <a:blip r:embed="rId4"/>
          <a:srcRect t="48315"/>
          <a:stretch>
            <a:fillRect/>
          </a:stretch>
        </p:blipFill>
        <p:spPr>
          <a:xfrm>
            <a:off x="3348038" y="0"/>
            <a:ext cx="1335087" cy="38735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bg1"/>
        </a:solidFill>
        <a:effectLst/>
      </p:bgPr>
    </p:bg>
    <p:spTree>
      <p:nvGrpSpPr>
        <p:cNvPr id="1" name=""/>
        <p:cNvGrpSpPr/>
        <p:nvPr/>
      </p:nvGrpSpPr>
      <p:grpSpPr>
        <a:xfrm>
          <a:off x="0" y="0"/>
          <a:ext cx="0" cy="0"/>
          <a:chOff x="0" y="0"/>
          <a:chExt cx="0" cy="0"/>
        </a:xfrm>
      </p:grpSpPr>
      <p:pic>
        <p:nvPicPr>
          <p:cNvPr id="6147" name="图片 2"/>
          <p:cNvPicPr>
            <a:picLocks noChangeAspect="1"/>
          </p:cNvPicPr>
          <p:nvPr userDrawn="1"/>
        </p:nvPicPr>
        <p:blipFill>
          <a:blip r:embed="rId2"/>
          <a:stretch>
            <a:fillRect/>
          </a:stretch>
        </p:blipFill>
        <p:spPr>
          <a:xfrm>
            <a:off x="1588" y="0"/>
            <a:ext cx="9140825" cy="51435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9156700" cy="51435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3398838"/>
            <a:ext cx="9156700" cy="1744662"/>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9144000" cy="51435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9144000" cy="1533525"/>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4464050"/>
            <a:ext cx="882650" cy="67945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9144000" cy="51435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9144000" cy="1533525"/>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4464050"/>
            <a:ext cx="882650" cy="679450"/>
          </a:xfrm>
          <a:prstGeom prst="rect">
            <a:avLst/>
          </a:prstGeom>
          <a:noFill/>
          <a:ln w="9525">
            <a:noFill/>
          </a:ln>
        </p:spPr>
      </p:pic>
      <p:sp>
        <p:nvSpPr>
          <p:cNvPr id="7" name="同侧圆角矩形 7"/>
          <p:cNvSpPr/>
          <p:nvPr/>
        </p:nvSpPr>
        <p:spPr>
          <a:xfrm flipV="1">
            <a:off x="3529013" y="0"/>
            <a:ext cx="2290763" cy="581025"/>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9144000" cy="5143500"/>
          </a:xfrm>
          <a:prstGeom prst="rect">
            <a:avLst/>
          </a:prstGeom>
          <a:noFill/>
          <a:ln w="9525">
            <a:noFill/>
          </a:ln>
        </p:spPr>
      </p:pic>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image" Target="../media/image11.png"/><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19.jpeg"/><Relationship Id="rId5" Type="http://schemas.openxmlformats.org/officeDocument/2006/relationships/slideLayout" Target="../slideLayouts/slideLayout10.xml"/><Relationship Id="rId4" Type="http://schemas.openxmlformats.org/officeDocument/2006/relationships/slideLayout" Target="../slideLayouts/slideLayout9.xml"/><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pic>
        <p:nvPicPr>
          <p:cNvPr id="1026" name="图片 1"/>
          <p:cNvPicPr>
            <a:picLocks noChangeAspect="1"/>
          </p:cNvPicPr>
          <p:nvPr userDrawn="1"/>
        </p:nvPicPr>
        <p:blipFill>
          <a:blip r:embed="rId6"/>
          <a:stretch>
            <a:fillRect/>
          </a:stretch>
        </p:blipFill>
        <p:spPr>
          <a:xfrm>
            <a:off x="0" y="0"/>
            <a:ext cx="9144000" cy="51435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9144000"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24.png"/><Relationship Id="rId5" Type="http://schemas.microsoft.com/office/2007/relationships/media" Target="file:///\\pc-2\&#20809;&#30424;&#23450;&#31295;&#65288;&#20002;&#36825;&#20799;&#65289;\&#8553;-&#20845;&#24180;&#32423;&#35821;&#25991;&#19979;&#20876;&#65288;&#21019;&#20248;&#20316;&#19994;100&#20998;&#65289;\&#8553;-&#20845;&#24180;&#32423;&#35821;&#25991;&#19979;&#20876;&#65288;&#21019;&#20248;&#20316;&#19994;100&#20998;&#65289;\&#20845;&#35821;&#19979;%20&#25945;&#23398;&#36164;&#28304;\&#31532;&#22235;&#21333;&#20803;\&#19978;&#35838;&#35838;&#20214;+&#25945;&#26696;\13%20&#37329;&#33394;&#30340;&#40060;&#38057;\13%20&#37329;&#33394;&#30340;&#40060;&#38057;%20&#12304;&#25945;&#26696;&#21305;&#37197;&#29256;&#12305;&#25512;&#33616;&#10084;\&#36807;&#38634;&#23665;&#33609;&#22320;.mp3" TargetMode="External"/><Relationship Id="rId4" Type="http://schemas.openxmlformats.org/officeDocument/2006/relationships/audio" Target="file:///\\pc-2\&#20809;&#30424;&#23450;&#31295;&#65288;&#20002;&#36825;&#20799;&#65289;\&#8553;-&#20845;&#24180;&#32423;&#35821;&#25991;&#19979;&#20876;&#65288;&#21019;&#20248;&#20316;&#19994;100&#20998;&#65289;\&#8553;-&#20845;&#24180;&#32423;&#35821;&#25991;&#19979;&#20876;&#65288;&#21019;&#20248;&#20316;&#19994;100&#20998;&#65289;\&#20845;&#35821;&#19979;%20&#25945;&#23398;&#36164;&#28304;\&#31532;&#22235;&#21333;&#20803;\&#19978;&#35838;&#35838;&#20214;+&#25945;&#26696;\13%20&#37329;&#33394;&#30340;&#40060;&#38057;\13%20&#37329;&#33394;&#30340;&#40060;&#38057;%20&#12304;&#25945;&#26696;&#21305;&#37197;&#29256;&#12305;&#25512;&#33616;&#10084;\&#36807;&#38634;&#23665;&#33609;&#22320;.mp3" TargetMode="External"/><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5.xml"/><Relationship Id="rId2" Type="http://schemas.openxmlformats.org/officeDocument/2006/relationships/image" Target="../media/image26.png"/><Relationship Id="rId1" Type="http://schemas.openxmlformats.org/officeDocument/2006/relationships/image" Target="../media/image25.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218" name="图片 1"/>
          <p:cNvPicPr>
            <a:picLocks noChangeAspect="1"/>
          </p:cNvPicPr>
          <p:nvPr/>
        </p:nvPicPr>
        <p:blipFill>
          <a:blip r:embed="rId1"/>
          <a:stretch>
            <a:fillRect/>
          </a:stretch>
        </p:blipFill>
        <p:spPr>
          <a:xfrm>
            <a:off x="539750" y="1347788"/>
            <a:ext cx="2738438" cy="1943100"/>
          </a:xfrm>
          <a:prstGeom prst="rect">
            <a:avLst/>
          </a:prstGeom>
          <a:noFill/>
          <a:ln w="9525">
            <a:noFill/>
          </a:ln>
        </p:spPr>
      </p:pic>
      <p:pic>
        <p:nvPicPr>
          <p:cNvPr id="9219" name="图片 2"/>
          <p:cNvPicPr>
            <a:picLocks noChangeAspect="1"/>
          </p:cNvPicPr>
          <p:nvPr/>
        </p:nvPicPr>
        <p:blipFill>
          <a:blip r:embed="rId2"/>
          <a:stretch>
            <a:fillRect/>
          </a:stretch>
        </p:blipFill>
        <p:spPr>
          <a:xfrm>
            <a:off x="3276600" y="1347788"/>
            <a:ext cx="2736850" cy="1943100"/>
          </a:xfrm>
          <a:prstGeom prst="rect">
            <a:avLst/>
          </a:prstGeom>
          <a:noFill/>
          <a:ln w="9525">
            <a:noFill/>
          </a:ln>
        </p:spPr>
      </p:pic>
      <p:pic>
        <p:nvPicPr>
          <p:cNvPr id="9220" name="图片 3"/>
          <p:cNvPicPr>
            <a:picLocks noChangeAspect="1"/>
          </p:cNvPicPr>
          <p:nvPr/>
        </p:nvPicPr>
        <p:blipFill>
          <a:blip r:embed="rId3"/>
          <a:stretch>
            <a:fillRect/>
          </a:stretch>
        </p:blipFill>
        <p:spPr>
          <a:xfrm>
            <a:off x="6013450" y="1347788"/>
            <a:ext cx="2738438" cy="1943100"/>
          </a:xfrm>
          <a:prstGeom prst="rect">
            <a:avLst/>
          </a:prstGeom>
          <a:noFill/>
          <a:ln w="9525">
            <a:noFill/>
          </a:ln>
        </p:spPr>
      </p:pic>
      <p:pic>
        <p:nvPicPr>
          <p:cNvPr id="5" name="过雪山草地.mp3">
            <a:hlinkClick r:id="" action="ppaction://media"/>
          </p:cNvPr>
          <p:cNvPicPr>
            <a:picLocks noRot="1" noChangeAspect="1"/>
          </p:cNvPicPr>
          <p:nvPr>
            <a:audioFile r:link="rId4"/>
            <p:extLst>
              <p:ext uri="{DAA4B4D4-6D71-4841-9C94-3DE7FCFB9230}">
                <p14:media xmlns:p14="http://schemas.microsoft.com/office/powerpoint/2010/main" r:link="rId5"/>
              </p:ext>
            </p:extLst>
          </p:nvPr>
        </p:nvPicPr>
        <p:blipFill>
          <a:blip r:embed="rId6"/>
          <a:stretch>
            <a:fillRect/>
          </a:stretch>
        </p:blipFill>
        <p:spPr>
          <a:xfrm>
            <a:off x="3997325" y="3614738"/>
            <a:ext cx="604838" cy="604837"/>
          </a:xfrm>
          <a:prstGeom prst="rect">
            <a:avLst/>
          </a:prstGeom>
          <a:noFill/>
          <a:ln w="9525">
            <a:noFill/>
          </a:ln>
        </p:spPr>
      </p:pic>
      <p:sp>
        <p:nvSpPr>
          <p:cNvPr id="9222" name="文本框 11"/>
          <p:cNvSpPr txBox="1"/>
          <p:nvPr/>
        </p:nvSpPr>
        <p:spPr>
          <a:xfrm>
            <a:off x="3708400" y="-25400"/>
            <a:ext cx="1871663" cy="682625"/>
          </a:xfrm>
          <a:prstGeom prst="rect">
            <a:avLst/>
          </a:prstGeom>
          <a:noFill/>
          <a:ln w="9525">
            <a:noFill/>
          </a:ln>
        </p:spPr>
        <p:txBody>
          <a:bodyPr>
            <a:spAutoFit/>
          </a:bodyPr>
          <a:p>
            <a:pPr eaLnBrk="1" hangingPunct="1">
              <a:lnSpc>
                <a:spcPct val="120000"/>
              </a:lnSpc>
            </a:pPr>
            <a:r>
              <a:rPr lang="zh-CN" altLang="en-US" sz="3200" b="1" dirty="0">
                <a:latin typeface="黑体" panose="02010609060101010101" pitchFamily="49" charset="-122"/>
                <a:ea typeface="黑体" panose="02010609060101010101" pitchFamily="49" charset="-122"/>
              </a:rPr>
              <a:t>新课导入</a:t>
            </a:r>
            <a:endParaRPr lang="en-US" altLang="zh-CN" sz="3200" b="1" dirty="0">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1895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1">
                <p:cTn id="7" fill="hold" display="0">
                  <p:stCondLst>
                    <p:cond delay="indefinite"/>
                  </p:stCondLst>
                  <p:endCondLst>
                    <p:cond evt="onStopAudio" delay="0">
                      <p:tgtEl>
                        <p:sldTgt/>
                      </p:tgtEl>
                    </p:cond>
                  </p:endCondLst>
                </p:cTn>
                <p:tgtEl>
                  <p:spTgt spid="5"/>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11"/>
          <p:cNvSpPr txBox="1"/>
          <p:nvPr/>
        </p:nvSpPr>
        <p:spPr>
          <a:xfrm>
            <a:off x="468313" y="720725"/>
            <a:ext cx="7775575" cy="604838"/>
          </a:xfrm>
          <a:prstGeom prst="rect">
            <a:avLst/>
          </a:prstGeom>
          <a:noFill/>
          <a:ln w="9525">
            <a:noFill/>
          </a:ln>
        </p:spPr>
        <p:txBody>
          <a:bodyPr>
            <a:spAutoFit/>
          </a:bodyPr>
          <a:p>
            <a:pPr eaLnBrk="1" hangingPunct="1">
              <a:lnSpc>
                <a:spcPct val="120000"/>
              </a:lnSpc>
            </a:pPr>
            <a:r>
              <a:rPr lang="zh-CN" altLang="en-US" sz="3200" b="1" dirty="0">
                <a:latin typeface="宋体" panose="02010600030101010101" pitchFamily="2" charset="-122"/>
              </a:rPr>
              <a:t>找出让你感动的地方，作批注，再读一读。</a:t>
            </a:r>
            <a:endParaRPr lang="en-US" altLang="zh-CN" sz="3200" b="1" dirty="0">
              <a:latin typeface="宋体" panose="02010600030101010101" pitchFamily="2" charset="-122"/>
            </a:endParaRPr>
          </a:p>
        </p:txBody>
      </p:sp>
      <p:sp>
        <p:nvSpPr>
          <p:cNvPr id="7" name="文本框 11"/>
          <p:cNvSpPr txBox="1"/>
          <p:nvPr/>
        </p:nvSpPr>
        <p:spPr>
          <a:xfrm>
            <a:off x="468313" y="1368425"/>
            <a:ext cx="8207375" cy="2932113"/>
          </a:xfrm>
          <a:prstGeom prst="rect">
            <a:avLst/>
          </a:prstGeom>
          <a:noFill/>
          <a:ln w="9525">
            <a:noFill/>
          </a:ln>
        </p:spPr>
        <p:txBody>
          <a:bodyPr>
            <a:spAutoFit/>
          </a:bodyPr>
          <a:p>
            <a:pPr eaLnBrk="1" hangingPunct="1">
              <a:lnSpc>
                <a:spcPct val="150000"/>
              </a:lnSpc>
            </a:pPr>
            <a:r>
              <a:rPr lang="zh-CN" altLang="en-US" sz="3200" b="1" dirty="0">
                <a:latin typeface="宋体" panose="02010600030101010101" pitchFamily="2" charset="-122"/>
              </a:rPr>
              <a:t>    有一次，我禁不住问他：“老班长，你怎么不吃鱼啊？”</a:t>
            </a:r>
            <a:endParaRPr lang="zh-CN" altLang="en-US" sz="3200" b="1" dirty="0">
              <a:latin typeface="宋体" panose="02010600030101010101" pitchFamily="2" charset="-122"/>
            </a:endParaRPr>
          </a:p>
          <a:p>
            <a:pPr eaLnBrk="1" hangingPunct="1">
              <a:lnSpc>
                <a:spcPct val="150000"/>
              </a:lnSpc>
            </a:pPr>
            <a:r>
              <a:rPr lang="zh-CN" altLang="en-US" sz="3200" b="1" dirty="0">
                <a:latin typeface="宋体" panose="02010600030101010101" pitchFamily="2" charset="-122"/>
              </a:rPr>
              <a:t>    他摸了摸嘴，好像回味似的说：“吃过了。我一起锅就吃，比你们还先吃呢。”</a:t>
            </a:r>
            <a:endParaRPr lang="zh-CN" altLang="en-US" sz="3200" b="1" dirty="0">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7">
                                            <p:txEl>
                                              <p:charRg st="0" end="30"/>
                                            </p:txEl>
                                          </p:spTgt>
                                        </p:tgtEl>
                                        <p:attrNameLst>
                                          <p:attrName>style.visibility</p:attrName>
                                        </p:attrNameLst>
                                      </p:cBhvr>
                                      <p:to>
                                        <p:strVal val="visible"/>
                                      </p:to>
                                    </p:set>
                                    <p:animEffect transition="in" filter="barn(inVertical)">
                                      <p:cBhvr>
                                        <p:cTn id="14" dur="500"/>
                                        <p:tgtEl>
                                          <p:spTgt spid="7">
                                            <p:txEl>
                                              <p:charRg st="0" end="30"/>
                                            </p:txEl>
                                          </p:spTgt>
                                        </p:tgtEl>
                                      </p:cBhvr>
                                    </p:animEffect>
                                  </p:childTnLst>
                                </p:cTn>
                              </p:par>
                              <p:par>
                                <p:cTn id="15" presetID="16" presetClass="entr" presetSubtype="21" fill="hold" nodeType="withEffect">
                                  <p:stCondLst>
                                    <p:cond delay="0"/>
                                  </p:stCondLst>
                                  <p:childTnLst>
                                    <p:set>
                                      <p:cBhvr>
                                        <p:cTn id="16" dur="1" fill="hold">
                                          <p:stCondLst>
                                            <p:cond delay="0"/>
                                          </p:stCondLst>
                                        </p:cTn>
                                        <p:tgtEl>
                                          <p:spTgt spid="7">
                                            <p:txEl>
                                              <p:charRg st="30" end="70"/>
                                            </p:txEl>
                                          </p:spTgt>
                                        </p:tgtEl>
                                        <p:attrNameLst>
                                          <p:attrName>style.visibility</p:attrName>
                                        </p:attrNameLst>
                                      </p:cBhvr>
                                      <p:to>
                                        <p:strVal val="visible"/>
                                      </p:to>
                                    </p:set>
                                    <p:animEffect transition="in" filter="barn(inVertical)">
                                      <p:cBhvr>
                                        <p:cTn id="17" dur="500"/>
                                        <p:tgtEl>
                                          <p:spTgt spid="7">
                                            <p:txEl>
                                              <p:charRg st="30" end="7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文本框 11"/>
          <p:cNvSpPr txBox="1"/>
          <p:nvPr/>
        </p:nvSpPr>
        <p:spPr>
          <a:xfrm>
            <a:off x="358775" y="792163"/>
            <a:ext cx="8426450" cy="3559175"/>
          </a:xfrm>
          <a:prstGeom prst="rect">
            <a:avLst/>
          </a:prstGeom>
          <a:noFill/>
          <a:ln w="9525">
            <a:noFill/>
          </a:ln>
        </p:spPr>
        <p:txBody>
          <a:bodyPr>
            <a:spAutoFit/>
          </a:bodyPr>
          <a:p>
            <a:pPr eaLnBrk="1" hangingPunct="1">
              <a:lnSpc>
                <a:spcPct val="120000"/>
              </a:lnSpc>
            </a:pPr>
            <a:r>
              <a:rPr lang="zh-CN" altLang="en-US" sz="3200" b="1" dirty="0">
                <a:latin typeface="宋体" panose="02010600030101010101" pitchFamily="2" charset="-122"/>
              </a:rPr>
              <a:t>    我不信，等他收拾完碗筷走了，就悄悄地跟着他。走近前一看，啊！我不由得呆住了。他坐在那里捧着搪瓷碗，嚼着几根草根和我们吃剩下的鱼骨头，嚼了一会儿，就皱紧眉头硬咽下去。我觉得好像有万根钢针扎着喉管，失声喊起来：“老班长，你怎么</a:t>
            </a:r>
            <a:r>
              <a:rPr lang="en-US" altLang="zh-CN" sz="3200" b="1" dirty="0">
                <a:latin typeface="宋体" panose="02010600030101010101" pitchFamily="2" charset="-122"/>
              </a:rPr>
              <a:t>……”</a:t>
            </a:r>
            <a:endParaRPr lang="zh-CN" altLang="en-US" sz="3200" b="1" dirty="0">
              <a:latin typeface="宋体" panose="02010600030101010101" pitchFamily="2" charset="-122"/>
            </a:endParaRP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文本框 11"/>
          <p:cNvSpPr txBox="1"/>
          <p:nvPr/>
        </p:nvSpPr>
        <p:spPr>
          <a:xfrm>
            <a:off x="684213" y="915988"/>
            <a:ext cx="7921625" cy="1454150"/>
          </a:xfrm>
          <a:prstGeom prst="rect">
            <a:avLst/>
          </a:prstGeom>
          <a:noFill/>
          <a:ln w="9525">
            <a:noFill/>
          </a:ln>
        </p:spPr>
        <p:txBody>
          <a:bodyPr>
            <a:spAutoFit/>
          </a:bodyPr>
          <a:p>
            <a:pPr eaLnBrk="1" hangingPunct="1">
              <a:lnSpc>
                <a:spcPct val="150000"/>
              </a:lnSpc>
            </a:pPr>
            <a:r>
              <a:rPr lang="zh-CN" altLang="en-US" sz="3200" b="1" dirty="0">
                <a:latin typeface="宋体" panose="02010600030101010101" pitchFamily="2" charset="-122"/>
              </a:rPr>
              <a:t>    这些句子主要运用了哪些描写？从这些细节描写中你体会到了什么？</a:t>
            </a:r>
            <a:endParaRPr lang="zh-CN" altLang="en-US" sz="3200" b="1" dirty="0">
              <a:latin typeface="宋体" panose="02010600030101010101" pitchFamily="2" charset="-122"/>
            </a:endParaRPr>
          </a:p>
        </p:txBody>
      </p:sp>
      <p:sp>
        <p:nvSpPr>
          <p:cNvPr id="2" name="矩形 1"/>
          <p:cNvSpPr/>
          <p:nvPr/>
        </p:nvSpPr>
        <p:spPr>
          <a:xfrm>
            <a:off x="1620838" y="2628900"/>
            <a:ext cx="5951537" cy="584200"/>
          </a:xfrm>
          <a:prstGeom prst="rect">
            <a:avLst/>
          </a:prstGeom>
          <a:noFill/>
          <a:ln w="9525">
            <a:noFill/>
          </a:ln>
        </p:spPr>
        <p:txBody>
          <a:bodyPr wrap="none">
            <a:spAutoFit/>
          </a:bodyPr>
          <a:p>
            <a:r>
              <a:rPr lang="zh-CN" altLang="en-US" sz="3200" b="1" dirty="0">
                <a:solidFill>
                  <a:srgbClr val="0000FF"/>
                </a:solidFill>
                <a:latin typeface="楷体" panose="02010609060101010101" pitchFamily="49" charset="-122"/>
                <a:ea typeface="楷体" panose="02010609060101010101" pitchFamily="49" charset="-122"/>
              </a:rPr>
              <a:t>语言描写、动作描写、心理描写</a:t>
            </a:r>
            <a:endParaRPr lang="zh-CN" altLang="en-US" sz="3200" b="1" dirty="0">
              <a:solidFill>
                <a:srgbClr val="0000FF"/>
              </a:solidFill>
              <a:latin typeface="楷体" panose="02010609060101010101" pitchFamily="49" charset="-122"/>
              <a:ea typeface="楷体" panose="02010609060101010101" pitchFamily="49" charset="-122"/>
            </a:endParaRPr>
          </a:p>
        </p:txBody>
      </p:sp>
      <p:sp>
        <p:nvSpPr>
          <p:cNvPr id="6" name="矩形 5"/>
          <p:cNvSpPr/>
          <p:nvPr/>
        </p:nvSpPr>
        <p:spPr>
          <a:xfrm>
            <a:off x="1668463" y="3473450"/>
            <a:ext cx="3892550" cy="584200"/>
          </a:xfrm>
          <a:prstGeom prst="rect">
            <a:avLst/>
          </a:prstGeom>
          <a:noFill/>
          <a:ln w="9525">
            <a:noFill/>
          </a:ln>
        </p:spPr>
        <p:txBody>
          <a:bodyPr wrap="none">
            <a:spAutoFit/>
          </a:bodyPr>
          <a:p>
            <a:r>
              <a:rPr lang="zh-CN" altLang="en-US" sz="3200" b="1" dirty="0">
                <a:solidFill>
                  <a:srgbClr val="0000FF"/>
                </a:solidFill>
                <a:latin typeface="楷体" panose="02010609060101010101" pitchFamily="49" charset="-122"/>
                <a:ea typeface="楷体" panose="02010609060101010101" pitchFamily="49" charset="-122"/>
              </a:rPr>
              <a:t>体会：班长精神可贵</a:t>
            </a:r>
            <a:endParaRPr lang="zh-CN" altLang="en-US" sz="3200" b="1" dirty="0">
              <a:solidFill>
                <a:srgbClr val="0000FF"/>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文本框 11"/>
          <p:cNvSpPr txBox="1"/>
          <p:nvPr/>
        </p:nvSpPr>
        <p:spPr>
          <a:xfrm>
            <a:off x="336550" y="573088"/>
            <a:ext cx="8183563" cy="604837"/>
          </a:xfrm>
          <a:prstGeom prst="rect">
            <a:avLst/>
          </a:prstGeom>
          <a:noFill/>
          <a:ln w="9525">
            <a:noFill/>
          </a:ln>
        </p:spPr>
        <p:txBody>
          <a:bodyPr>
            <a:spAutoFit/>
          </a:bodyPr>
          <a:p>
            <a:pPr marL="514350" indent="-514350" eaLnBrk="1" hangingPunct="1">
              <a:lnSpc>
                <a:spcPct val="120000"/>
              </a:lnSpc>
              <a:buFont typeface="Calibri" panose="020F0502020204030204" pitchFamily="34" charset="0"/>
              <a:buAutoNum type="arabicPeriod" startAt="3"/>
            </a:pPr>
            <a:r>
              <a:rPr lang="zh-CN" altLang="en-US" sz="3200" b="1" dirty="0">
                <a:latin typeface="宋体" panose="02010600030101010101" pitchFamily="2" charset="-122"/>
              </a:rPr>
              <a:t>学习第三部分，感悟老班长的高尚品质。</a:t>
            </a:r>
            <a:endParaRPr lang="zh-CN" altLang="en-US" sz="3200" b="1" dirty="0">
              <a:latin typeface="宋体" panose="02010600030101010101" pitchFamily="2" charset="-122"/>
            </a:endParaRPr>
          </a:p>
        </p:txBody>
      </p:sp>
      <p:sp>
        <p:nvSpPr>
          <p:cNvPr id="22531" name="矩形 1"/>
          <p:cNvSpPr/>
          <p:nvPr/>
        </p:nvSpPr>
        <p:spPr>
          <a:xfrm>
            <a:off x="623888" y="1177925"/>
            <a:ext cx="8183562" cy="714375"/>
          </a:xfrm>
          <a:prstGeom prst="rect">
            <a:avLst/>
          </a:prstGeom>
          <a:noFill/>
          <a:ln w="9525">
            <a:noFill/>
          </a:ln>
        </p:spPr>
        <p:txBody>
          <a:bodyPr>
            <a:spAutoFit/>
          </a:bodyPr>
          <a:p>
            <a:pPr eaLnBrk="1" hangingPunct="1">
              <a:lnSpc>
                <a:spcPct val="150000"/>
              </a:lnSpc>
            </a:pPr>
            <a:r>
              <a:rPr lang="zh-CN" altLang="en-US" sz="3200" b="1" dirty="0">
                <a:latin typeface="楷体" panose="02010609060101010101" pitchFamily="49" charset="-122"/>
                <a:ea typeface="楷体" panose="02010609060101010101" pitchFamily="49" charset="-122"/>
              </a:rPr>
              <a:t>（</a:t>
            </a:r>
            <a:r>
              <a:rPr lang="en-US" altLang="zh-CN" sz="3200" b="1" dirty="0">
                <a:latin typeface="楷体" panose="02010609060101010101" pitchFamily="49" charset="-122"/>
                <a:ea typeface="楷体" panose="02010609060101010101" pitchFamily="49" charset="-122"/>
              </a:rPr>
              <a:t>1</a:t>
            </a:r>
            <a:r>
              <a:rPr lang="zh-CN" altLang="en-US" sz="3200" b="1" dirty="0">
                <a:latin typeface="楷体" panose="02010609060101010101" pitchFamily="49" charset="-122"/>
                <a:ea typeface="楷体" panose="02010609060101010101" pitchFamily="49" charset="-122"/>
              </a:rPr>
              <a:t>）快要走出草地时，老班长怎么样了？</a:t>
            </a:r>
            <a:endParaRPr lang="zh-CN" altLang="en-US" sz="3200" b="1" dirty="0">
              <a:latin typeface="楷体" panose="02010609060101010101" pitchFamily="49" charset="-122"/>
              <a:ea typeface="楷体" panose="02010609060101010101" pitchFamily="49" charset="-122"/>
            </a:endParaRPr>
          </a:p>
        </p:txBody>
      </p:sp>
      <p:sp>
        <p:nvSpPr>
          <p:cNvPr id="5" name="矩形 4"/>
          <p:cNvSpPr/>
          <p:nvPr/>
        </p:nvSpPr>
        <p:spPr>
          <a:xfrm>
            <a:off x="766763" y="2046288"/>
            <a:ext cx="7897812" cy="2408237"/>
          </a:xfrm>
          <a:prstGeom prst="rect">
            <a:avLst/>
          </a:prstGeom>
          <a:noFill/>
          <a:ln w="9525">
            <a:noFill/>
          </a:ln>
        </p:spPr>
        <p:txBody>
          <a:bodyPr>
            <a:spAutoFit/>
          </a:bodyPr>
          <a:p>
            <a:pPr eaLnBrk="1" hangingPunct="1">
              <a:lnSpc>
                <a:spcPct val="120000"/>
              </a:lnSpc>
            </a:pPr>
            <a:r>
              <a:rPr lang="zh-CN" altLang="en-US" sz="3200" b="1" dirty="0">
                <a:solidFill>
                  <a:srgbClr val="000000"/>
                </a:solidFill>
                <a:latin typeface="宋体" panose="02010600030101010101" pitchFamily="2" charset="-122"/>
              </a:rPr>
              <a:t>    他微微地睁开眼睛，看见我端着的鱼汤，头一句话就说：“小梁，别浪费东西了。我</a:t>
            </a:r>
            <a:r>
              <a:rPr lang="en-US" altLang="zh-CN" sz="3200" b="1" dirty="0">
                <a:solidFill>
                  <a:srgbClr val="000000"/>
                </a:solidFill>
                <a:latin typeface="宋体" panose="02010600030101010101" pitchFamily="2" charset="-122"/>
              </a:rPr>
              <a:t>……</a:t>
            </a:r>
            <a:r>
              <a:rPr lang="zh-CN" altLang="en-US" sz="3200" b="1" dirty="0">
                <a:solidFill>
                  <a:srgbClr val="000000"/>
                </a:solidFill>
                <a:latin typeface="宋体" panose="02010600030101010101" pitchFamily="2" charset="-122"/>
              </a:rPr>
              <a:t>我不行啦。你们吃吧！还有二十多里路，吃完了，一定要走出去！”</a:t>
            </a:r>
            <a:endParaRPr lang="zh-CN" altLang="en-US" dirty="0">
              <a:latin typeface="Calibri" panose="020F050202020403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755650" y="1403350"/>
            <a:ext cx="7632700" cy="1195388"/>
          </a:xfrm>
          <a:prstGeom prst="rect">
            <a:avLst/>
          </a:prstGeom>
          <a:noFill/>
          <a:ln w="9525">
            <a:noFill/>
          </a:ln>
        </p:spPr>
        <p:txBody>
          <a:bodyPr>
            <a:spAutoFit/>
          </a:bodyPr>
          <a:p>
            <a:pPr eaLnBrk="1" hangingPunct="1">
              <a:lnSpc>
                <a:spcPct val="120000"/>
              </a:lnSpc>
            </a:pPr>
            <a:r>
              <a:rPr lang="zh-CN" altLang="en-US" sz="3200" b="1" dirty="0">
                <a:solidFill>
                  <a:srgbClr val="0000FF"/>
                </a:solidFill>
                <a:latin typeface="楷体" panose="02010609060101010101" pitchFamily="49" charset="-122"/>
                <a:ea typeface="楷体" panose="02010609060101010101" pitchFamily="49" charset="-122"/>
              </a:rPr>
              <a:t>    舍己为人，忠于革命，为别人想得多,为自己想得少。</a:t>
            </a:r>
            <a:endParaRPr lang="zh-CN" altLang="en-US" sz="3200" b="1" dirty="0">
              <a:solidFill>
                <a:srgbClr val="0000FF"/>
              </a:solidFill>
              <a:latin typeface="楷体" panose="02010609060101010101" pitchFamily="49" charset="-122"/>
              <a:ea typeface="楷体" panose="02010609060101010101" pitchFamily="49" charset="-122"/>
            </a:endParaRPr>
          </a:p>
        </p:txBody>
      </p:sp>
      <p:sp>
        <p:nvSpPr>
          <p:cNvPr id="23555" name="矩形 4"/>
          <p:cNvSpPr/>
          <p:nvPr/>
        </p:nvSpPr>
        <p:spPr>
          <a:xfrm>
            <a:off x="468313" y="484188"/>
            <a:ext cx="8064500" cy="715962"/>
          </a:xfrm>
          <a:prstGeom prst="rect">
            <a:avLst/>
          </a:prstGeom>
          <a:noFill/>
          <a:ln w="9525">
            <a:noFill/>
          </a:ln>
        </p:spPr>
        <p:txBody>
          <a:bodyPr>
            <a:spAutoFit/>
          </a:bodyPr>
          <a:p>
            <a:pPr eaLnBrk="1" hangingPunct="1">
              <a:lnSpc>
                <a:spcPct val="150000"/>
              </a:lnSpc>
            </a:pPr>
            <a:r>
              <a:rPr lang="zh-CN" altLang="en-US" sz="3200" b="1" dirty="0">
                <a:solidFill>
                  <a:srgbClr val="000000"/>
                </a:solidFill>
                <a:latin typeface="楷体" panose="02010609060101010101" pitchFamily="49" charset="-122"/>
                <a:ea typeface="楷体" panose="02010609060101010101" pitchFamily="49" charset="-122"/>
              </a:rPr>
              <a:t>（</a:t>
            </a:r>
            <a:r>
              <a:rPr lang="en-US" altLang="zh-CN" sz="3200" b="1" dirty="0">
                <a:solidFill>
                  <a:srgbClr val="000000"/>
                </a:solidFill>
                <a:latin typeface="楷体" panose="02010609060101010101" pitchFamily="49" charset="-122"/>
                <a:ea typeface="楷体" panose="02010609060101010101" pitchFamily="49" charset="-122"/>
              </a:rPr>
              <a:t>2</a:t>
            </a:r>
            <a:r>
              <a:rPr lang="zh-CN" altLang="en-US" sz="3200" b="1" dirty="0">
                <a:solidFill>
                  <a:srgbClr val="000000"/>
                </a:solidFill>
                <a:latin typeface="楷体" panose="02010609060101010101" pitchFamily="49" charset="-122"/>
                <a:ea typeface="楷体" panose="02010609060101010101" pitchFamily="49" charset="-122"/>
              </a:rPr>
              <a:t>）老班长奄奄一息为什么不喝鱼汤呢？</a:t>
            </a:r>
            <a:endParaRPr lang="zh-CN" altLang="en-US" sz="3200" b="1" dirty="0">
              <a:solidFill>
                <a:srgbClr val="000000"/>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文本框 11"/>
          <p:cNvSpPr txBox="1"/>
          <p:nvPr/>
        </p:nvSpPr>
        <p:spPr>
          <a:xfrm>
            <a:off x="323850" y="238125"/>
            <a:ext cx="7272338" cy="604838"/>
          </a:xfrm>
          <a:prstGeom prst="rect">
            <a:avLst/>
          </a:prstGeom>
          <a:noFill/>
          <a:ln w="9525">
            <a:noFill/>
          </a:ln>
        </p:spPr>
        <p:txBody>
          <a:bodyPr>
            <a:spAutoFit/>
          </a:bodyPr>
          <a:p>
            <a:pPr marL="514350" indent="-514350" eaLnBrk="1" hangingPunct="1">
              <a:lnSpc>
                <a:spcPct val="120000"/>
              </a:lnSpc>
              <a:buFont typeface="Calibri" panose="020F0502020204030204" pitchFamily="34" charset="0"/>
              <a:buAutoNum type="arabicPeriod" startAt="4"/>
            </a:pPr>
            <a:r>
              <a:rPr lang="zh-CN" altLang="en-US" sz="3200" b="1" dirty="0">
                <a:latin typeface="宋体" panose="02010600030101010101" pitchFamily="2" charset="-122"/>
              </a:rPr>
              <a:t>学习第四部分，传承革命精神。</a:t>
            </a:r>
            <a:endParaRPr lang="en-US" altLang="zh-CN" sz="3200" b="1" dirty="0">
              <a:latin typeface="宋体" panose="02010600030101010101" pitchFamily="2" charset="-122"/>
            </a:endParaRPr>
          </a:p>
        </p:txBody>
      </p:sp>
      <p:sp>
        <p:nvSpPr>
          <p:cNvPr id="14" name="文本框 13"/>
          <p:cNvSpPr txBox="1"/>
          <p:nvPr/>
        </p:nvSpPr>
        <p:spPr>
          <a:xfrm>
            <a:off x="755650" y="1365250"/>
            <a:ext cx="7993063" cy="3638550"/>
          </a:xfrm>
          <a:prstGeom prst="rect">
            <a:avLst/>
          </a:prstGeom>
          <a:noFill/>
          <a:ln w="9525">
            <a:noFill/>
          </a:ln>
        </p:spPr>
        <p:txBody>
          <a:bodyPr>
            <a:spAutoFit/>
          </a:bodyPr>
          <a:p>
            <a:pPr eaLnBrk="1" hangingPunct="1">
              <a:lnSpc>
                <a:spcPct val="120000"/>
              </a:lnSpc>
            </a:pPr>
            <a:r>
              <a:rPr lang="en-US" altLang="zh-CN" sz="3200" b="1" dirty="0">
                <a:latin typeface="宋体" panose="02010600030101010101" pitchFamily="2" charset="-122"/>
              </a:rPr>
              <a:t>    </a:t>
            </a:r>
            <a:r>
              <a:rPr lang="zh-CN" altLang="en-US" sz="3200" b="1" dirty="0">
                <a:latin typeface="宋体" panose="02010600030101010101" pitchFamily="2" charset="-122"/>
              </a:rPr>
              <a:t>擦干了眼泪，我把老班长留下的鱼钩小心地包起来，放在贴身的衣兜里。我想：等革命胜利以后，一定要把它送到革命烈士纪念馆去，让我们的子孙都来瞻仰它。在这个长满了红锈的鱼钩上，闪烁着灿烂的金色的光芒！</a:t>
            </a:r>
            <a:endParaRPr lang="zh-CN" altLang="en-US" sz="3200" b="1" dirty="0">
              <a:latin typeface="宋体" panose="02010600030101010101" pitchFamily="2" charset="-122"/>
            </a:endParaRPr>
          </a:p>
        </p:txBody>
      </p:sp>
      <p:sp>
        <p:nvSpPr>
          <p:cNvPr id="6" name="文本框 11"/>
          <p:cNvSpPr txBox="1"/>
          <p:nvPr/>
        </p:nvSpPr>
        <p:spPr>
          <a:xfrm>
            <a:off x="792163" y="822325"/>
            <a:ext cx="5400675" cy="604838"/>
          </a:xfrm>
          <a:prstGeom prst="rect">
            <a:avLst/>
          </a:prstGeom>
          <a:noFill/>
          <a:ln w="9525">
            <a:noFill/>
          </a:ln>
        </p:spPr>
        <p:txBody>
          <a:bodyPr>
            <a:spAutoFit/>
          </a:bodyPr>
          <a:p>
            <a:pPr eaLnBrk="1" hangingPunct="1">
              <a:lnSpc>
                <a:spcPct val="120000"/>
              </a:lnSpc>
            </a:pPr>
            <a:r>
              <a:rPr lang="zh-CN" altLang="en-US" sz="3200" b="1" dirty="0">
                <a:latin typeface="宋体" panose="02010600030101010101" pitchFamily="2" charset="-122"/>
              </a:rPr>
              <a:t>齐读：</a:t>
            </a:r>
            <a:endParaRPr lang="en-US" altLang="zh-CN" sz="3200" b="1" dirty="0">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inVertical)">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文本框 11"/>
          <p:cNvSpPr txBox="1"/>
          <p:nvPr/>
        </p:nvSpPr>
        <p:spPr>
          <a:xfrm>
            <a:off x="503238" y="627063"/>
            <a:ext cx="8172450" cy="1454150"/>
          </a:xfrm>
          <a:prstGeom prst="rect">
            <a:avLst/>
          </a:prstGeom>
          <a:noFill/>
          <a:ln w="9525">
            <a:noFill/>
          </a:ln>
        </p:spPr>
        <p:txBody>
          <a:bodyPr>
            <a:spAutoFit/>
          </a:bodyPr>
          <a:p>
            <a:pPr eaLnBrk="1" hangingPunct="1">
              <a:lnSpc>
                <a:spcPct val="150000"/>
              </a:lnSpc>
            </a:pPr>
            <a:r>
              <a:rPr lang="zh-CN" altLang="en-US" sz="3200" b="1" dirty="0">
                <a:latin typeface="宋体" panose="02010600030101010101" pitchFamily="2" charset="-122"/>
              </a:rPr>
              <a:t>    为什么说“在这个长满了红锈的鱼钩上，闪烁着灿烂的金色的光芒”？</a:t>
            </a:r>
            <a:endParaRPr lang="zh-CN" altLang="en-US" sz="3200" b="1" dirty="0">
              <a:latin typeface="宋体" panose="02010600030101010101" pitchFamily="2" charset="-122"/>
            </a:endParaRPr>
          </a:p>
        </p:txBody>
      </p:sp>
      <p:sp>
        <p:nvSpPr>
          <p:cNvPr id="14" name="文本框 13"/>
          <p:cNvSpPr txBox="1"/>
          <p:nvPr/>
        </p:nvSpPr>
        <p:spPr>
          <a:xfrm>
            <a:off x="592138" y="2084388"/>
            <a:ext cx="7993062" cy="2308225"/>
          </a:xfrm>
          <a:prstGeom prst="rect">
            <a:avLst/>
          </a:prstGeom>
          <a:noFill/>
          <a:ln w="9525">
            <a:noFill/>
          </a:ln>
        </p:spPr>
        <p:txBody>
          <a:bodyPr>
            <a:spAutoFit/>
          </a:bodyPr>
          <a:p>
            <a:pPr eaLnBrk="1" hangingPunct="1">
              <a:lnSpc>
                <a:spcPct val="150000"/>
              </a:lnSpc>
            </a:pPr>
            <a:r>
              <a:rPr lang="zh-CN" altLang="en-US" sz="3200" b="1" dirty="0">
                <a:solidFill>
                  <a:srgbClr val="0000FF"/>
                </a:solidFill>
                <a:latin typeface="楷体" panose="02010609060101010101" pitchFamily="49" charset="-122"/>
                <a:ea typeface="楷体" panose="02010609060101010101" pitchFamily="49" charset="-122"/>
              </a:rPr>
              <a:t>    这句话表面是在写鱼钩，实际上是写老班长，他亲手做的鱼钩挽救了三个战士的生命，他那舍己为人的精神永放光芒！</a:t>
            </a:r>
            <a:endParaRPr lang="zh-CN" altLang="en-US" sz="3200" b="1" dirty="0">
              <a:solidFill>
                <a:srgbClr val="0000FF"/>
              </a:solidFill>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文本框 11"/>
          <p:cNvSpPr txBox="1"/>
          <p:nvPr/>
        </p:nvSpPr>
        <p:spPr>
          <a:xfrm>
            <a:off x="1106488" y="771525"/>
            <a:ext cx="6931025" cy="2192338"/>
          </a:xfrm>
          <a:prstGeom prst="rect">
            <a:avLst/>
          </a:prstGeom>
          <a:noFill/>
          <a:ln w="9525">
            <a:noFill/>
          </a:ln>
        </p:spPr>
        <p:txBody>
          <a:bodyPr>
            <a:spAutoFit/>
          </a:bodyPr>
          <a:p>
            <a:pPr marL="514350" indent="-514350" eaLnBrk="1" hangingPunct="1">
              <a:lnSpc>
                <a:spcPct val="150000"/>
              </a:lnSpc>
              <a:buFont typeface="Calibri" panose="020F0502020204030204" pitchFamily="34" charset="0"/>
              <a:buAutoNum type="arabicPeriod"/>
            </a:pPr>
            <a:r>
              <a:rPr lang="zh-CN" altLang="en-US" sz="3200" b="1" dirty="0">
                <a:latin typeface="宋体" panose="02010600030101010101" pitchFamily="2" charset="-122"/>
              </a:rPr>
              <a:t>课后收集有关红军的故事。</a:t>
            </a:r>
            <a:endParaRPr lang="en-US" altLang="zh-CN" sz="3200" b="1" dirty="0">
              <a:latin typeface="宋体" panose="02010600030101010101" pitchFamily="2" charset="-122"/>
            </a:endParaRPr>
          </a:p>
          <a:p>
            <a:pPr marL="514350" indent="-514350" eaLnBrk="1" hangingPunct="1">
              <a:lnSpc>
                <a:spcPct val="150000"/>
              </a:lnSpc>
              <a:buFont typeface="Calibri" panose="020F0502020204030204" pitchFamily="34" charset="0"/>
              <a:buAutoNum type="arabicPeriod"/>
            </a:pPr>
            <a:r>
              <a:rPr lang="zh-CN" altLang="en-US" sz="3200" b="1" dirty="0">
                <a:latin typeface="宋体" panose="02010600030101010101" pitchFamily="2" charset="-122"/>
              </a:rPr>
              <a:t>写写你想说的话。写下你想对老班长或是其他人说的话吧。</a:t>
            </a:r>
            <a:endParaRPr lang="en-US" altLang="zh-CN" sz="3200" b="1" dirty="0">
              <a:latin typeface="宋体" panose="02010600030101010101" pitchFamily="2" charset="-122"/>
            </a:endParaRPr>
          </a:p>
        </p:txBody>
      </p:sp>
      <p:sp>
        <p:nvSpPr>
          <p:cNvPr id="26627" name="矩形 2"/>
          <p:cNvSpPr/>
          <p:nvPr/>
        </p:nvSpPr>
        <p:spPr>
          <a:xfrm>
            <a:off x="1611313" y="2978150"/>
            <a:ext cx="6769100" cy="1454150"/>
          </a:xfrm>
          <a:prstGeom prst="rect">
            <a:avLst/>
          </a:prstGeom>
          <a:noFill/>
          <a:ln w="9525">
            <a:noFill/>
          </a:ln>
        </p:spPr>
        <p:txBody>
          <a:bodyPr>
            <a:spAutoFit/>
          </a:bodyPr>
          <a:p>
            <a:pPr>
              <a:lnSpc>
                <a:spcPct val="150000"/>
              </a:lnSpc>
            </a:pPr>
            <a:r>
              <a:rPr lang="zh-CN" altLang="en-US" sz="3200" b="1" dirty="0">
                <a:solidFill>
                  <a:srgbClr val="000000"/>
                </a:solidFill>
                <a:latin typeface="宋体" panose="02010600030101010101" pitchFamily="2" charset="-122"/>
              </a:rPr>
              <a:t>    老班长，我想对您说：</a:t>
            </a:r>
            <a:r>
              <a:rPr lang="en-US" altLang="zh-CN" sz="3200" b="1" dirty="0">
                <a:solidFill>
                  <a:srgbClr val="000000"/>
                </a:solidFill>
                <a:latin typeface="宋体" panose="02010600030101010101" pitchFamily="2" charset="-122"/>
                <a:sym typeface="Wingdings" panose="05000000000000000000" pitchFamily="2" charset="2"/>
              </a:rPr>
              <a:t>______</a:t>
            </a:r>
            <a:endParaRPr lang="en-US" altLang="zh-CN" sz="3200" b="1" dirty="0">
              <a:solidFill>
                <a:srgbClr val="000000"/>
              </a:solidFill>
              <a:latin typeface="宋体" panose="02010600030101010101" pitchFamily="2" charset="-122"/>
              <a:sym typeface="Wingdings" panose="05000000000000000000" pitchFamily="2" charset="2"/>
            </a:endParaRPr>
          </a:p>
          <a:p>
            <a:pPr>
              <a:lnSpc>
                <a:spcPct val="150000"/>
              </a:lnSpc>
            </a:pPr>
            <a:r>
              <a:rPr lang="en-US" altLang="zh-CN" sz="3200" b="1" dirty="0">
                <a:solidFill>
                  <a:srgbClr val="000000"/>
                </a:solidFill>
                <a:latin typeface="宋体" panose="02010600030101010101" pitchFamily="2" charset="-122"/>
                <a:sym typeface="Wingdings" panose="05000000000000000000" pitchFamily="2" charset="2"/>
              </a:rPr>
              <a:t>______________________________</a:t>
            </a:r>
            <a:endParaRPr lang="en-US" altLang="zh-CN" sz="3200" b="1" dirty="0">
              <a:solidFill>
                <a:srgbClr val="000000"/>
              </a:solidFill>
              <a:latin typeface="宋体" panose="02010600030101010101" pitchFamily="2" charset="-122"/>
              <a:sym typeface="Wingdings" panose="05000000000000000000" pitchFamily="2" charset="2"/>
            </a:endParaRPr>
          </a:p>
        </p:txBody>
      </p:sp>
      <p:sp>
        <p:nvSpPr>
          <p:cNvPr id="26628" name="文本框 11"/>
          <p:cNvSpPr txBox="1"/>
          <p:nvPr/>
        </p:nvSpPr>
        <p:spPr>
          <a:xfrm>
            <a:off x="3708400" y="-20637"/>
            <a:ext cx="2592388" cy="603250"/>
          </a:xfrm>
          <a:prstGeom prst="rect">
            <a:avLst/>
          </a:prstGeom>
          <a:noFill/>
          <a:ln w="9525">
            <a:noFill/>
          </a:ln>
        </p:spPr>
        <p:txBody>
          <a:bodyPr>
            <a:spAutoFit/>
          </a:bodyPr>
          <a:p>
            <a:pPr eaLnBrk="1" hangingPunct="1">
              <a:lnSpc>
                <a:spcPct val="120000"/>
              </a:lnSpc>
            </a:pPr>
            <a:r>
              <a:rPr lang="zh-CN" altLang="en-US" sz="3200" b="1" dirty="0">
                <a:latin typeface="黑体" panose="02010609060101010101" pitchFamily="49" charset="-122"/>
                <a:ea typeface="黑体" panose="02010609060101010101" pitchFamily="49" charset="-122"/>
              </a:rPr>
              <a:t>拓展延伸</a:t>
            </a:r>
            <a:endParaRPr lang="en-US" altLang="zh-CN" sz="3200" b="1" dirty="0">
              <a:latin typeface="黑体" panose="02010609060101010101" pitchFamily="49" charset="-122"/>
              <a:ea typeface="黑体" panose="02010609060101010101" pitchFamily="49" charset="-122"/>
            </a:endParaRP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左大括号 16"/>
          <p:cNvSpPr/>
          <p:nvPr/>
        </p:nvSpPr>
        <p:spPr>
          <a:xfrm>
            <a:off x="1258888" y="1147763"/>
            <a:ext cx="133350" cy="3209925"/>
          </a:xfrm>
          <a:prstGeom prst="leftBrace">
            <a:avLst>
              <a:gd name="adj1" fmla="val 253752"/>
              <a:gd name="adj2" fmla="val 50000"/>
            </a:avLst>
          </a:prstGeom>
          <a:noFill/>
          <a:ln w="28575" cap="flat" cmpd="sng">
            <a:solidFill>
              <a:srgbClr val="00B0F0"/>
            </a:solidFill>
            <a:prstDash val="solid"/>
            <a:headEnd type="none" w="med" len="med"/>
            <a:tailEnd type="none" w="med" len="med"/>
          </a:ln>
        </p:spPr>
        <p:txBody>
          <a:bodyPr/>
          <a:p>
            <a:pPr eaLnBrk="1" hangingPunct="1"/>
            <a:endParaRPr lang="zh-CN" altLang="en-US" sz="1600" dirty="0">
              <a:latin typeface="楷体" panose="02010609060101010101" pitchFamily="49" charset="-122"/>
              <a:ea typeface="楷体" panose="02010609060101010101" pitchFamily="49" charset="-122"/>
            </a:endParaRPr>
          </a:p>
        </p:txBody>
      </p:sp>
      <p:sp>
        <p:nvSpPr>
          <p:cNvPr id="18" name="左大括号 17"/>
          <p:cNvSpPr/>
          <p:nvPr/>
        </p:nvSpPr>
        <p:spPr>
          <a:xfrm rot="10800000">
            <a:off x="7380288" y="1108075"/>
            <a:ext cx="144462" cy="3249613"/>
          </a:xfrm>
          <a:prstGeom prst="leftBrace">
            <a:avLst>
              <a:gd name="adj1" fmla="val 252751"/>
              <a:gd name="adj2" fmla="val 50000"/>
            </a:avLst>
          </a:prstGeom>
          <a:noFill/>
          <a:ln w="28575" cap="flat" cmpd="sng">
            <a:solidFill>
              <a:srgbClr val="00B0F0"/>
            </a:solidFill>
            <a:prstDash val="solid"/>
            <a:headEnd type="none" w="med" len="med"/>
            <a:tailEnd type="none" w="med" len="med"/>
          </a:ln>
        </p:spPr>
        <p:txBody>
          <a:bodyPr/>
          <a:p>
            <a:pPr eaLnBrk="1" hangingPunct="1"/>
            <a:endParaRPr lang="zh-CN" altLang="en-US" sz="1600" dirty="0">
              <a:latin typeface="楷体" panose="02010609060101010101" pitchFamily="49" charset="-122"/>
              <a:ea typeface="楷体" panose="02010609060101010101" pitchFamily="49" charset="-122"/>
            </a:endParaRPr>
          </a:p>
        </p:txBody>
      </p:sp>
      <p:sp>
        <p:nvSpPr>
          <p:cNvPr id="20" name="文本框 19"/>
          <p:cNvSpPr txBox="1"/>
          <p:nvPr/>
        </p:nvSpPr>
        <p:spPr>
          <a:xfrm>
            <a:off x="466725" y="1697038"/>
            <a:ext cx="676275" cy="2111375"/>
          </a:xfrm>
          <a:prstGeom prst="rect">
            <a:avLst/>
          </a:prstGeom>
          <a:noFill/>
          <a:ln w="9525">
            <a:noFill/>
          </a:ln>
        </p:spPr>
        <p:txBody>
          <a:bodyPr vert="eaVert" wrap="none">
            <a:spAutoFit/>
          </a:bodyPr>
          <a:p>
            <a:pPr eaLnBrk="1" hangingPunct="1"/>
            <a:r>
              <a:rPr lang="zh-CN" altLang="en-US" sz="3200" b="1" dirty="0">
                <a:latin typeface="楷体" panose="02010609060101010101" pitchFamily="49" charset="-122"/>
                <a:ea typeface="楷体" panose="02010609060101010101" pitchFamily="49" charset="-122"/>
              </a:rPr>
              <a:t>金色的鱼钩</a:t>
            </a:r>
            <a:endParaRPr lang="zh-CN" altLang="en-US" sz="3200" b="1" dirty="0">
              <a:latin typeface="楷体" panose="02010609060101010101" pitchFamily="49" charset="-122"/>
              <a:ea typeface="楷体" panose="02010609060101010101" pitchFamily="49" charset="-122"/>
            </a:endParaRPr>
          </a:p>
        </p:txBody>
      </p:sp>
      <p:sp>
        <p:nvSpPr>
          <p:cNvPr id="27653" name="文本框 11"/>
          <p:cNvSpPr txBox="1"/>
          <p:nvPr/>
        </p:nvSpPr>
        <p:spPr>
          <a:xfrm>
            <a:off x="3730625" y="0"/>
            <a:ext cx="2592388" cy="603250"/>
          </a:xfrm>
          <a:prstGeom prst="rect">
            <a:avLst/>
          </a:prstGeom>
          <a:noFill/>
          <a:ln w="9525">
            <a:noFill/>
          </a:ln>
        </p:spPr>
        <p:txBody>
          <a:bodyPr>
            <a:spAutoFit/>
          </a:bodyPr>
          <a:p>
            <a:pPr eaLnBrk="1" hangingPunct="1">
              <a:lnSpc>
                <a:spcPct val="120000"/>
              </a:lnSpc>
            </a:pPr>
            <a:r>
              <a:rPr lang="zh-CN" altLang="en-US" sz="3200" b="1" dirty="0">
                <a:latin typeface="黑体" panose="02010609060101010101" pitchFamily="49" charset="-122"/>
                <a:ea typeface="黑体" panose="02010609060101010101" pitchFamily="49" charset="-122"/>
              </a:rPr>
              <a:t>板书设计</a:t>
            </a:r>
            <a:endParaRPr lang="en-US" altLang="zh-CN" sz="3200" b="1" dirty="0">
              <a:latin typeface="黑体" panose="02010609060101010101" pitchFamily="49" charset="-122"/>
              <a:ea typeface="黑体" panose="02010609060101010101" pitchFamily="49" charset="-122"/>
            </a:endParaRPr>
          </a:p>
        </p:txBody>
      </p:sp>
      <p:sp>
        <p:nvSpPr>
          <p:cNvPr id="9" name="Text Box 3"/>
          <p:cNvSpPr txBox="1">
            <a:spLocks noChangeArrowheads="1"/>
          </p:cNvSpPr>
          <p:nvPr/>
        </p:nvSpPr>
        <p:spPr bwMode="auto">
          <a:xfrm>
            <a:off x="1487488" y="1108075"/>
            <a:ext cx="6165850" cy="584200"/>
          </a:xfrm>
          <a:prstGeom prst="rect">
            <a:avLst/>
          </a:prstGeom>
          <a:solidFill>
            <a:schemeClr val="bg1">
              <a:alpha val="0"/>
            </a:schemeClr>
          </a:solid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15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接受任务：进入草地，照顾病号</a:t>
            </a:r>
            <a:endParaRPr kumimoji="0" lang="zh-CN" altLang="en-US" sz="3200" b="1" i="0" u="none" strike="noStrike" kern="1200" cap="none" spc="-15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p:txBody>
      </p:sp>
      <p:sp>
        <p:nvSpPr>
          <p:cNvPr id="11" name="Text Box 3"/>
          <p:cNvSpPr txBox="1">
            <a:spLocks noChangeArrowheads="1"/>
          </p:cNvSpPr>
          <p:nvPr/>
        </p:nvSpPr>
        <p:spPr bwMode="auto">
          <a:xfrm>
            <a:off x="1487488" y="1995488"/>
            <a:ext cx="6165850" cy="585788"/>
          </a:xfrm>
          <a:prstGeom prst="rect">
            <a:avLst/>
          </a:prstGeom>
          <a:solidFill>
            <a:schemeClr val="bg1">
              <a:alpha val="0"/>
            </a:schemeClr>
          </a:solid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15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艰难前进：弯钩钓鱼，自己不吃</a:t>
            </a:r>
            <a:endParaRPr kumimoji="0" lang="zh-CN" altLang="en-US" sz="3200" b="1" i="0" u="none" strike="noStrike" kern="1200" cap="none" spc="-15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p:txBody>
      </p:sp>
      <p:sp>
        <p:nvSpPr>
          <p:cNvPr id="12" name="Text Box 3"/>
          <p:cNvSpPr txBox="1">
            <a:spLocks noChangeArrowheads="1"/>
          </p:cNvSpPr>
          <p:nvPr/>
        </p:nvSpPr>
        <p:spPr bwMode="auto">
          <a:xfrm>
            <a:off x="1487488" y="2884488"/>
            <a:ext cx="6165850" cy="584200"/>
          </a:xfrm>
          <a:prstGeom prst="rect">
            <a:avLst/>
          </a:prstGeom>
          <a:solidFill>
            <a:schemeClr val="bg1">
              <a:alpha val="0"/>
            </a:schemeClr>
          </a:solid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15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壮烈牺牲：鼓励病号，牺牲自己</a:t>
            </a:r>
            <a:endParaRPr kumimoji="0" lang="zh-CN" altLang="en-US" sz="3200" b="1" i="0" u="none" strike="noStrike" kern="1200" cap="none" spc="-15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p:txBody>
      </p:sp>
      <p:sp>
        <p:nvSpPr>
          <p:cNvPr id="13" name="Text Box 3"/>
          <p:cNvSpPr txBox="1">
            <a:spLocks noChangeArrowheads="1"/>
          </p:cNvSpPr>
          <p:nvPr/>
        </p:nvSpPr>
        <p:spPr bwMode="auto">
          <a:xfrm>
            <a:off x="1487488" y="3771900"/>
            <a:ext cx="6165850" cy="585788"/>
          </a:xfrm>
          <a:prstGeom prst="rect">
            <a:avLst/>
          </a:prstGeom>
          <a:solidFill>
            <a:schemeClr val="bg1">
              <a:alpha val="0"/>
            </a:schemeClr>
          </a:solid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15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永远怀念：保存鱼钩，后代瞻仰</a:t>
            </a:r>
            <a:endParaRPr kumimoji="0" lang="zh-CN" altLang="en-US" sz="3200" b="1" i="0" u="none" strike="noStrike" kern="1200" cap="none" spc="-15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p:txBody>
      </p:sp>
      <p:sp>
        <p:nvSpPr>
          <p:cNvPr id="14" name="文本框 13"/>
          <p:cNvSpPr txBox="1"/>
          <p:nvPr/>
        </p:nvSpPr>
        <p:spPr>
          <a:xfrm>
            <a:off x="7640638" y="1878013"/>
            <a:ext cx="1168400" cy="1708150"/>
          </a:xfrm>
          <a:prstGeom prst="rect">
            <a:avLst/>
          </a:prstGeom>
          <a:noFill/>
          <a:ln w="9525">
            <a:noFill/>
          </a:ln>
        </p:spPr>
        <p:txBody>
          <a:bodyPr vert="eaVert" wrap="none">
            <a:spAutoFit/>
          </a:bodyPr>
          <a:p>
            <a:pPr eaLnBrk="1" hangingPunct="1"/>
            <a:r>
              <a:rPr lang="zh-CN" altLang="en-US" sz="3200" b="1" dirty="0">
                <a:latin typeface="楷体" panose="02010609060101010101" pitchFamily="49" charset="-122"/>
                <a:ea typeface="楷体" panose="02010609060101010101" pitchFamily="49" charset="-122"/>
              </a:rPr>
              <a:t>忠于革命</a:t>
            </a:r>
            <a:endParaRPr lang="en-US" altLang="zh-CN" sz="3200" b="1" dirty="0">
              <a:latin typeface="楷体" panose="02010609060101010101" pitchFamily="49" charset="-122"/>
              <a:ea typeface="楷体" panose="02010609060101010101" pitchFamily="49" charset="-122"/>
            </a:endParaRPr>
          </a:p>
          <a:p>
            <a:pPr eaLnBrk="1" hangingPunct="1"/>
            <a:r>
              <a:rPr lang="zh-CN" altLang="en-US" sz="3200" b="1" dirty="0">
                <a:latin typeface="楷体" panose="02010609060101010101" pitchFamily="49" charset="-122"/>
                <a:ea typeface="楷体" panose="02010609060101010101" pitchFamily="49" charset="-122"/>
              </a:rPr>
              <a:t>舍己为人</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blinds(horizontal)">
                                      <p:cBhvr>
                                        <p:cTn id="10" dur="500"/>
                                        <p:tgtEl>
                                          <p:spTgt spid="17"/>
                                        </p:tgtEl>
                                      </p:cBhvr>
                                    </p:animEffect>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slide(fromBottom)">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12" presetClass="entr" presetSubtype="4" fill="hold" grpId="0"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slide(fromBottom)">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slide(fromBottom)">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slide(fromBottom)">
                                      <p:cBhvr>
                                        <p:cTn id="30" dur="500"/>
                                        <p:tgtEl>
                                          <p:spTgt spid="13"/>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blinds(horizontal)">
                                      <p:cBhvr>
                                        <p:cTn id="35" dur="500"/>
                                        <p:tgtEl>
                                          <p:spTgt spid="18"/>
                                        </p:tgtEl>
                                      </p:cBhvr>
                                    </p:animEffect>
                                  </p:childTnLst>
                                </p:cTn>
                              </p:par>
                            </p:childTnLst>
                          </p:cTn>
                        </p:par>
                        <p:par>
                          <p:cTn id="36" fill="hold">
                            <p:stCondLst>
                              <p:cond delay="500"/>
                            </p:stCondLst>
                            <p:childTnLst>
                              <p:par>
                                <p:cTn id="37" presetID="3" presetClass="entr" presetSubtype="10"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blinds(horizontal)">
                                      <p:cBhvr>
                                        <p:cTn id="3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20" grpId="0"/>
      <p:bldP spid="9" grpId="0" animBg="1"/>
      <p:bldP spid="11" grpId="0" animBg="1"/>
      <p:bldP spid="12" grpId="0" animBg="1"/>
      <p:bldP spid="13" grpId="0" animBg="1"/>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1508443"/>
            <a:ext cx="9144000" cy="1023938"/>
          </a:xfrm>
          <a:prstGeom prst="rect">
            <a:avLst/>
          </a:prstGeom>
          <a:solidFill>
            <a:schemeClr val="tx2">
              <a:lumMod val="75000"/>
            </a:schemeClr>
          </a:solidFill>
          <a:ln w="9525">
            <a:noFill/>
            <a:miter lim="800000"/>
          </a:ln>
        </p:spPr>
        <p:txBody>
          <a:bodyPr wrap="none" lIns="68580" tIns="34290" rIns="68580" bIns="3429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dirty="0">
              <a:ln>
                <a:noFill/>
              </a:ln>
              <a:solidFill>
                <a:srgbClr val="005397"/>
              </a:solidFill>
              <a:effectLst/>
              <a:uLnTx/>
              <a:uFillTx/>
              <a:latin typeface="Arial" panose="020B0604020202020204"/>
              <a:ea typeface="微软雅黑" panose="020B0503020204020204" charset="-122"/>
              <a:cs typeface="+mn-cs"/>
            </a:endParaRPr>
          </a:p>
        </p:txBody>
      </p:sp>
      <p:sp>
        <p:nvSpPr>
          <p:cNvPr id="16" name="Rectangle 4"/>
          <p:cNvSpPr>
            <a:spLocks noChangeArrowheads="1"/>
          </p:cNvSpPr>
          <p:nvPr/>
        </p:nvSpPr>
        <p:spPr bwMode="auto">
          <a:xfrm>
            <a:off x="424815" y="1635125"/>
            <a:ext cx="8505825" cy="771525"/>
          </a:xfrm>
          <a:prstGeom prst="rect">
            <a:avLst/>
          </a:prstGeom>
          <a:noFill/>
          <a:ln w="3175" algn="ctr">
            <a:noFill/>
            <a:prstDash val="dash"/>
            <a:miter lim="800000"/>
          </a:ln>
          <a:effectLst/>
        </p:spPr>
        <p:txBody>
          <a:bodyPr lIns="68580" tIns="34290" rIns="68580" bIns="3429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41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第一课件网      </a:t>
            </a:r>
            <a:r>
              <a:rPr kumimoji="0" lang="en-US" altLang="zh-CN" sz="41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www.kejian1.com</a:t>
            </a:r>
            <a:endParaRPr kumimoji="0" lang="zh-CN" altLang="en-GB" sz="41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sp>
        <p:nvSpPr>
          <p:cNvPr id="48132" name="TextBox 6"/>
          <p:cNvSpPr txBox="1"/>
          <p:nvPr/>
        </p:nvSpPr>
        <p:spPr>
          <a:xfrm>
            <a:off x="1473835" y="3288030"/>
            <a:ext cx="6505575" cy="437515"/>
          </a:xfrm>
          <a:prstGeom prst="rect">
            <a:avLst/>
          </a:prstGeom>
          <a:noFill/>
          <a:ln w="9525">
            <a:noFill/>
          </a:ln>
        </p:spPr>
        <p:txBody>
          <a:bodyPr lIns="68580" tIns="34290" rIns="68580" bIns="34290">
            <a:spAutoFit/>
          </a:bodyPr>
          <a:lstStyle/>
          <a:p>
            <a:pPr algn="ctr"/>
            <a:r>
              <a:rPr lang="zh-CN" altLang="en-US" sz="2400" b="1" dirty="0">
                <a:solidFill>
                  <a:srgbClr val="002060"/>
                </a:solidFill>
                <a:latin typeface="等线" panose="02010600030101010101" pitchFamily="2" charset="-122"/>
              </a:rPr>
              <a:t>第一课件网，无需注册，免费下载。</a:t>
            </a:r>
            <a:endParaRPr lang="zh-CN" altLang="en-US" sz="2400" b="1" dirty="0">
              <a:solidFill>
                <a:srgbClr val="002060"/>
              </a:solidFill>
              <a:latin typeface="等线"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7" name="椭圆 6"/>
          <p:cNvSpPr/>
          <p:nvPr/>
        </p:nvSpPr>
        <p:spPr bwMode="auto">
          <a:xfrm>
            <a:off x="2430463" y="1560513"/>
            <a:ext cx="792163" cy="777875"/>
          </a:xfrm>
          <a:prstGeom prst="ellipse">
            <a:avLst/>
          </a:prstGeom>
          <a:solidFill>
            <a:srgbClr val="EB0784"/>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0243" name="标题 1"/>
          <p:cNvSpPr txBox="1"/>
          <p:nvPr/>
        </p:nvSpPr>
        <p:spPr>
          <a:xfrm>
            <a:off x="2160588" y="1550988"/>
            <a:ext cx="4822825" cy="777875"/>
          </a:xfrm>
          <a:prstGeom prst="rect">
            <a:avLst/>
          </a:prstGeom>
          <a:noFill/>
          <a:ln w="12700">
            <a:noFill/>
          </a:ln>
        </p:spPr>
        <p:txBody>
          <a:bodyPr/>
          <a:p>
            <a:pPr algn="ctr" eaLnBrk="1" hangingPunct="1"/>
            <a:r>
              <a:rPr lang="en-US" altLang="zh-CN" sz="4400" b="1" dirty="0">
                <a:latin typeface="楷体" panose="02010609060101010101" pitchFamily="49" charset="-122"/>
                <a:ea typeface="楷体" panose="02010609060101010101" pitchFamily="49" charset="-122"/>
              </a:rPr>
              <a:t>13 </a:t>
            </a:r>
            <a:r>
              <a:rPr lang="zh-CN" altLang="en-US" sz="4400" b="1" baseline="30000" dirty="0">
                <a:latin typeface="宋体" panose="02010600030101010101" pitchFamily="2" charset="-122"/>
              </a:rPr>
              <a:t>*</a:t>
            </a:r>
            <a:r>
              <a:rPr lang="en-US" altLang="zh-CN" sz="4400" b="1" dirty="0">
                <a:latin typeface="宋体" panose="02010600030101010101" pitchFamily="2" charset="-122"/>
              </a:rPr>
              <a:t> </a:t>
            </a:r>
            <a:r>
              <a:rPr lang="zh-CN" altLang="en-US" sz="4400" b="1" dirty="0">
                <a:latin typeface="楷体" panose="02010609060101010101" pitchFamily="49" charset="-122"/>
                <a:ea typeface="楷体" panose="02010609060101010101" pitchFamily="49" charset="-122"/>
              </a:rPr>
              <a:t>金色的鱼钩</a:t>
            </a:r>
            <a:endParaRPr lang="zh-CN" altLang="en-US" sz="4400" b="1" dirty="0">
              <a:latin typeface="楷体" panose="02010609060101010101" pitchFamily="49" charset="-122"/>
              <a:ea typeface="楷体" panose="02010609060101010101" pitchFamily="49" charset="-122"/>
            </a:endParaRPr>
          </a:p>
        </p:txBody>
      </p:sp>
      <p:pic>
        <p:nvPicPr>
          <p:cNvPr id="10244" name="图片 2"/>
          <p:cNvPicPr>
            <a:picLocks noChangeAspect="1"/>
          </p:cNvPicPr>
          <p:nvPr/>
        </p:nvPicPr>
        <p:blipFill>
          <a:blip r:embed="rId2"/>
          <a:srcRect l="35789"/>
          <a:stretch>
            <a:fillRect/>
          </a:stretch>
        </p:blipFill>
        <p:spPr>
          <a:xfrm>
            <a:off x="684213" y="123825"/>
            <a:ext cx="2305050" cy="463550"/>
          </a:xfrm>
          <a:prstGeom prst="rect">
            <a:avLst/>
          </a:prstGeom>
          <a:noFill/>
          <a:ln w="9525">
            <a:noFill/>
          </a:ln>
        </p:spPr>
      </p:pic>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文本框 11"/>
          <p:cNvSpPr txBox="1"/>
          <p:nvPr/>
        </p:nvSpPr>
        <p:spPr>
          <a:xfrm>
            <a:off x="576263" y="700088"/>
            <a:ext cx="7991475" cy="1195387"/>
          </a:xfrm>
          <a:prstGeom prst="rect">
            <a:avLst/>
          </a:prstGeom>
          <a:noFill/>
          <a:ln w="9525">
            <a:noFill/>
          </a:ln>
        </p:spPr>
        <p:txBody>
          <a:bodyPr>
            <a:spAutoFit/>
          </a:bodyPr>
          <a:p>
            <a:pPr eaLnBrk="1" hangingPunct="1">
              <a:lnSpc>
                <a:spcPct val="120000"/>
              </a:lnSpc>
            </a:pPr>
            <a:r>
              <a:rPr lang="zh-CN" altLang="en-US" sz="3200" b="1" dirty="0">
                <a:latin typeface="宋体" panose="02010600030101010101" pitchFamily="2" charset="-122"/>
              </a:rPr>
              <a:t>    自由朗读课文，借助查字典等方法读准字音，理解不懂的词语。</a:t>
            </a:r>
            <a:endParaRPr lang="zh-CN" altLang="en-US" sz="3200" b="1" dirty="0">
              <a:latin typeface="宋体" panose="02010600030101010101" pitchFamily="2" charset="-122"/>
            </a:endParaRPr>
          </a:p>
        </p:txBody>
      </p:sp>
      <p:sp>
        <p:nvSpPr>
          <p:cNvPr id="12291" name="文本框 11"/>
          <p:cNvSpPr txBox="1"/>
          <p:nvPr/>
        </p:nvSpPr>
        <p:spPr>
          <a:xfrm>
            <a:off x="3708400" y="-20637"/>
            <a:ext cx="2592388" cy="603250"/>
          </a:xfrm>
          <a:prstGeom prst="rect">
            <a:avLst/>
          </a:prstGeom>
          <a:noFill/>
          <a:ln w="9525">
            <a:noFill/>
          </a:ln>
        </p:spPr>
        <p:txBody>
          <a:bodyPr>
            <a:spAutoFit/>
          </a:bodyPr>
          <a:p>
            <a:pPr eaLnBrk="1" hangingPunct="1">
              <a:lnSpc>
                <a:spcPct val="120000"/>
              </a:lnSpc>
            </a:pPr>
            <a:r>
              <a:rPr lang="zh-CN" altLang="en-US" sz="3200" b="1" dirty="0">
                <a:latin typeface="黑体" panose="02010609060101010101" pitchFamily="49" charset="-122"/>
                <a:ea typeface="黑体" panose="02010609060101010101" pitchFamily="49" charset="-122"/>
              </a:rPr>
              <a:t>初读课文</a:t>
            </a:r>
            <a:endParaRPr lang="en-US" altLang="zh-CN" sz="3200" b="1" dirty="0">
              <a:latin typeface="黑体" panose="02010609060101010101" pitchFamily="49" charset="-122"/>
              <a:ea typeface="黑体" panose="02010609060101010101" pitchFamily="49" charset="-122"/>
            </a:endParaRPr>
          </a:p>
        </p:txBody>
      </p:sp>
      <p:sp>
        <p:nvSpPr>
          <p:cNvPr id="12292" name="矩形 8"/>
          <p:cNvSpPr/>
          <p:nvPr/>
        </p:nvSpPr>
        <p:spPr>
          <a:xfrm>
            <a:off x="1476375" y="2019300"/>
            <a:ext cx="7343775" cy="1627188"/>
          </a:xfrm>
          <a:prstGeom prst="rect">
            <a:avLst/>
          </a:prstGeom>
          <a:noFill/>
          <a:ln w="9525">
            <a:noFill/>
          </a:ln>
        </p:spPr>
        <p:txBody>
          <a:bodyPr>
            <a:spAutoFit/>
          </a:bodyPr>
          <a:p>
            <a:pPr eaLnBrk="1" hangingPunct="1">
              <a:lnSpc>
                <a:spcPct val="170000"/>
              </a:lnSpc>
            </a:pPr>
            <a:r>
              <a:rPr lang="zh-CN" altLang="en-US" sz="3200" b="1" dirty="0">
                <a:latin typeface="楷体" panose="02010609060101010101" pitchFamily="49" charset="-122"/>
                <a:ea typeface="楷体" panose="02010609060101010101" pitchFamily="49" charset="-122"/>
              </a:rPr>
              <a:t>颧骨    威胁    喜出望外</a:t>
            </a:r>
            <a:r>
              <a:rPr lang="en-US" altLang="zh-CN" sz="3200" b="1" dirty="0">
                <a:latin typeface="楷体" panose="02010609060101010101" pitchFamily="49" charset="-122"/>
                <a:ea typeface="楷体" panose="02010609060101010101" pitchFamily="49" charset="-122"/>
              </a:rPr>
              <a:t>    </a:t>
            </a:r>
            <a:r>
              <a:rPr lang="zh-CN" altLang="en-US" sz="3200" b="1" dirty="0">
                <a:latin typeface="楷体" panose="02010609060101010101" pitchFamily="49" charset="-122"/>
                <a:ea typeface="楷体" panose="02010609060101010101" pitchFamily="49" charset="-122"/>
              </a:rPr>
              <a:t>收敛</a:t>
            </a:r>
            <a:endParaRPr lang="en-US" altLang="zh-CN" sz="3200" b="1" dirty="0">
              <a:latin typeface="楷体" panose="02010609060101010101" pitchFamily="49" charset="-122"/>
              <a:ea typeface="楷体" panose="02010609060101010101" pitchFamily="49" charset="-122"/>
            </a:endParaRPr>
          </a:p>
          <a:p>
            <a:pPr eaLnBrk="1" hangingPunct="1">
              <a:lnSpc>
                <a:spcPct val="170000"/>
              </a:lnSpc>
            </a:pPr>
            <a:r>
              <a:rPr lang="zh-CN" altLang="en-US" sz="3200" b="1" dirty="0">
                <a:latin typeface="楷体" panose="02010609060101010101" pitchFamily="49" charset="-122"/>
                <a:ea typeface="楷体" panose="02010609060101010101" pitchFamily="49" charset="-122"/>
              </a:rPr>
              <a:t>弥漫    衰弱    瞻仰</a:t>
            </a:r>
            <a:r>
              <a:rPr lang="en-US" altLang="zh-CN" sz="3200" b="1" dirty="0">
                <a:latin typeface="楷体" panose="02010609060101010101" pitchFamily="49" charset="-122"/>
                <a:ea typeface="楷体" panose="02010609060101010101" pitchFamily="49" charset="-122"/>
              </a:rPr>
              <a:t>    </a:t>
            </a:r>
            <a:r>
              <a:rPr lang="zh-CN" altLang="en-US" sz="3200" b="1" dirty="0">
                <a:latin typeface="楷体" panose="02010609060101010101" pitchFamily="49" charset="-122"/>
                <a:ea typeface="楷体" panose="02010609060101010101" pitchFamily="49" charset="-122"/>
              </a:rPr>
              <a:t>奄奄一息</a:t>
            </a:r>
            <a:endParaRPr lang="zh-CN" altLang="en-US" sz="3200" b="1" dirty="0">
              <a:latin typeface="楷体" panose="02010609060101010101" pitchFamily="49" charset="-122"/>
              <a:ea typeface="楷体" panose="02010609060101010101" pitchFamily="49" charset="-122"/>
            </a:endParaRPr>
          </a:p>
        </p:txBody>
      </p:sp>
      <p:sp>
        <p:nvSpPr>
          <p:cNvPr id="9" name="矩形 8"/>
          <p:cNvSpPr/>
          <p:nvPr/>
        </p:nvSpPr>
        <p:spPr>
          <a:xfrm>
            <a:off x="1258888" y="1836738"/>
            <a:ext cx="1871662" cy="584200"/>
          </a:xfrm>
          <a:prstGeom prst="rect">
            <a:avLst/>
          </a:prstGeom>
          <a:noFill/>
          <a:ln w="9525">
            <a:noFill/>
          </a:ln>
        </p:spPr>
        <p:txBody>
          <a:bodyPr>
            <a:spAutoFit/>
          </a:bodyPr>
          <a:p>
            <a:r>
              <a:rPr lang="en-US" altLang="zh-CN" sz="3200" b="1" dirty="0">
                <a:solidFill>
                  <a:srgbClr val="0000FF"/>
                </a:solidFill>
                <a:latin typeface="宋体" panose="02010600030101010101" pitchFamily="2" charset="-122"/>
              </a:rPr>
              <a:t>quán</a:t>
            </a:r>
            <a:endParaRPr lang="zh-CN" altLang="en-US" sz="3200" b="1" dirty="0">
              <a:solidFill>
                <a:srgbClr val="0000FF"/>
              </a:solidFill>
              <a:latin typeface="宋体" panose="02010600030101010101" pitchFamily="2" charset="-122"/>
            </a:endParaRPr>
          </a:p>
        </p:txBody>
      </p:sp>
      <p:sp>
        <p:nvSpPr>
          <p:cNvPr id="12" name="文本框 11"/>
          <p:cNvSpPr txBox="1"/>
          <p:nvPr/>
        </p:nvSpPr>
        <p:spPr>
          <a:xfrm>
            <a:off x="650875" y="3676650"/>
            <a:ext cx="7993063" cy="1195388"/>
          </a:xfrm>
          <a:prstGeom prst="rect">
            <a:avLst/>
          </a:prstGeom>
          <a:noFill/>
          <a:ln w="9525">
            <a:noFill/>
          </a:ln>
        </p:spPr>
        <p:txBody>
          <a:bodyPr>
            <a:spAutoFit/>
          </a:bodyPr>
          <a:p>
            <a:pPr eaLnBrk="1" hangingPunct="1">
              <a:lnSpc>
                <a:spcPct val="120000"/>
              </a:lnSpc>
            </a:pPr>
            <a:r>
              <a:rPr lang="zh-CN" altLang="en-US" sz="3200" b="1" dirty="0">
                <a:latin typeface="宋体" panose="02010600030101010101" pitchFamily="2" charset="-122"/>
              </a:rPr>
              <a:t>    通过查阅资料和联系上下文的方法，互相交流理解词语。</a:t>
            </a:r>
            <a:endParaRPr lang="zh-CN" altLang="en-US" sz="3200" b="1" dirty="0">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barn(inVertical)">
                                      <p:cBhvr>
                                        <p:cTn id="1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文本框 11"/>
          <p:cNvSpPr txBox="1"/>
          <p:nvPr/>
        </p:nvSpPr>
        <p:spPr>
          <a:xfrm>
            <a:off x="468313" y="771525"/>
            <a:ext cx="7993062" cy="604838"/>
          </a:xfrm>
          <a:prstGeom prst="rect">
            <a:avLst/>
          </a:prstGeom>
          <a:noFill/>
          <a:ln w="9525">
            <a:noFill/>
          </a:ln>
        </p:spPr>
        <p:txBody>
          <a:bodyPr>
            <a:spAutoFit/>
          </a:bodyPr>
          <a:p>
            <a:pPr eaLnBrk="1" hangingPunct="1">
              <a:lnSpc>
                <a:spcPct val="120000"/>
              </a:lnSpc>
            </a:pPr>
            <a:r>
              <a:rPr lang="zh-CN" altLang="en-US" sz="3200" b="1" dirty="0">
                <a:latin typeface="宋体" panose="02010600030101010101" pitchFamily="2" charset="-122"/>
              </a:rPr>
              <a:t>快速浏览课文，概括文章主要内容。</a:t>
            </a:r>
            <a:endParaRPr lang="zh-CN" altLang="en-US" sz="3200" b="1" dirty="0">
              <a:latin typeface="宋体" panose="02010600030101010101" pitchFamily="2" charset="-122"/>
            </a:endParaRPr>
          </a:p>
        </p:txBody>
      </p:sp>
      <p:sp>
        <p:nvSpPr>
          <p:cNvPr id="8" name="矩形 8"/>
          <p:cNvSpPr/>
          <p:nvPr/>
        </p:nvSpPr>
        <p:spPr>
          <a:xfrm>
            <a:off x="449263" y="1692275"/>
            <a:ext cx="8434387" cy="2192338"/>
          </a:xfrm>
          <a:prstGeom prst="rect">
            <a:avLst/>
          </a:prstGeom>
          <a:noFill/>
          <a:ln w="9525">
            <a:noFill/>
          </a:ln>
        </p:spPr>
        <p:txBody>
          <a:bodyPr>
            <a:spAutoFit/>
          </a:bodyPr>
          <a:p>
            <a:pPr eaLnBrk="1" hangingPunct="1">
              <a:lnSpc>
                <a:spcPct val="150000"/>
              </a:lnSpc>
            </a:pPr>
            <a:r>
              <a:rPr lang="zh-CN" altLang="en-US" sz="3200" b="1" dirty="0">
                <a:solidFill>
                  <a:srgbClr val="0000FF"/>
                </a:solidFill>
                <a:latin typeface="楷体" panose="02010609060101010101" pitchFamily="49" charset="-122"/>
                <a:ea typeface="楷体" panose="02010609060101010101" pitchFamily="49" charset="-122"/>
              </a:rPr>
              <a:t>    课文叙述了在长征途中一位炊事班班长接受并完成党组织交给自己的任务，照顾三个生病的小战士过草地而牺牲了自己的故事。</a:t>
            </a:r>
            <a:endParaRPr lang="zh-CN" altLang="en-US" sz="3200" b="1" dirty="0">
              <a:solidFill>
                <a:srgbClr val="0000FF"/>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文本框 11"/>
          <p:cNvSpPr txBox="1"/>
          <p:nvPr/>
        </p:nvSpPr>
        <p:spPr>
          <a:xfrm>
            <a:off x="574675" y="307975"/>
            <a:ext cx="3529013" cy="604838"/>
          </a:xfrm>
          <a:prstGeom prst="rect">
            <a:avLst/>
          </a:prstGeom>
          <a:noFill/>
          <a:ln w="9525">
            <a:noFill/>
          </a:ln>
        </p:spPr>
        <p:txBody>
          <a:bodyPr>
            <a:spAutoFit/>
          </a:bodyPr>
          <a:p>
            <a:pPr eaLnBrk="1" hangingPunct="1">
              <a:lnSpc>
                <a:spcPct val="120000"/>
              </a:lnSpc>
            </a:pPr>
            <a:r>
              <a:rPr lang="zh-CN" altLang="en-US" sz="3200" b="1" dirty="0">
                <a:latin typeface="宋体" panose="02010600030101010101" pitchFamily="2" charset="-122"/>
              </a:rPr>
              <a:t>小组合作学习：</a:t>
            </a:r>
            <a:endParaRPr lang="zh-CN" altLang="en-US" sz="3200" b="1" dirty="0">
              <a:latin typeface="宋体" panose="02010600030101010101" pitchFamily="2" charset="-122"/>
            </a:endParaRPr>
          </a:p>
        </p:txBody>
      </p:sp>
      <p:sp>
        <p:nvSpPr>
          <p:cNvPr id="14339" name="文本框 11"/>
          <p:cNvSpPr txBox="1"/>
          <p:nvPr/>
        </p:nvSpPr>
        <p:spPr>
          <a:xfrm>
            <a:off x="588963" y="831850"/>
            <a:ext cx="7993062" cy="1568450"/>
          </a:xfrm>
          <a:prstGeom prst="rect">
            <a:avLst/>
          </a:prstGeom>
          <a:noFill/>
          <a:ln w="9525">
            <a:noFill/>
          </a:ln>
        </p:spPr>
        <p:txBody>
          <a:bodyPr>
            <a:spAutoFit/>
          </a:bodyPr>
          <a:p>
            <a:pPr eaLnBrk="1" hangingPunct="1">
              <a:lnSpc>
                <a:spcPct val="150000"/>
              </a:lnSpc>
            </a:pPr>
            <a:r>
              <a:rPr lang="zh-CN" altLang="en-US" sz="3200" b="1" dirty="0">
                <a:latin typeface="宋体" panose="02010600030101010101" pitchFamily="2" charset="-122"/>
              </a:rPr>
              <a:t>    按照故事的发展试着用小标题概括每个部分内容。</a:t>
            </a:r>
            <a:endParaRPr lang="zh-CN" altLang="en-US" sz="3200" b="1" dirty="0">
              <a:latin typeface="宋体" panose="02010600030101010101" pitchFamily="2" charset="-122"/>
            </a:endParaRPr>
          </a:p>
        </p:txBody>
      </p:sp>
      <p:grpSp>
        <p:nvGrpSpPr>
          <p:cNvPr id="2" name="组合 1"/>
          <p:cNvGrpSpPr/>
          <p:nvPr/>
        </p:nvGrpSpPr>
        <p:grpSpPr>
          <a:xfrm>
            <a:off x="1835150" y="2425700"/>
            <a:ext cx="2520950" cy="914400"/>
            <a:chOff x="1559278" y="2484875"/>
            <a:chExt cx="2520987" cy="914400"/>
          </a:xfrm>
        </p:grpSpPr>
        <p:sp>
          <p:nvSpPr>
            <p:cNvPr id="14350" name="矩形 5"/>
            <p:cNvSpPr/>
            <p:nvPr/>
          </p:nvSpPr>
          <p:spPr>
            <a:xfrm>
              <a:off x="2254124" y="2658625"/>
              <a:ext cx="1826141" cy="584775"/>
            </a:xfrm>
            <a:prstGeom prst="rect">
              <a:avLst/>
            </a:prstGeom>
            <a:noFill/>
            <a:ln w="9525">
              <a:noFill/>
            </a:ln>
          </p:spPr>
          <p:txBody>
            <a:bodyPr wrap="none">
              <a:spAutoFit/>
            </a:bodyPr>
            <a:p>
              <a:r>
                <a:rPr lang="zh-CN" altLang="en-US" sz="3200" b="1" dirty="0">
                  <a:solidFill>
                    <a:srgbClr val="0000FF"/>
                  </a:solidFill>
                  <a:latin typeface="楷体" panose="02010609060101010101" pitchFamily="49" charset="-122"/>
                  <a:ea typeface="楷体" panose="02010609060101010101" pitchFamily="49" charset="-122"/>
                </a:rPr>
                <a:t>接受任务</a:t>
              </a:r>
              <a:endParaRPr lang="zh-CN" altLang="en-US" sz="3200" b="1" dirty="0">
                <a:solidFill>
                  <a:srgbClr val="0000FF"/>
                </a:solidFill>
                <a:latin typeface="楷体" panose="02010609060101010101" pitchFamily="49" charset="-122"/>
                <a:ea typeface="楷体" panose="02010609060101010101" pitchFamily="49" charset="-122"/>
              </a:endParaRPr>
            </a:p>
          </p:txBody>
        </p:sp>
        <p:pic>
          <p:nvPicPr>
            <p:cNvPr id="14351" name="图形 10" descr="困惑的人"/>
            <p:cNvPicPr>
              <a:picLocks noChangeAspect="1"/>
            </p:cNvPicPr>
            <p:nvPr/>
          </p:nvPicPr>
          <p:blipFill>
            <a:blip r:embed="rId1"/>
            <a:stretch>
              <a:fillRect/>
            </a:stretch>
          </p:blipFill>
          <p:spPr>
            <a:xfrm>
              <a:off x="1559278" y="2484875"/>
              <a:ext cx="914413" cy="914400"/>
            </a:xfrm>
            <a:prstGeom prst="rect">
              <a:avLst/>
            </a:prstGeom>
            <a:noFill/>
            <a:ln w="9525">
              <a:noFill/>
            </a:ln>
          </p:spPr>
        </p:pic>
      </p:grpSp>
      <p:grpSp>
        <p:nvGrpSpPr>
          <p:cNvPr id="3" name="组合 2"/>
          <p:cNvGrpSpPr/>
          <p:nvPr/>
        </p:nvGrpSpPr>
        <p:grpSpPr>
          <a:xfrm>
            <a:off x="4835525" y="2403475"/>
            <a:ext cx="2478088" cy="914400"/>
            <a:chOff x="4606537" y="2471318"/>
            <a:chExt cx="2476968" cy="914400"/>
          </a:xfrm>
        </p:grpSpPr>
        <p:sp>
          <p:nvSpPr>
            <p:cNvPr id="14348" name="矩形 15"/>
            <p:cNvSpPr/>
            <p:nvPr/>
          </p:nvSpPr>
          <p:spPr>
            <a:xfrm>
              <a:off x="5257364" y="2658625"/>
              <a:ext cx="1826141" cy="584775"/>
            </a:xfrm>
            <a:prstGeom prst="rect">
              <a:avLst/>
            </a:prstGeom>
            <a:noFill/>
            <a:ln w="9525">
              <a:noFill/>
            </a:ln>
          </p:spPr>
          <p:txBody>
            <a:bodyPr wrap="none">
              <a:spAutoFit/>
            </a:bodyPr>
            <a:p>
              <a:r>
                <a:rPr lang="zh-CN" altLang="en-US" sz="3200" b="1" dirty="0">
                  <a:solidFill>
                    <a:srgbClr val="0000FF"/>
                  </a:solidFill>
                  <a:latin typeface="楷体" panose="02010609060101010101" pitchFamily="49" charset="-122"/>
                  <a:ea typeface="楷体" panose="02010609060101010101" pitchFamily="49" charset="-122"/>
                </a:rPr>
                <a:t>护送病号</a:t>
              </a:r>
              <a:endParaRPr lang="zh-CN" altLang="en-US" sz="3200" b="1" dirty="0">
                <a:solidFill>
                  <a:srgbClr val="0000FF"/>
                </a:solidFill>
                <a:latin typeface="楷体" panose="02010609060101010101" pitchFamily="49" charset="-122"/>
                <a:ea typeface="楷体" panose="02010609060101010101" pitchFamily="49" charset="-122"/>
              </a:endParaRPr>
            </a:p>
          </p:txBody>
        </p:sp>
        <p:pic>
          <p:nvPicPr>
            <p:cNvPr id="14349" name="图形 22" descr="困惑的人"/>
            <p:cNvPicPr>
              <a:picLocks noChangeAspect="1"/>
            </p:cNvPicPr>
            <p:nvPr/>
          </p:nvPicPr>
          <p:blipFill>
            <a:blip r:embed="rId1"/>
            <a:stretch>
              <a:fillRect/>
            </a:stretch>
          </p:blipFill>
          <p:spPr>
            <a:xfrm>
              <a:off x="4606537" y="2471318"/>
              <a:ext cx="913987" cy="914400"/>
            </a:xfrm>
            <a:prstGeom prst="rect">
              <a:avLst/>
            </a:prstGeom>
            <a:noFill/>
            <a:ln w="9525">
              <a:noFill/>
            </a:ln>
          </p:spPr>
        </p:pic>
      </p:grpSp>
      <p:grpSp>
        <p:nvGrpSpPr>
          <p:cNvPr id="10" name="组合 9"/>
          <p:cNvGrpSpPr/>
          <p:nvPr/>
        </p:nvGrpSpPr>
        <p:grpSpPr>
          <a:xfrm>
            <a:off x="4908550" y="3530600"/>
            <a:ext cx="2489200" cy="914400"/>
            <a:chOff x="4607456" y="3505196"/>
            <a:chExt cx="2490349" cy="914400"/>
          </a:xfrm>
        </p:grpSpPr>
        <p:sp>
          <p:nvSpPr>
            <p:cNvPr id="14346" name="矩形 21"/>
            <p:cNvSpPr/>
            <p:nvPr/>
          </p:nvSpPr>
          <p:spPr>
            <a:xfrm>
              <a:off x="5271664" y="3670009"/>
              <a:ext cx="1826141" cy="584775"/>
            </a:xfrm>
            <a:prstGeom prst="rect">
              <a:avLst/>
            </a:prstGeom>
            <a:noFill/>
            <a:ln w="9525">
              <a:noFill/>
            </a:ln>
          </p:spPr>
          <p:txBody>
            <a:bodyPr wrap="none">
              <a:spAutoFit/>
            </a:bodyPr>
            <a:p>
              <a:r>
                <a:rPr lang="zh-CN" altLang="en-US" sz="3200" b="1" dirty="0">
                  <a:solidFill>
                    <a:srgbClr val="0000FF"/>
                  </a:solidFill>
                  <a:latin typeface="楷体" panose="02010609060101010101" pitchFamily="49" charset="-122"/>
                  <a:ea typeface="楷体" panose="02010609060101010101" pitchFamily="49" charset="-122"/>
                </a:rPr>
                <a:t>永远怀念</a:t>
              </a:r>
              <a:endParaRPr lang="zh-CN" altLang="en-US" sz="3200" b="1" dirty="0">
                <a:solidFill>
                  <a:srgbClr val="0000FF"/>
                </a:solidFill>
                <a:latin typeface="楷体" panose="02010609060101010101" pitchFamily="49" charset="-122"/>
                <a:ea typeface="楷体" panose="02010609060101010101" pitchFamily="49" charset="-122"/>
              </a:endParaRPr>
            </a:p>
          </p:txBody>
        </p:sp>
        <p:pic>
          <p:nvPicPr>
            <p:cNvPr id="14347" name="图形 23" descr="困惑的人"/>
            <p:cNvPicPr>
              <a:picLocks noChangeAspect="1"/>
            </p:cNvPicPr>
            <p:nvPr/>
          </p:nvPicPr>
          <p:blipFill>
            <a:blip r:embed="rId1"/>
            <a:stretch>
              <a:fillRect/>
            </a:stretch>
          </p:blipFill>
          <p:spPr>
            <a:xfrm>
              <a:off x="4607456" y="3505196"/>
              <a:ext cx="914822" cy="914400"/>
            </a:xfrm>
            <a:prstGeom prst="rect">
              <a:avLst/>
            </a:prstGeom>
            <a:noFill/>
            <a:ln w="9525">
              <a:noFill/>
            </a:ln>
          </p:spPr>
        </p:pic>
      </p:grpSp>
      <p:grpSp>
        <p:nvGrpSpPr>
          <p:cNvPr id="5" name="组合 4"/>
          <p:cNvGrpSpPr/>
          <p:nvPr/>
        </p:nvGrpSpPr>
        <p:grpSpPr>
          <a:xfrm>
            <a:off x="1816100" y="3502025"/>
            <a:ext cx="2522538" cy="914400"/>
            <a:chOff x="1577575" y="3573025"/>
            <a:chExt cx="2523402" cy="914400"/>
          </a:xfrm>
        </p:grpSpPr>
        <p:sp>
          <p:nvSpPr>
            <p:cNvPr id="14344" name="矩形 18"/>
            <p:cNvSpPr/>
            <p:nvPr/>
          </p:nvSpPr>
          <p:spPr>
            <a:xfrm>
              <a:off x="2268424" y="3670009"/>
              <a:ext cx="1832553" cy="584775"/>
            </a:xfrm>
            <a:prstGeom prst="rect">
              <a:avLst/>
            </a:prstGeom>
            <a:noFill/>
            <a:ln w="9525">
              <a:noFill/>
            </a:ln>
          </p:spPr>
          <p:txBody>
            <a:bodyPr wrap="none">
              <a:spAutoFit/>
            </a:bodyPr>
            <a:p>
              <a:r>
                <a:rPr lang="zh-CN" altLang="en-US" sz="3200" b="1" dirty="0">
                  <a:solidFill>
                    <a:srgbClr val="0000FF"/>
                  </a:solidFill>
                  <a:latin typeface="楷体" panose="02010609060101010101" pitchFamily="49" charset="-122"/>
                  <a:ea typeface="楷体" panose="02010609060101010101" pitchFamily="49" charset="-122"/>
                </a:rPr>
                <a:t>壮烈牺牲</a:t>
              </a:r>
              <a:endParaRPr lang="zh-CN" altLang="en-US" sz="3200" b="1" dirty="0">
                <a:solidFill>
                  <a:srgbClr val="0000FF"/>
                </a:solidFill>
                <a:latin typeface="楷体" panose="02010609060101010101" pitchFamily="49" charset="-122"/>
                <a:ea typeface="楷体" panose="02010609060101010101" pitchFamily="49" charset="-122"/>
              </a:endParaRPr>
            </a:p>
          </p:txBody>
        </p:sp>
        <p:pic>
          <p:nvPicPr>
            <p:cNvPr id="14345" name="图形 24" descr="困惑的人"/>
            <p:cNvPicPr>
              <a:picLocks noChangeAspect="1"/>
            </p:cNvPicPr>
            <p:nvPr/>
          </p:nvPicPr>
          <p:blipFill>
            <a:blip r:embed="rId1"/>
            <a:stretch>
              <a:fillRect/>
            </a:stretch>
          </p:blipFill>
          <p:spPr>
            <a:xfrm>
              <a:off x="1577575" y="3573025"/>
              <a:ext cx="914714" cy="914400"/>
            </a:xfrm>
            <a:prstGeom prst="rect">
              <a:avLst/>
            </a:prstGeom>
            <a:noFill/>
            <a:ln w="9525">
              <a:noFill/>
            </a:ln>
          </p:spPr>
        </p:pic>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文本框 11"/>
          <p:cNvSpPr txBox="1"/>
          <p:nvPr/>
        </p:nvSpPr>
        <p:spPr>
          <a:xfrm>
            <a:off x="455613" y="627063"/>
            <a:ext cx="7993062" cy="604837"/>
          </a:xfrm>
          <a:prstGeom prst="rect">
            <a:avLst/>
          </a:prstGeom>
          <a:noFill/>
          <a:ln w="9525">
            <a:noFill/>
          </a:ln>
        </p:spPr>
        <p:txBody>
          <a:bodyPr>
            <a:spAutoFit/>
          </a:bodyPr>
          <a:p>
            <a:pPr eaLnBrk="1" hangingPunct="1">
              <a:lnSpc>
                <a:spcPct val="120000"/>
              </a:lnSpc>
            </a:pPr>
            <a:r>
              <a:rPr lang="en-US" altLang="zh-CN" sz="3200" b="1" dirty="0">
                <a:latin typeface="宋体" panose="02010600030101010101" pitchFamily="2" charset="-122"/>
              </a:rPr>
              <a:t>1.</a:t>
            </a:r>
            <a:r>
              <a:rPr lang="zh-CN" altLang="en-US" sz="3200" b="1" dirty="0">
                <a:latin typeface="宋体" panose="02010600030101010101" pitchFamily="2" charset="-122"/>
              </a:rPr>
              <a:t>学习第一部分。</a:t>
            </a:r>
            <a:endParaRPr lang="zh-CN" altLang="en-US" sz="3200" b="1" dirty="0">
              <a:latin typeface="宋体" panose="02010600030101010101" pitchFamily="2" charset="-122"/>
            </a:endParaRPr>
          </a:p>
        </p:txBody>
      </p:sp>
      <p:sp>
        <p:nvSpPr>
          <p:cNvPr id="12" name="文本框 11"/>
          <p:cNvSpPr txBox="1"/>
          <p:nvPr/>
        </p:nvSpPr>
        <p:spPr>
          <a:xfrm>
            <a:off x="684213" y="1816100"/>
            <a:ext cx="7948612" cy="3048000"/>
          </a:xfrm>
          <a:prstGeom prst="rect">
            <a:avLst/>
          </a:prstGeom>
          <a:noFill/>
          <a:ln w="9525">
            <a:noFill/>
          </a:ln>
        </p:spPr>
        <p:txBody>
          <a:bodyPr>
            <a:spAutoFit/>
          </a:bodyPr>
          <a:p>
            <a:pPr eaLnBrk="1" hangingPunct="1">
              <a:lnSpc>
                <a:spcPct val="150000"/>
              </a:lnSpc>
            </a:pPr>
            <a:r>
              <a:rPr lang="zh-CN" altLang="en-US" sz="3200" b="1" dirty="0">
                <a:latin typeface="楷体" panose="02010609060101010101" pitchFamily="49" charset="-122"/>
                <a:ea typeface="楷体" panose="02010609060101010101" pitchFamily="49" charset="-122"/>
              </a:rPr>
              <a:t>（</a:t>
            </a:r>
            <a:r>
              <a:rPr lang="en-US" altLang="zh-CN" sz="3200" b="1" dirty="0">
                <a:latin typeface="楷体" panose="02010609060101010101" pitchFamily="49" charset="-122"/>
                <a:ea typeface="楷体" panose="02010609060101010101" pitchFamily="49" charset="-122"/>
              </a:rPr>
              <a:t>1</a:t>
            </a:r>
            <a:r>
              <a:rPr lang="zh-CN" altLang="en-US" sz="3200" b="1" dirty="0">
                <a:latin typeface="楷体" panose="02010609060101010101" pitchFamily="49" charset="-122"/>
                <a:ea typeface="楷体" panose="02010609060101010101" pitchFamily="49" charset="-122"/>
              </a:rPr>
              <a:t>）故事发生的时间是什么时候？</a:t>
            </a:r>
            <a:endParaRPr lang="en-US" altLang="zh-CN" sz="3200" b="1" dirty="0">
              <a:latin typeface="楷体" panose="02010609060101010101" pitchFamily="49" charset="-122"/>
              <a:ea typeface="楷体" panose="02010609060101010101" pitchFamily="49" charset="-122"/>
            </a:endParaRPr>
          </a:p>
          <a:p>
            <a:pPr eaLnBrk="1" hangingPunct="1">
              <a:lnSpc>
                <a:spcPct val="150000"/>
              </a:lnSpc>
            </a:pPr>
            <a:r>
              <a:rPr lang="zh-CN" altLang="en-US" sz="3200" b="1" dirty="0">
                <a:latin typeface="楷体" panose="02010609060101010101" pitchFamily="49" charset="-122"/>
                <a:ea typeface="楷体" panose="02010609060101010101" pitchFamily="49" charset="-122"/>
              </a:rPr>
              <a:t>（</a:t>
            </a:r>
            <a:r>
              <a:rPr lang="en-US" altLang="zh-CN" sz="3200" b="1" dirty="0">
                <a:latin typeface="楷体" panose="02010609060101010101" pitchFamily="49" charset="-122"/>
                <a:ea typeface="楷体" panose="02010609060101010101" pitchFamily="49" charset="-122"/>
              </a:rPr>
              <a:t>2</a:t>
            </a:r>
            <a:r>
              <a:rPr lang="zh-CN" altLang="en-US" sz="3200" b="1" dirty="0">
                <a:latin typeface="楷体" panose="02010609060101010101" pitchFamily="49" charset="-122"/>
                <a:ea typeface="楷体" panose="02010609060101010101" pitchFamily="49" charset="-122"/>
              </a:rPr>
              <a:t>）老班长的任务是什么？ </a:t>
            </a:r>
            <a:endParaRPr lang="en-US" altLang="zh-CN" sz="3200" b="1" dirty="0">
              <a:latin typeface="楷体" panose="02010609060101010101" pitchFamily="49" charset="-122"/>
              <a:ea typeface="楷体" panose="02010609060101010101" pitchFamily="49" charset="-122"/>
            </a:endParaRPr>
          </a:p>
          <a:p>
            <a:pPr eaLnBrk="1" hangingPunct="1">
              <a:lnSpc>
                <a:spcPct val="150000"/>
              </a:lnSpc>
            </a:pPr>
            <a:r>
              <a:rPr lang="zh-CN" altLang="en-US" sz="3200" b="1" dirty="0">
                <a:latin typeface="楷体" panose="02010609060101010101" pitchFamily="49" charset="-122"/>
                <a:ea typeface="楷体" panose="02010609060101010101" pitchFamily="49" charset="-122"/>
              </a:rPr>
              <a:t>（</a:t>
            </a:r>
            <a:r>
              <a:rPr lang="en-US" altLang="zh-CN" sz="3200" b="1" dirty="0">
                <a:latin typeface="楷体" panose="02010609060101010101" pitchFamily="49" charset="-122"/>
                <a:ea typeface="楷体" panose="02010609060101010101" pitchFamily="49" charset="-122"/>
              </a:rPr>
              <a:t>3</a:t>
            </a:r>
            <a:r>
              <a:rPr lang="zh-CN" altLang="en-US" sz="3200" b="1" dirty="0">
                <a:latin typeface="楷体" panose="02010609060101010101" pitchFamily="49" charset="-122"/>
                <a:ea typeface="楷体" panose="02010609060101010101" pitchFamily="49" charset="-122"/>
              </a:rPr>
              <a:t>）画出文中对老班长外貌描写的句子，</a:t>
            </a:r>
            <a:endParaRPr lang="en-US" altLang="zh-CN" sz="3200" b="1" dirty="0">
              <a:latin typeface="楷体" panose="02010609060101010101" pitchFamily="49" charset="-122"/>
              <a:ea typeface="楷体" panose="02010609060101010101" pitchFamily="49" charset="-122"/>
            </a:endParaRPr>
          </a:p>
          <a:p>
            <a:pPr eaLnBrk="1" hangingPunct="1">
              <a:lnSpc>
                <a:spcPct val="150000"/>
              </a:lnSpc>
            </a:pPr>
            <a:r>
              <a:rPr lang="en-US" altLang="zh-CN" sz="3200" b="1" dirty="0">
                <a:latin typeface="楷体" panose="02010609060101010101" pitchFamily="49" charset="-122"/>
                <a:ea typeface="楷体" panose="02010609060101010101" pitchFamily="49" charset="-122"/>
              </a:rPr>
              <a:t>     </a:t>
            </a:r>
            <a:r>
              <a:rPr lang="zh-CN" altLang="en-US" sz="3200" b="1" dirty="0">
                <a:latin typeface="楷体" panose="02010609060101010101" pitchFamily="49" charset="-122"/>
                <a:ea typeface="楷体" panose="02010609060101010101" pitchFamily="49" charset="-122"/>
              </a:rPr>
              <a:t>说说你从中感受到了什么。</a:t>
            </a:r>
            <a:endParaRPr lang="zh-CN" altLang="en-US" sz="3200" b="1" dirty="0">
              <a:latin typeface="楷体" panose="02010609060101010101" pitchFamily="49" charset="-122"/>
              <a:ea typeface="楷体" panose="02010609060101010101" pitchFamily="49" charset="-122"/>
            </a:endParaRPr>
          </a:p>
        </p:txBody>
      </p:sp>
      <p:sp>
        <p:nvSpPr>
          <p:cNvPr id="15364" name="矩形 2"/>
          <p:cNvSpPr/>
          <p:nvPr/>
        </p:nvSpPr>
        <p:spPr>
          <a:xfrm>
            <a:off x="827088" y="1231900"/>
            <a:ext cx="5951537" cy="604838"/>
          </a:xfrm>
          <a:prstGeom prst="rect">
            <a:avLst/>
          </a:prstGeom>
          <a:noFill/>
          <a:ln w="9525">
            <a:noFill/>
          </a:ln>
        </p:spPr>
        <p:txBody>
          <a:bodyPr wrap="none">
            <a:spAutoFit/>
          </a:bodyPr>
          <a:p>
            <a:pPr eaLnBrk="1" hangingPunct="1">
              <a:lnSpc>
                <a:spcPct val="120000"/>
              </a:lnSpc>
            </a:pPr>
            <a:r>
              <a:rPr lang="zh-CN" altLang="en-US" sz="3200" b="1" dirty="0">
                <a:solidFill>
                  <a:srgbClr val="000000"/>
                </a:solidFill>
                <a:latin typeface="宋体" panose="02010600030101010101" pitchFamily="2" charset="-122"/>
              </a:rPr>
              <a:t>快速浏览课文第一部分，思考：</a:t>
            </a:r>
            <a:endParaRPr lang="zh-CN" altLang="en-US" sz="3200" b="1" dirty="0">
              <a:solidFill>
                <a:srgbClr val="000000"/>
              </a:solidFill>
              <a:latin typeface="宋体" panose="02010600030101010101" pitchFamily="2" charset="-122"/>
            </a:endParaRPr>
          </a:p>
        </p:txBody>
      </p:sp>
      <p:sp>
        <p:nvSpPr>
          <p:cNvPr id="15365" name="文本框 11"/>
          <p:cNvSpPr txBox="1"/>
          <p:nvPr/>
        </p:nvSpPr>
        <p:spPr>
          <a:xfrm>
            <a:off x="3708400" y="-20637"/>
            <a:ext cx="2592388" cy="603250"/>
          </a:xfrm>
          <a:prstGeom prst="rect">
            <a:avLst/>
          </a:prstGeom>
          <a:noFill/>
          <a:ln w="9525">
            <a:noFill/>
          </a:ln>
        </p:spPr>
        <p:txBody>
          <a:bodyPr>
            <a:spAutoFit/>
          </a:bodyPr>
          <a:p>
            <a:pPr eaLnBrk="1" hangingPunct="1">
              <a:lnSpc>
                <a:spcPct val="120000"/>
              </a:lnSpc>
            </a:pPr>
            <a:r>
              <a:rPr lang="zh-CN" altLang="en-US" sz="3200" b="1" dirty="0">
                <a:latin typeface="黑体" panose="02010609060101010101" pitchFamily="49" charset="-122"/>
                <a:ea typeface="黑体" panose="02010609060101010101" pitchFamily="49" charset="-122"/>
              </a:rPr>
              <a:t>课文解读</a:t>
            </a:r>
            <a:endParaRPr lang="en-US" altLang="zh-CN" sz="3200" b="1" dirty="0">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2">
                                            <p:txEl>
                                              <p:charRg st="0" end="17"/>
                                            </p:txEl>
                                          </p:spTgt>
                                        </p:tgtEl>
                                        <p:attrNameLst>
                                          <p:attrName>style.visibility</p:attrName>
                                        </p:attrNameLst>
                                      </p:cBhvr>
                                      <p:to>
                                        <p:strVal val="visible"/>
                                      </p:to>
                                    </p:set>
                                    <p:animEffect transition="in" filter="barn(inVertical)">
                                      <p:cBhvr>
                                        <p:cTn id="7" dur="500"/>
                                        <p:tgtEl>
                                          <p:spTgt spid="12">
                                            <p:txEl>
                                              <p:charRg st="0" end="17"/>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12">
                                            <p:txEl>
                                              <p:charRg st="17" end="32"/>
                                            </p:txEl>
                                          </p:spTgt>
                                        </p:tgtEl>
                                        <p:attrNameLst>
                                          <p:attrName>style.visibility</p:attrName>
                                        </p:attrNameLst>
                                      </p:cBhvr>
                                      <p:to>
                                        <p:strVal val="visible"/>
                                      </p:to>
                                    </p:set>
                                    <p:animEffect transition="in" filter="barn(inVertical)">
                                      <p:cBhvr>
                                        <p:cTn id="10" dur="500"/>
                                        <p:tgtEl>
                                          <p:spTgt spid="12">
                                            <p:txEl>
                                              <p:charRg st="17" end="32"/>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12">
                                            <p:txEl>
                                              <p:charRg st="32" end="52"/>
                                            </p:txEl>
                                          </p:spTgt>
                                        </p:tgtEl>
                                        <p:attrNameLst>
                                          <p:attrName>style.visibility</p:attrName>
                                        </p:attrNameLst>
                                      </p:cBhvr>
                                      <p:to>
                                        <p:strVal val="visible"/>
                                      </p:to>
                                    </p:set>
                                    <p:animEffect transition="in" filter="barn(inVertical)">
                                      <p:cBhvr>
                                        <p:cTn id="13" dur="500"/>
                                        <p:tgtEl>
                                          <p:spTgt spid="12">
                                            <p:txEl>
                                              <p:charRg st="32" end="52"/>
                                            </p:txEl>
                                          </p:spTgt>
                                        </p:tgtEl>
                                      </p:cBhvr>
                                    </p:animEffect>
                                  </p:childTnLst>
                                </p:cTn>
                              </p:par>
                              <p:par>
                                <p:cTn id="14" presetID="16" presetClass="entr" presetSubtype="21" fill="hold" nodeType="withEffect">
                                  <p:stCondLst>
                                    <p:cond delay="0"/>
                                  </p:stCondLst>
                                  <p:childTnLst>
                                    <p:set>
                                      <p:cBhvr>
                                        <p:cTn id="15" dur="1" fill="hold">
                                          <p:stCondLst>
                                            <p:cond delay="0"/>
                                          </p:stCondLst>
                                        </p:cTn>
                                        <p:tgtEl>
                                          <p:spTgt spid="12">
                                            <p:txEl>
                                              <p:charRg st="52" end="70"/>
                                            </p:txEl>
                                          </p:spTgt>
                                        </p:tgtEl>
                                        <p:attrNameLst>
                                          <p:attrName>style.visibility</p:attrName>
                                        </p:attrNameLst>
                                      </p:cBhvr>
                                      <p:to>
                                        <p:strVal val="visible"/>
                                      </p:to>
                                    </p:set>
                                    <p:animEffect transition="in" filter="barn(inVertical)">
                                      <p:cBhvr>
                                        <p:cTn id="16" dur="500"/>
                                        <p:tgtEl>
                                          <p:spTgt spid="12">
                                            <p:txEl>
                                              <p:charRg st="52" end="7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矩形 5"/>
          <p:cNvSpPr/>
          <p:nvPr/>
        </p:nvSpPr>
        <p:spPr>
          <a:xfrm>
            <a:off x="338138" y="1382713"/>
            <a:ext cx="8401050" cy="2378075"/>
          </a:xfrm>
          <a:prstGeom prst="rect">
            <a:avLst/>
          </a:prstGeom>
          <a:noFill/>
          <a:ln w="9525">
            <a:noFill/>
          </a:ln>
        </p:spPr>
        <p:txBody>
          <a:bodyPr>
            <a:spAutoFit/>
          </a:bodyPr>
          <a:p>
            <a:pPr eaLnBrk="1" hangingPunct="1">
              <a:lnSpc>
                <a:spcPct val="120000"/>
              </a:lnSpc>
            </a:pPr>
            <a:r>
              <a:rPr lang="zh-CN" altLang="en-US" sz="3200" b="1" dirty="0">
                <a:solidFill>
                  <a:srgbClr val="000000"/>
                </a:solidFill>
                <a:latin typeface="宋体" panose="02010600030101010101" pitchFamily="2" charset="-122"/>
              </a:rPr>
              <a:t>    炊事班长快四十岁了，</a:t>
            </a:r>
            <a:r>
              <a:rPr lang="zh-CN" altLang="en-US" sz="3200" b="1" dirty="0">
                <a:latin typeface="宋体" panose="02010600030101010101" pitchFamily="2" charset="-122"/>
              </a:rPr>
              <a:t>个子挺高，背有点儿驼，四方脸，高颧骨，脸上布满了皱纹。</a:t>
            </a:r>
            <a:r>
              <a:rPr lang="zh-CN" altLang="en-US" sz="3200" b="1" dirty="0">
                <a:solidFill>
                  <a:srgbClr val="000000"/>
                </a:solidFill>
                <a:latin typeface="宋体" panose="02010600030101010101" pitchFamily="2" charset="-122"/>
              </a:rPr>
              <a:t>因为全连数他岁数大，对大家又特别亲，大伙都叫他“老班长”。</a:t>
            </a:r>
            <a:endParaRPr lang="zh-CN" altLang="en-US" sz="3200" b="1" dirty="0">
              <a:solidFill>
                <a:srgbClr val="000000"/>
              </a:solidFill>
              <a:latin typeface="宋体" panose="02010600030101010101" pitchFamily="2" charset="-122"/>
            </a:endParaRPr>
          </a:p>
        </p:txBody>
      </p:sp>
      <p:cxnSp>
        <p:nvCxnSpPr>
          <p:cNvPr id="3" name="直接连接符 2"/>
          <p:cNvCxnSpPr/>
          <p:nvPr/>
        </p:nvCxnSpPr>
        <p:spPr>
          <a:xfrm>
            <a:off x="7346950" y="1958975"/>
            <a:ext cx="1368425" cy="0"/>
          </a:xfrm>
          <a:prstGeom prst="line">
            <a:avLst/>
          </a:prstGeom>
          <a:ln w="2222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5691188" y="2571750"/>
            <a:ext cx="2120900" cy="0"/>
          </a:xfrm>
          <a:prstGeom prst="line">
            <a:avLst/>
          </a:prstGeom>
          <a:ln w="2222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5799138" y="879475"/>
            <a:ext cx="1831975" cy="584200"/>
          </a:xfrm>
          <a:prstGeom prst="rect">
            <a:avLst/>
          </a:prstGeom>
          <a:noFill/>
          <a:ln w="9525">
            <a:noFill/>
          </a:ln>
        </p:spPr>
        <p:txBody>
          <a:bodyPr wrap="none">
            <a:spAutoFit/>
          </a:bodyPr>
          <a:p>
            <a:r>
              <a:rPr lang="zh-CN" altLang="en-US" sz="3200" b="1" dirty="0">
                <a:solidFill>
                  <a:srgbClr val="0000FF"/>
                </a:solidFill>
                <a:latin typeface="黑体" panose="02010609060101010101" pitchFamily="49" charset="-122"/>
                <a:ea typeface="黑体" panose="02010609060101010101" pitchFamily="49" charset="-122"/>
              </a:rPr>
              <a:t>饱经风霜</a:t>
            </a:r>
            <a:endParaRPr lang="zh-CN" altLang="en-US" sz="3200" b="1" dirty="0">
              <a:solidFill>
                <a:srgbClr val="0000FF"/>
              </a:solidFill>
              <a:latin typeface="黑体" panose="02010609060101010101" pitchFamily="49" charset="-122"/>
              <a:ea typeface="黑体" panose="02010609060101010101" pitchFamily="49" charset="-122"/>
            </a:endParaRPr>
          </a:p>
        </p:txBody>
      </p:sp>
      <p:cxnSp>
        <p:nvCxnSpPr>
          <p:cNvPr id="15" name="直接连接符 14"/>
          <p:cNvCxnSpPr/>
          <p:nvPr/>
        </p:nvCxnSpPr>
        <p:spPr>
          <a:xfrm>
            <a:off x="374650" y="2571750"/>
            <a:ext cx="984250" cy="0"/>
          </a:xfrm>
          <a:prstGeom prst="line">
            <a:avLst/>
          </a:prstGeom>
          <a:ln w="2222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18" name="椭圆 17"/>
          <p:cNvSpPr/>
          <p:nvPr/>
        </p:nvSpPr>
        <p:spPr>
          <a:xfrm>
            <a:off x="2811463" y="1382713"/>
            <a:ext cx="1727200" cy="6477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left)">
                                      <p:cBhvr>
                                        <p:cTn id="16" dur="5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500"/>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barn(inVertical)">
                                      <p:cBhvr>
                                        <p:cTn id="2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文本框 11"/>
          <p:cNvSpPr txBox="1"/>
          <p:nvPr/>
        </p:nvSpPr>
        <p:spPr>
          <a:xfrm>
            <a:off x="395288" y="268288"/>
            <a:ext cx="5126037" cy="603250"/>
          </a:xfrm>
          <a:prstGeom prst="rect">
            <a:avLst/>
          </a:prstGeom>
          <a:noFill/>
          <a:ln w="9525">
            <a:noFill/>
          </a:ln>
        </p:spPr>
        <p:txBody>
          <a:bodyPr>
            <a:spAutoFit/>
          </a:bodyPr>
          <a:p>
            <a:pPr marL="514350" indent="-514350" eaLnBrk="1" hangingPunct="1">
              <a:lnSpc>
                <a:spcPct val="120000"/>
              </a:lnSpc>
              <a:buFont typeface="Calibri" panose="020F0502020204030204" pitchFamily="34" charset="0"/>
              <a:buAutoNum type="arabicPeriod" startAt="2"/>
            </a:pPr>
            <a:r>
              <a:rPr lang="zh-CN" altLang="en-US" sz="3200" b="1" dirty="0">
                <a:latin typeface="宋体" panose="02010600030101010101" pitchFamily="2" charset="-122"/>
              </a:rPr>
              <a:t>学习第二部分。</a:t>
            </a:r>
            <a:endParaRPr lang="zh-CN" altLang="en-US" sz="3200" b="1" dirty="0">
              <a:latin typeface="宋体" panose="02010600030101010101" pitchFamily="2" charset="-122"/>
            </a:endParaRPr>
          </a:p>
        </p:txBody>
      </p:sp>
      <p:sp>
        <p:nvSpPr>
          <p:cNvPr id="4" name="文本框 11"/>
          <p:cNvSpPr txBox="1"/>
          <p:nvPr/>
        </p:nvSpPr>
        <p:spPr>
          <a:xfrm>
            <a:off x="900113" y="987425"/>
            <a:ext cx="7775575" cy="1785938"/>
          </a:xfrm>
          <a:prstGeom prst="rect">
            <a:avLst/>
          </a:prstGeom>
          <a:noFill/>
          <a:ln w="9525">
            <a:noFill/>
          </a:ln>
        </p:spPr>
        <p:txBody>
          <a:bodyPr>
            <a:spAutoFit/>
          </a:bodyPr>
          <a:p>
            <a:pPr eaLnBrk="1" hangingPunct="1">
              <a:lnSpc>
                <a:spcPct val="120000"/>
              </a:lnSpc>
            </a:pPr>
            <a:r>
              <a:rPr lang="zh-CN" altLang="en-US" sz="3200" b="1" dirty="0">
                <a:latin typeface="宋体" panose="02010600030101010101" pitchFamily="2" charset="-122"/>
              </a:rPr>
              <a:t>    小组合作：在护送病号的途中，老班长是怎样做的？在文中画出相关语句，写上批注。</a:t>
            </a:r>
            <a:endParaRPr lang="en-US" altLang="zh-CN" sz="3200" b="1" dirty="0">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nvSpPr>
        <p:spPr>
          <a:xfrm>
            <a:off x="525463" y="1239838"/>
            <a:ext cx="8093075" cy="3095625"/>
          </a:xfrm>
          <a:prstGeom prst="rect">
            <a:avLst/>
          </a:prstGeom>
          <a:noFill/>
          <a:ln w="9525">
            <a:noFill/>
          </a:ln>
        </p:spPr>
        <p:txBody>
          <a:bodyPr>
            <a:spAutoFit/>
          </a:bodyPr>
          <a:p>
            <a:pPr eaLnBrk="1" hangingPunct="1">
              <a:lnSpc>
                <a:spcPct val="120000"/>
              </a:lnSpc>
              <a:spcBef>
                <a:spcPts val="1000"/>
              </a:spcBef>
            </a:pPr>
            <a:r>
              <a:rPr lang="zh-CN" altLang="en-US" sz="3200" b="1" dirty="0">
                <a:solidFill>
                  <a:srgbClr val="000000"/>
                </a:solidFill>
                <a:latin typeface="宋体" panose="02010600030101010101" pitchFamily="2" charset="-122"/>
              </a:rPr>
              <a:t>    老班长看我们一天天瘦下去，他整夜整夜地合不拢眼。</a:t>
            </a:r>
            <a:endParaRPr lang="zh-CN" altLang="en-US" sz="3200" b="1" dirty="0">
              <a:solidFill>
                <a:srgbClr val="000000"/>
              </a:solidFill>
              <a:latin typeface="宋体" panose="02010600030101010101" pitchFamily="2" charset="-122"/>
            </a:endParaRPr>
          </a:p>
          <a:p>
            <a:pPr eaLnBrk="1" hangingPunct="1">
              <a:lnSpc>
                <a:spcPct val="120000"/>
              </a:lnSpc>
              <a:spcBef>
                <a:spcPts val="1000"/>
              </a:spcBef>
            </a:pPr>
            <a:r>
              <a:rPr lang="zh-CN" altLang="en-US" sz="3200" b="1" dirty="0">
                <a:solidFill>
                  <a:srgbClr val="000000"/>
                </a:solidFill>
                <a:latin typeface="宋体" panose="02010600030101010101" pitchFamily="2" charset="-122"/>
              </a:rPr>
              <a:t>    他喜出望外地跑回来，取出一根缝衣针，烧红了，弯成个钓鱼钩。这天夜里，我们就吃到了新鲜的鱼汤。</a:t>
            </a:r>
            <a:endParaRPr lang="zh-CN" altLang="en-US" sz="3200" b="1" dirty="0">
              <a:solidFill>
                <a:srgbClr val="000000"/>
              </a:solidFill>
              <a:latin typeface="宋体" panose="02010600030101010101" pitchFamily="2" charset="-122"/>
            </a:endParaRPr>
          </a:p>
        </p:txBody>
      </p:sp>
      <p:sp>
        <p:nvSpPr>
          <p:cNvPr id="18435" name="文本框 11"/>
          <p:cNvSpPr txBox="1"/>
          <p:nvPr/>
        </p:nvSpPr>
        <p:spPr>
          <a:xfrm>
            <a:off x="525463" y="555625"/>
            <a:ext cx="3686175" cy="604838"/>
          </a:xfrm>
          <a:prstGeom prst="rect">
            <a:avLst/>
          </a:prstGeom>
          <a:noFill/>
          <a:ln w="9525">
            <a:noFill/>
          </a:ln>
        </p:spPr>
        <p:txBody>
          <a:bodyPr>
            <a:spAutoFit/>
          </a:bodyPr>
          <a:p>
            <a:pPr eaLnBrk="1" hangingPunct="1">
              <a:lnSpc>
                <a:spcPct val="120000"/>
              </a:lnSpc>
            </a:pPr>
            <a:r>
              <a:rPr lang="zh-CN" altLang="en-US" sz="3200" b="1" dirty="0">
                <a:solidFill>
                  <a:srgbClr val="0000FF"/>
                </a:solidFill>
                <a:latin typeface="宋体" panose="02010600030101010101" pitchFamily="2" charset="-122"/>
              </a:rPr>
              <a:t>分男女生读：</a:t>
            </a:r>
            <a:endParaRPr lang="en-US" altLang="zh-CN" sz="3200" b="1" dirty="0">
              <a:solidFill>
                <a:srgbClr val="0000FF"/>
              </a:solidFill>
              <a:latin typeface="宋体" panose="02010600030101010101" pitchFamily="2" charset="-122"/>
            </a:endParaRPr>
          </a:p>
        </p:txBody>
      </p:sp>
      <p:sp>
        <p:nvSpPr>
          <p:cNvPr id="2" name="矩形 1"/>
          <p:cNvSpPr/>
          <p:nvPr/>
        </p:nvSpPr>
        <p:spPr>
          <a:xfrm>
            <a:off x="3492500" y="1814513"/>
            <a:ext cx="3479800" cy="585787"/>
          </a:xfrm>
          <a:prstGeom prst="rect">
            <a:avLst/>
          </a:prstGeom>
          <a:noFill/>
          <a:ln w="9525">
            <a:noFill/>
          </a:ln>
        </p:spPr>
        <p:txBody>
          <a:bodyPr wrap="none">
            <a:spAutoFit/>
          </a:bodyPr>
          <a:p>
            <a:r>
              <a:rPr lang="zh-CN" altLang="en-US" sz="3200" b="1" dirty="0">
                <a:solidFill>
                  <a:srgbClr val="7030A0"/>
                </a:solidFill>
                <a:latin typeface="楷体" panose="02010609060101010101" pitchFamily="49" charset="-122"/>
                <a:ea typeface="楷体" panose="02010609060101010101" pitchFamily="49" charset="-122"/>
              </a:rPr>
              <a:t>没有吃的，</a:t>
            </a:r>
            <a:r>
              <a:rPr lang="zh-CN" altLang="en-US" sz="3200" b="1" dirty="0">
                <a:solidFill>
                  <a:srgbClr val="D236DE"/>
                </a:solidFill>
                <a:latin typeface="楷体" panose="02010609060101010101" pitchFamily="49" charset="-122"/>
                <a:ea typeface="楷体" panose="02010609060101010101" pitchFamily="49" charset="-122"/>
              </a:rPr>
              <a:t>忧虑</a:t>
            </a:r>
            <a:r>
              <a:rPr lang="zh-CN" altLang="en-US" sz="3200" b="1" dirty="0">
                <a:solidFill>
                  <a:srgbClr val="7030A0"/>
                </a:solidFill>
                <a:latin typeface="楷体" panose="02010609060101010101" pitchFamily="49" charset="-122"/>
                <a:ea typeface="楷体" panose="02010609060101010101" pitchFamily="49" charset="-122"/>
              </a:rPr>
              <a:t>。</a:t>
            </a:r>
            <a:endParaRPr lang="zh-CN" altLang="en-US" sz="3200" b="1" dirty="0">
              <a:solidFill>
                <a:srgbClr val="7030A0"/>
              </a:solidFill>
              <a:latin typeface="楷体" panose="02010609060101010101" pitchFamily="49" charset="-122"/>
              <a:ea typeface="楷体" panose="02010609060101010101" pitchFamily="49" charset="-122"/>
            </a:endParaRPr>
          </a:p>
        </p:txBody>
      </p:sp>
      <p:sp>
        <p:nvSpPr>
          <p:cNvPr id="12" name="矩形 11"/>
          <p:cNvSpPr/>
          <p:nvPr/>
        </p:nvSpPr>
        <p:spPr>
          <a:xfrm>
            <a:off x="4284663" y="3751263"/>
            <a:ext cx="3479800" cy="584200"/>
          </a:xfrm>
          <a:prstGeom prst="rect">
            <a:avLst/>
          </a:prstGeom>
          <a:noFill/>
          <a:ln w="9525">
            <a:noFill/>
          </a:ln>
        </p:spPr>
        <p:txBody>
          <a:bodyPr wrap="none">
            <a:spAutoFit/>
          </a:bodyPr>
          <a:p>
            <a:r>
              <a:rPr lang="zh-CN" altLang="en-US" sz="3200" b="1" dirty="0">
                <a:solidFill>
                  <a:srgbClr val="7030A0"/>
                </a:solidFill>
                <a:latin typeface="楷体" panose="02010609060101010101" pitchFamily="49" charset="-122"/>
                <a:ea typeface="楷体" panose="02010609060101010101" pitchFamily="49" charset="-122"/>
              </a:rPr>
              <a:t>发现了鱼，</a:t>
            </a:r>
            <a:r>
              <a:rPr lang="zh-CN" altLang="en-US" sz="3200" b="1" dirty="0">
                <a:solidFill>
                  <a:srgbClr val="D236DE"/>
                </a:solidFill>
                <a:latin typeface="楷体" panose="02010609060101010101" pitchFamily="49" charset="-122"/>
                <a:ea typeface="楷体" panose="02010609060101010101" pitchFamily="49" charset="-122"/>
              </a:rPr>
              <a:t>开心</a:t>
            </a:r>
            <a:r>
              <a:rPr lang="zh-CN" altLang="en-US" sz="3200" b="1" dirty="0">
                <a:solidFill>
                  <a:srgbClr val="7030A0"/>
                </a:solidFill>
                <a:latin typeface="楷体" panose="02010609060101010101" pitchFamily="49" charset="-122"/>
                <a:ea typeface="楷体" panose="02010609060101010101" pitchFamily="49" charset="-122"/>
              </a:rPr>
              <a:t>。</a:t>
            </a:r>
            <a:endParaRPr lang="zh-CN" altLang="en-US" sz="3200" b="1" dirty="0">
              <a:solidFill>
                <a:srgbClr val="7030A0"/>
              </a:solidFill>
              <a:latin typeface="楷体" panose="02010609060101010101" pitchFamily="49" charset="-122"/>
              <a:ea typeface="楷体" panose="02010609060101010101" pitchFamily="49" charset="-122"/>
            </a:endParaRPr>
          </a:p>
        </p:txBody>
      </p:sp>
      <p:cxnSp>
        <p:nvCxnSpPr>
          <p:cNvPr id="14" name="直接连接符 13"/>
          <p:cNvCxnSpPr/>
          <p:nvPr/>
        </p:nvCxnSpPr>
        <p:spPr>
          <a:xfrm>
            <a:off x="7080250" y="1831975"/>
            <a:ext cx="1368425" cy="0"/>
          </a:xfrm>
          <a:prstGeom prst="line">
            <a:avLst/>
          </a:prstGeom>
          <a:ln w="2222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611188" y="2400300"/>
            <a:ext cx="2520950" cy="0"/>
          </a:xfrm>
          <a:prstGeom prst="line">
            <a:avLst/>
          </a:prstGeom>
          <a:ln w="2222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908175" y="3111500"/>
            <a:ext cx="1511300" cy="0"/>
          </a:xfrm>
          <a:prstGeom prst="line">
            <a:avLst/>
          </a:prstGeom>
          <a:ln w="2222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xEl>
                                              <p:charRg st="0" end="29"/>
                                            </p:txEl>
                                          </p:spTgt>
                                        </p:tgtEl>
                                        <p:attrNameLst>
                                          <p:attrName>style.visibility</p:attrName>
                                        </p:attrNameLst>
                                      </p:cBhvr>
                                      <p:to>
                                        <p:strVal val="visible"/>
                                      </p:to>
                                    </p:set>
                                    <p:animEffect transition="in" filter="barn(inVertical)">
                                      <p:cBhvr>
                                        <p:cTn id="7" dur="500"/>
                                        <p:tgtEl>
                                          <p:spTgt spid="6">
                                            <p:txEl>
                                              <p:charRg st="0" end="29"/>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6">
                                            <p:txEl>
                                              <p:charRg st="29" end="80"/>
                                            </p:txEl>
                                          </p:spTgt>
                                        </p:tgtEl>
                                        <p:attrNameLst>
                                          <p:attrName>style.visibility</p:attrName>
                                        </p:attrNameLst>
                                      </p:cBhvr>
                                      <p:to>
                                        <p:strVal val="visible"/>
                                      </p:to>
                                    </p:set>
                                    <p:animEffect transition="in" filter="barn(inVertical)">
                                      <p:cBhvr>
                                        <p:cTn id="12" dur="500"/>
                                        <p:tgtEl>
                                          <p:spTgt spid="6">
                                            <p:txEl>
                                              <p:charRg st="29" end="8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left)">
                                      <p:cBhvr>
                                        <p:cTn id="17" dur="500"/>
                                        <p:tgtEl>
                                          <p:spTgt spid="14"/>
                                        </p:tgtEl>
                                      </p:cBhvr>
                                    </p:animEffect>
                                  </p:childTnLst>
                                </p:cTn>
                              </p:par>
                            </p:childTnLst>
                          </p:cTn>
                        </p:par>
                        <p:par>
                          <p:cTn id="18" fill="hold">
                            <p:stCondLst>
                              <p:cond delay="500"/>
                            </p:stCondLst>
                            <p:childTnLst>
                              <p:par>
                                <p:cTn id="19" presetID="22" presetClass="entr" presetSubtype="8" fill="hold"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left)">
                                      <p:cBhvr>
                                        <p:cTn id="21" dur="500"/>
                                        <p:tgtEl>
                                          <p:spTgt spid="16"/>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barn(inVertical)">
                                      <p:cBhvr>
                                        <p:cTn id="26" dur="500"/>
                                        <p:tgtEl>
                                          <p:spTgt spid="2"/>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left)">
                                      <p:cBhvr>
                                        <p:cTn id="31" dur="500"/>
                                        <p:tgtEl>
                                          <p:spTgt spid="17"/>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grpId="0" nodeType="click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barn(inVertical)">
                                      <p:cBhvr>
                                        <p:cTn id="3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p:bldLst>
  </p:timing>
</p:sld>
</file>

<file path=ppt/tags/tag1.xml><?xml version="1.0" encoding="utf-8"?>
<p:tagLst xmlns:p="http://schemas.openxmlformats.org/presentationml/2006/main">
  <p:tag name="commondata" val="eyJoZGlkIjoiM2FjN2UwN2E2YzY1YjRlYmUzNjBlODY5NmUzYmRkZWYifQ=="/>
</p:tagLst>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DBCBBF"/>
        </a:solidFill>
        <a:ln>
          <a:noFill/>
        </a:ln>
        <a:effectLst>
          <a:outerShdw blurRad="50800" dist="50800" dir="2700000" algn="tl" rotWithShape="0">
            <a:prstClr val="black">
              <a:alpha val="53000"/>
            </a:prstClr>
          </a:outerShdw>
        </a:effectLst>
      </a:spPr>
      <a:bodyPr wrap="square" rtlCol="0" anchor="ctr">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1402</Words>
  <Application>WPS 演示</Application>
  <PresentationFormat>全屏显示(16:9)</PresentationFormat>
  <Paragraphs>119</Paragraphs>
  <Slides>19</Slides>
  <Notes>2</Notes>
  <HiddenSlides>0</HiddenSlides>
  <MMClips>1</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19</vt:i4>
      </vt:variant>
    </vt:vector>
  </HeadingPairs>
  <TitlesOfParts>
    <vt:vector size="32" baseType="lpstr">
      <vt:lpstr>Arial</vt:lpstr>
      <vt:lpstr>宋体</vt:lpstr>
      <vt:lpstr>Wingdings</vt:lpstr>
      <vt:lpstr>Calibri</vt:lpstr>
      <vt:lpstr>Cambria</vt:lpstr>
      <vt:lpstr>黑体</vt:lpstr>
      <vt:lpstr>楷体</vt:lpstr>
      <vt:lpstr>微软雅黑</vt:lpstr>
      <vt:lpstr>Arial Unicode MS</vt:lpstr>
      <vt:lpstr>Arial</vt:lpstr>
      <vt:lpstr>等线</vt:lpstr>
      <vt:lpstr>自定义设计方案</vt:lpstr>
      <vt:lpstr>1_自定义设计方案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易提分旗舰店yitifen.tmall.com</Company>
  <LinksUpToDate>false</LinksUpToDate>
  <SharedDoc>false</SharedDoc>
  <HyperlinksChanged>false</HyperlinksChanged>
  <AppVersion>14.0000</AppVersion>
  <Manager>yitifen.tmall.com易提分旗舰店</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易提分旗舰店; yitifen.tmall.com</dc:creator>
  <cp:lastModifiedBy>上帝掷骰子吗</cp:lastModifiedBy>
  <cp:revision>2</cp:revision>
  <dcterms:created xsi:type="dcterms:W3CDTF">2023-11-01T00:30:00Z</dcterms:created>
  <dcterms:modified xsi:type="dcterms:W3CDTF">2023-11-13T12:07:24Z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来源">
    <vt:lpwstr>状元成才路系列</vt:lpwstr>
  </property>
  <property fmtid="{D5CDD505-2E9C-101B-9397-08002B2CF9AE}" pid="3" name="ICV">
    <vt:lpwstr>3B40A9194C664B09B7259ED716B1184F_13</vt:lpwstr>
  </property>
  <property fmtid="{D5CDD505-2E9C-101B-9397-08002B2CF9AE}" pid="4" name="KSOProductBuildVer">
    <vt:lpwstr>2052-12.1.0.15374</vt:lpwstr>
  </property>
</Properties>
</file>