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sldIdLst>
    <p:sldId id="311" r:id="rId4"/>
    <p:sldId id="310" r:id="rId5"/>
    <p:sldId id="294" r:id="rId6"/>
    <p:sldId id="293" r:id="rId7"/>
    <p:sldId id="276" r:id="rId8"/>
    <p:sldId id="309" r:id="rId9"/>
    <p:sldId id="312" r:id="rId10"/>
    <p:sldId id="292" r:id="rId11"/>
    <p:sldId id="280" r:id="rId12"/>
    <p:sldId id="296" r:id="rId13"/>
    <p:sldId id="259" r:id="rId14"/>
    <p:sldId id="281" r:id="rId15"/>
    <p:sldId id="300" r:id="rId16"/>
    <p:sldId id="301" r:id="rId17"/>
    <p:sldId id="302" r:id="rId18"/>
    <p:sldId id="305" r:id="rId19"/>
    <p:sldId id="303" r:id="rId20"/>
    <p:sldId id="256" r:id="rId21"/>
    <p:sldId id="308" r:id="rId22"/>
    <p:sldId id="270" r:id="rId23"/>
    <p:sldId id="271" r:id="rId24"/>
    <p:sldId id="272" r:id="rId25"/>
    <p:sldId id="274" r:id="rId26"/>
    <p:sldId id="288" r:id="rId27"/>
    <p:sldId id="289" r:id="rId28"/>
    <p:sldId id="336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Comic Sans MS" panose="030F07020303020202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4"/>
        <p:guide pos="280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任意多边形 1025"/>
          <p:cNvSpPr/>
          <p:nvPr/>
        </p:nvSpPr>
        <p:spPr>
          <a:xfrm rot="-3172564">
            <a:off x="7777163" y="-14287"/>
            <a:ext cx="1162050" cy="2082800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Comic Sans MS" panose="030F070203030202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0"/>
            <a:ext cx="5148262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09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675"/>
            <a:ext cx="4716463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4859338" y="4479925"/>
            <a:ext cx="4465637" cy="237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500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燕</a:t>
            </a:r>
            <a:r>
              <a:rPr lang="zh-CN" altLang="en-US" sz="15000">
                <a:latin typeface="Comic Sans MS" panose="030F0702030302020204" pitchFamily="2" charset="0"/>
                <a:ea typeface="宋体" panose="02010600030101010101" pitchFamily="2" charset="-122"/>
              </a:rPr>
              <a:t>子</a:t>
            </a:r>
            <a:endParaRPr lang="zh-CN" altLang="en-US" sz="1500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468313" y="1341438"/>
            <a:ext cx="7848600" cy="4246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一身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（      ）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的羽毛，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一对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（      ）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的翅膀，加上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（    ）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似的尾巴，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凑成了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（      ）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的小燕子。</a:t>
            </a:r>
            <a:endParaRPr lang="zh-CN" altLang="en-US" sz="54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内容占位符 18433" descr="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8434"/>
          <p:cNvSpPr txBox="1"/>
          <p:nvPr/>
        </p:nvSpPr>
        <p:spPr>
          <a:xfrm>
            <a:off x="684213" y="260350"/>
            <a:ext cx="6983412" cy="20113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800">
                <a:latin typeface="Comic Sans MS" panose="030F0702030302020204" pitchFamily="2" charset="0"/>
                <a:ea typeface="楷体_GB2312" pitchFamily="1" charset="-122"/>
              </a:rPr>
              <a:t>    </a:t>
            </a:r>
            <a:r>
              <a:rPr lang="zh-CN" altLang="en-US" sz="4800">
                <a:latin typeface="Comic Sans MS" panose="030F0702030302020204" pitchFamily="2" charset="0"/>
                <a:ea typeface="楷体_GB2312" pitchFamily="1" charset="-122"/>
              </a:rPr>
              <a:t>春天来了，我们从南方飞来了，看到</a:t>
            </a:r>
            <a:r>
              <a:rPr lang="en-US" altLang="zh-CN" sz="4800">
                <a:latin typeface="Arial" panose="020B0604020202020204" pitchFamily="34" charset="0"/>
                <a:ea typeface="楷体_GB2312" pitchFamily="1" charset="-122"/>
              </a:rPr>
              <a:t>……</a:t>
            </a:r>
            <a:endParaRPr lang="en-US" altLang="zh-CN" sz="4800">
              <a:latin typeface="Comic Sans MS" panose="030F07020303020202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9457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9458"/>
          <p:cNvSpPr txBox="1"/>
          <p:nvPr/>
        </p:nvSpPr>
        <p:spPr>
          <a:xfrm>
            <a:off x="2484438" y="1557338"/>
            <a:ext cx="1871662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b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文本框 19459"/>
          <p:cNvSpPr txBox="1"/>
          <p:nvPr/>
        </p:nvSpPr>
        <p:spPr>
          <a:xfrm>
            <a:off x="142875" y="1125538"/>
            <a:ext cx="9253538" cy="48910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4800">
                <a:latin typeface="Times New Roman" panose="02020603050405020304" pitchFamily="2" charset="0"/>
                <a:ea typeface="楷体_GB2312" pitchFamily="1" charset="-122"/>
              </a:rPr>
              <a:t>轻风微微地吹拂着，如毛的细雨由天上洒落着，千条万条的柔柳，红的白的黄的花，青的草，绿的叶，都像赶集似的聚拢来，形成了烂漫无比的春天。</a:t>
            </a:r>
            <a:r>
              <a:rPr lang="zh-CN" altLang="en-US" sz="480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8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2529" descr="PicOnline_20071202105801_a30dd5b6-a4dd-4e58-b300-81573c24c0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22530"/>
          <p:cNvSpPr/>
          <p:nvPr/>
        </p:nvSpPr>
        <p:spPr>
          <a:xfrm>
            <a:off x="3563938" y="260350"/>
            <a:ext cx="1584325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赶集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23553" descr="PicOnline_20071210024909_2d2bc91c-d92b-4988-90dc-8a53c3340a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23554"/>
          <p:cNvSpPr/>
          <p:nvPr/>
        </p:nvSpPr>
        <p:spPr>
          <a:xfrm>
            <a:off x="3563938" y="260350"/>
            <a:ext cx="1584325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赶集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24577" descr="1410092L3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矩形 24578"/>
          <p:cNvSpPr/>
          <p:nvPr/>
        </p:nvSpPr>
        <p:spPr>
          <a:xfrm>
            <a:off x="3563938" y="260350"/>
            <a:ext cx="1584325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赶集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26625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26626"/>
          <p:cNvSpPr txBox="1"/>
          <p:nvPr/>
        </p:nvSpPr>
        <p:spPr>
          <a:xfrm>
            <a:off x="2484438" y="1557338"/>
            <a:ext cx="1871662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b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8435" name="文本框 26627"/>
          <p:cNvSpPr txBox="1"/>
          <p:nvPr/>
        </p:nvSpPr>
        <p:spPr>
          <a:xfrm>
            <a:off x="142875" y="1125538"/>
            <a:ext cx="9253538" cy="38957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800">
                <a:latin typeface="楷体_GB2312" pitchFamily="1" charset="-122"/>
                <a:ea typeface="楷体_GB2312" pitchFamily="1" charset="-122"/>
              </a:rPr>
              <a:t>鸟语花香  莺歌燕舞  花红柳绿  花团锦簇  春光明媚  柳暗花明  万紫千红  姹紫嫣红  草长莺飞  风和日丽  百花争艳  绿草如茵 </a:t>
            </a:r>
            <a:endParaRPr lang="zh-CN" altLang="en-US" sz="48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8673"/>
          <p:cNvSpPr txBox="1"/>
          <p:nvPr/>
        </p:nvSpPr>
        <p:spPr>
          <a:xfrm>
            <a:off x="1331913" y="1125538"/>
            <a:ext cx="2232025" cy="338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>
                <a:latin typeface="Comic Sans MS" panose="030F0702030302020204" pitchFamily="2" charset="0"/>
                <a:ea typeface="楷体_GB2312" pitchFamily="1" charset="-122"/>
              </a:rPr>
              <a:t>飞行</a:t>
            </a:r>
            <a:endParaRPr lang="zh-CN" altLang="en-US" sz="5400">
              <a:latin typeface="Comic Sans MS" panose="030F07020303020202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5400">
              <a:latin typeface="Comic Sans MS" panose="030F0702030302020204" pitchFamily="2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>
                <a:latin typeface="Comic Sans MS" panose="030F0702030302020204" pitchFamily="2" charset="0"/>
                <a:ea typeface="楷体_GB2312" pitchFamily="1" charset="-122"/>
              </a:rPr>
              <a:t>停歇</a:t>
            </a:r>
            <a:endParaRPr lang="zh-CN" altLang="en-US" sz="5400">
              <a:latin typeface="Comic Sans MS" panose="030F0702030302020204" pitchFamily="2" charset="0"/>
              <a:ea typeface="楷体_GB2312" pitchFamily="1" charset="-122"/>
            </a:endParaRPr>
          </a:p>
        </p:txBody>
      </p:sp>
      <p:pic>
        <p:nvPicPr>
          <p:cNvPr id="19458" name="图片 28674" descr="200806051637222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39700"/>
            <a:ext cx="2592387" cy="3144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8675" descr="200961817841342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3500438"/>
            <a:ext cx="3251200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000000000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261938" y="236538"/>
            <a:ext cx="8785225" cy="63087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小燕子带了它的剪刀似的尾巴，在阳光满地时，（</a:t>
            </a:r>
            <a:r>
              <a:rPr lang="zh-CN" altLang="en-US" sz="4000">
                <a:solidFill>
                  <a:srgbClr val="FF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斜飞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）于旷亮无比的天空，</a:t>
            </a:r>
            <a:r>
              <a:rPr lang="zh-CN" altLang="en-US" sz="4000" u="sng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叽的一声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，已由这里的稻田上，飞到那边的高柳下了。</a:t>
            </a:r>
            <a:endParaRPr lang="zh-CN" altLang="en-US" sz="400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另有几只却在波光粼粼的湖面（</a:t>
            </a:r>
            <a:r>
              <a:rPr lang="zh-CN" altLang="en-US" sz="40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横掠着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），小燕子的翼尖或剪尾，偶尔（</a:t>
            </a:r>
            <a:r>
              <a:rPr lang="zh-CN" altLang="en-US" sz="40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沾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）了一下水面，那小圆晕便一圈一圈地荡漾开去。</a:t>
            </a:r>
            <a:endParaRPr lang="zh-CN" altLang="en-US" sz="400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6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9699">
                                            <p:txEl>
                                              <p:charRg st="6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31745" descr="200961817841342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0" y="3990975"/>
            <a:ext cx="3251200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31746"/>
          <p:cNvSpPr txBox="1"/>
          <p:nvPr/>
        </p:nvSpPr>
        <p:spPr>
          <a:xfrm>
            <a:off x="0" y="-26987"/>
            <a:ext cx="9144000" cy="3784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>
                <a:latin typeface="Comic Sans MS" panose="030F0702030302020204" pitchFamily="2" charset="0"/>
                <a:ea typeface="宋体" panose="02010600030101010101" pitchFamily="2" charset="-122"/>
              </a:rPr>
              <a:t>            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那边还有飞倦了的几对，闲散得地在纤细的电线上</a:t>
            </a:r>
            <a:r>
              <a:rPr lang="zh-CN" altLang="en-US" sz="40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休憩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嫩蓝的春天，几支木杆，几</a:t>
            </a:r>
            <a:r>
              <a:rPr lang="zh-CN" altLang="en-US" sz="40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痕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细线连于杆与杆之间，线上停着几个小黑点，那便是燕子。多么</a:t>
            </a:r>
            <a:r>
              <a:rPr lang="zh-CN" altLang="en-US" sz="40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有趣的一幅图画</a:t>
            </a:r>
            <a:r>
              <a:rPr lang="zh-CN" altLang="en-US" sz="400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呀！</a:t>
            </a:r>
            <a:endParaRPr lang="zh-CN" altLang="en-US" sz="400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棕沙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84663" cy="409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家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2708275"/>
            <a:ext cx="4859337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684213" y="4292600"/>
            <a:ext cx="352742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>
                <a:latin typeface="Arial" panose="020B0604020202020204" pitchFamily="34" charset="0"/>
                <a:ea typeface="黑体" panose="02010609060101010101" pitchFamily="1" charset="-122"/>
              </a:rPr>
              <a:t>家燕－－</a:t>
            </a:r>
            <a:endParaRPr lang="zh-CN" altLang="en-US" sz="600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4100" name="文本框 5124"/>
          <p:cNvSpPr txBox="1"/>
          <p:nvPr/>
        </p:nvSpPr>
        <p:spPr>
          <a:xfrm>
            <a:off x="5435600" y="8366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4911725" y="1012825"/>
            <a:ext cx="36004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－－</a:t>
            </a:r>
            <a:r>
              <a:rPr lang="zh-CN" altLang="en-US" sz="6000">
                <a:latin typeface="Arial" panose="020B0604020202020204" pitchFamily="34" charset="0"/>
                <a:ea typeface="黑体" panose="02010609060101010101" pitchFamily="1" charset="-122"/>
              </a:rPr>
              <a:t>棕沙燕</a:t>
            </a:r>
            <a:endParaRPr lang="zh-CN" altLang="en-US" sz="6000"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35841" descr="XC401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36865"/>
          <p:cNvSpPr>
            <a:spLocks noGrp="1"/>
          </p:cNvSpPr>
          <p:nvPr>
            <p:ph type="title" idx="4294967295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endParaRPr lang="zh-CN" altLang="zh-CN"/>
          </a:p>
        </p:txBody>
      </p:sp>
      <p:sp>
        <p:nvSpPr>
          <p:cNvPr id="23554" name="文本占位符 36866"/>
          <p:cNvSpPr>
            <a:spLocks noGrp="1"/>
          </p:cNvSpPr>
          <p:nvPr>
            <p:ph type="body" idx="4294967295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zh-CN"/>
          </a:p>
        </p:txBody>
      </p:sp>
      <p:pic>
        <p:nvPicPr>
          <p:cNvPr id="23555" name="图片 36867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37889"/>
          <p:cNvSpPr>
            <a:spLocks noGrp="1"/>
          </p:cNvSpPr>
          <p:nvPr>
            <p:ph type="title" idx="4294967295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endParaRPr lang="zh-CN" altLang="zh-CN"/>
          </a:p>
        </p:txBody>
      </p:sp>
      <p:pic>
        <p:nvPicPr>
          <p:cNvPr id="24578" name="内容占位符 37890" descr="葵"/>
          <p:cNvPicPr>
            <a:picLocks noChangeAspect="1"/>
          </p:cNvPicPr>
          <p:nvPr>
            <p:ph/>
          </p:nvPr>
        </p:nvPicPr>
        <p:blipFill>
          <a:blip r:embed="rId1"/>
          <a:srcRect r="6923"/>
          <a:stretch>
            <a:fillRect/>
          </a:stretch>
        </p:blipFill>
        <p:spPr>
          <a:xfrm>
            <a:off x="0" y="0"/>
            <a:ext cx="9170988" cy="685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8913"/>
          <p:cNvSpPr txBox="1"/>
          <p:nvPr/>
        </p:nvSpPr>
        <p:spPr>
          <a:xfrm>
            <a:off x="323850" y="1989138"/>
            <a:ext cx="8569325" cy="3082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5400" dirty="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光彩夺目的春天是怎样的景象</a:t>
            </a:r>
            <a:r>
              <a:rPr lang="en-GB" altLang="en-US" sz="5400" dirty="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</a:t>
            </a:r>
            <a:r>
              <a:rPr lang="zh-CN" altLang="en-US" sz="5400" dirty="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想一想</a:t>
            </a:r>
            <a:r>
              <a:rPr lang="en-GB" altLang="en-US" sz="5400" dirty="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5400" dirty="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然后写成一篇作文。</a:t>
            </a:r>
            <a:endParaRPr lang="zh-CN" altLang="en-US" sz="5400" dirty="0">
              <a:solidFill>
                <a:schemeClr val="accent2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46081" descr="课文插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1449388" y="623888"/>
            <a:ext cx="304800" cy="5181600"/>
          </a:xfrm>
          <a:prstGeom prst="leftBrace">
            <a:avLst>
              <a:gd name="adj1" fmla="val 141194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2600" y="54768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羽毛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1613" y="547688"/>
            <a:ext cx="17526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乌黑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2600" y="130968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翅膀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813" y="1309688"/>
            <a:ext cx="20415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轻快有力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2600" y="214788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尾巴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7813" y="2147888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剪刀似的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4494213" y="700088"/>
            <a:ext cx="228600" cy="1828800"/>
          </a:xfrm>
          <a:prstGeom prst="rightBrace">
            <a:avLst>
              <a:gd name="adj1" fmla="val 66444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10200" y="1309688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凑成燕子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81800" y="1309688"/>
            <a:ext cx="2209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（活泼可爱）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2600" y="2909888"/>
            <a:ext cx="41910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风、雨、柳</a:t>
            </a: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  <a:sym typeface="幼圆" panose="02010509060101010101" pitchFamily="49" charset="-122"/>
              </a:rPr>
              <a:t>、花</a:t>
            </a: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、草、叶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5943600" y="3214688"/>
            <a:ext cx="609600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文本框 13"/>
          <p:cNvSpPr txBox="1"/>
          <p:nvPr/>
        </p:nvSpPr>
        <p:spPr>
          <a:xfrm>
            <a:off x="6554788" y="290988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赶集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39000" y="2909888"/>
            <a:ext cx="1371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（生趣）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30388" y="3824288"/>
            <a:ext cx="4265612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  <a:sym typeface="幼圆" panose="02010509060101010101" pitchFamily="49" charset="-122"/>
              </a:rPr>
              <a:t>斜</a:t>
            </a: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飞、</a:t>
            </a: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  <a:sym typeface="幼圆" panose="02010509060101010101" pitchFamily="49" charset="-122"/>
              </a:rPr>
              <a:t>叽</a:t>
            </a: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、横掠、沾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7" name="直接连接符 16"/>
          <p:cNvSpPr/>
          <p:nvPr/>
        </p:nvSpPr>
        <p:spPr>
          <a:xfrm>
            <a:off x="5487988" y="4129088"/>
            <a:ext cx="609600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" name="文本框 17"/>
          <p:cNvSpPr txBox="1"/>
          <p:nvPr/>
        </p:nvSpPr>
        <p:spPr>
          <a:xfrm>
            <a:off x="6173788" y="3824288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动态美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800" y="5043488"/>
            <a:ext cx="5349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落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514600" y="4800600"/>
            <a:ext cx="152400" cy="1157288"/>
          </a:xfrm>
          <a:prstGeom prst="leftBrace">
            <a:avLst>
              <a:gd name="adj1" fmla="val 63070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43200" y="4662488"/>
            <a:ext cx="990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电线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43200" y="5500688"/>
            <a:ext cx="1066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黑点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24300" y="4981575"/>
            <a:ext cx="1295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2" charset="0"/>
                <a:ea typeface="楷体_GB2312" pitchFamily="1" charset="-122"/>
              </a:rPr>
              <a:t>图画</a:t>
            </a:r>
            <a:endParaRPr lang="zh-CN" altLang="en-US" sz="28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5257800" y="4738688"/>
            <a:ext cx="152400" cy="1219200"/>
          </a:xfrm>
          <a:prstGeom prst="rightBrace">
            <a:avLst>
              <a:gd name="adj1" fmla="val 66444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ctr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72200" y="5043488"/>
            <a:ext cx="1371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静态美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7673" name="文本框 33818"/>
          <p:cNvSpPr txBox="1"/>
          <p:nvPr/>
        </p:nvSpPr>
        <p:spPr>
          <a:xfrm>
            <a:off x="152400" y="2909888"/>
            <a:ext cx="1600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2" charset="0"/>
                <a:ea typeface="楷体_GB2312" pitchFamily="1" charset="-122"/>
              </a:rPr>
              <a:t>燕子</a:t>
            </a:r>
            <a:endParaRPr lang="zh-CN" altLang="en-US" sz="400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7" name="直接连接符 26"/>
          <p:cNvSpPr/>
          <p:nvPr/>
        </p:nvSpPr>
        <p:spPr>
          <a:xfrm>
            <a:off x="4800600" y="1614488"/>
            <a:ext cx="609600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直接连接符 27"/>
          <p:cNvSpPr/>
          <p:nvPr/>
        </p:nvSpPr>
        <p:spPr>
          <a:xfrm>
            <a:off x="5562600" y="5348288"/>
            <a:ext cx="609600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4" grpId="0" bldLvl="0" animBg="1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框 6145"/>
          <p:cNvSpPr txBox="1"/>
          <p:nvPr/>
        </p:nvSpPr>
        <p:spPr>
          <a:xfrm>
            <a:off x="179388" y="1628775"/>
            <a:ext cx="8712200" cy="2500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伶俐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翼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尖  飞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倦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闲散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纤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细  木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杆 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 几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痕 </a:t>
            </a:r>
            <a:r>
              <a:rPr lang="zh-CN" altLang="en-US" sz="5400">
                <a:latin typeface="楷体_GB2312" pitchFamily="1" charset="-122"/>
                <a:ea typeface="楷体_GB2312" pitchFamily="1" charset="-122"/>
              </a:rPr>
              <a:t> 荡</a:t>
            </a:r>
            <a:r>
              <a:rPr lang="zh-CN" altLang="en-US" sz="540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漾</a:t>
            </a:r>
            <a:endParaRPr lang="zh-CN" altLang="en-US" sz="540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2" name="文本框 6146"/>
          <p:cNvSpPr txBox="1"/>
          <p:nvPr/>
        </p:nvSpPr>
        <p:spPr>
          <a:xfrm>
            <a:off x="179388" y="549275"/>
            <a:ext cx="2592387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Comic Sans MS" panose="030F0702030302020204" pitchFamily="2" charset="0"/>
                <a:ea typeface="宋体" panose="02010600030101010101" pitchFamily="2" charset="-122"/>
              </a:rPr>
              <a:t>我会认</a:t>
            </a:r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252413" y="620713"/>
            <a:ext cx="8640763" cy="3705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凑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成 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 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吹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拂  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赶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集  聚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拢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  形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成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  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横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掠  偶尔  沾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水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  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飞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倦  纤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细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  </a:t>
            </a:r>
            <a:r>
              <a:rPr lang="zh-CN" altLang="en-US" sz="5400" noProof="1">
                <a:solidFill>
                  <a:schemeClr val="accent4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几</a:t>
            </a:r>
            <a:r>
              <a:rPr lang="zh-CN" altLang="en-US" sz="5400" noProof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  <a:cs typeface="楷体_GB2312" pitchFamily="1" charset="-122"/>
              </a:rPr>
              <a:t>痕</a:t>
            </a:r>
            <a:endParaRPr lang="zh-CN" altLang="en-US" sz="5400" noProof="1">
              <a:solidFill>
                <a:schemeClr val="tx2"/>
              </a:solidFill>
              <a:latin typeface="楷体_GB2312" pitchFamily="1" charset="-122"/>
              <a:ea typeface="楷体_GB2312" pitchFamily="1" charset="-122"/>
              <a:cs typeface="楷体_GB2312" pitchFamily="1" charset="-122"/>
            </a:endParaRPr>
          </a:p>
        </p:txBody>
      </p:sp>
      <p:sp>
        <p:nvSpPr>
          <p:cNvPr id="6146" name="文本框 7170"/>
          <p:cNvSpPr txBox="1"/>
          <p:nvPr/>
        </p:nvSpPr>
        <p:spPr>
          <a:xfrm>
            <a:off x="323850" y="404813"/>
            <a:ext cx="1800225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Comic Sans MS" panose="030F0702030302020204" pitchFamily="2" charset="0"/>
                <a:ea typeface="宋体" panose="02010600030101010101" pitchFamily="2" charset="-122"/>
              </a:rPr>
              <a:t>我会写</a:t>
            </a:r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8193" descr="课文插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占位符 9218"/>
          <p:cNvSpPr>
            <a:spLocks noGrp="1"/>
          </p:cNvSpPr>
          <p:nvPr>
            <p:ph type="body" idx="4294967295"/>
          </p:nvPr>
        </p:nvSpPr>
        <p:spPr>
          <a:xfrm>
            <a:off x="809625" y="1512888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sz="4000"/>
              <a:t>分段</a:t>
            </a:r>
            <a:endParaRPr lang="zh-CN" altLang="en-US" sz="4000"/>
          </a:p>
          <a:p>
            <a:r>
              <a:rPr lang="zh-CN" altLang="en-US" sz="4000"/>
              <a:t>一（</a:t>
            </a:r>
            <a:r>
              <a:rPr lang="en-US" altLang="zh-CN" sz="4000"/>
              <a:t>1</a:t>
            </a:r>
            <a:r>
              <a:rPr lang="zh-CN" altLang="en-US" sz="4000"/>
              <a:t>）燕子的外形</a:t>
            </a:r>
            <a:endParaRPr lang="zh-CN" altLang="en-US" sz="4000"/>
          </a:p>
          <a:p>
            <a:r>
              <a:rPr lang="zh-CN" altLang="en-US" sz="4000"/>
              <a:t>二（</a:t>
            </a:r>
            <a:r>
              <a:rPr lang="en-US" altLang="zh-CN" sz="4000"/>
              <a:t>2</a:t>
            </a:r>
            <a:r>
              <a:rPr lang="zh-CN" altLang="en-US" sz="4000"/>
              <a:t>）春天的美丽</a:t>
            </a:r>
            <a:endParaRPr lang="zh-CN" altLang="en-US" sz="4000"/>
          </a:p>
          <a:p>
            <a:r>
              <a:rPr lang="zh-CN" altLang="en-US" sz="4000"/>
              <a:t>三（</a:t>
            </a:r>
            <a:r>
              <a:rPr lang="en-US" altLang="zh-CN" sz="4000"/>
              <a:t>3-4</a:t>
            </a:r>
            <a:r>
              <a:rPr lang="zh-CN" altLang="en-US" sz="4000"/>
              <a:t>）燕子的飞行</a:t>
            </a:r>
            <a:endParaRPr lang="zh-CN" altLang="en-US" sz="4000"/>
          </a:p>
          <a:p>
            <a:r>
              <a:rPr lang="zh-CN" altLang="en-US" sz="4000"/>
              <a:t>四（</a:t>
            </a:r>
            <a:r>
              <a:rPr lang="en-US" altLang="zh-CN" sz="4000"/>
              <a:t>5</a:t>
            </a:r>
            <a:r>
              <a:rPr lang="zh-CN" altLang="en-US" sz="4000"/>
              <a:t>）燕子的停歇</a:t>
            </a:r>
            <a:endParaRPr lang="zh-CN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占位符 10241"/>
          <p:cNvSpPr>
            <a:spLocks noGrp="1"/>
          </p:cNvSpPr>
          <p:nvPr>
            <p:ph type="body" idx="4294967295"/>
          </p:nvPr>
        </p:nvSpPr>
        <p:spPr>
          <a:xfrm>
            <a:off x="250825" y="1055688"/>
            <a:ext cx="8402638" cy="4525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5000"/>
              </a:lnSpc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         </a:t>
            </a:r>
            <a:r>
              <a:rPr lang="zh-CN" altLang="en-US" sz="4800" b="1" dirty="0">
                <a:solidFill>
                  <a:schemeClr val="accent2"/>
                </a:solidFill>
              </a:rPr>
              <a:t>课文以______为线索, </a:t>
            </a:r>
            <a:endParaRPr lang="zh-CN" altLang="en-US" sz="4800" b="1" dirty="0">
              <a:solidFill>
                <a:schemeClr val="accent2"/>
              </a:solidFill>
            </a:endParaRPr>
          </a:p>
          <a:p>
            <a:pPr>
              <a:lnSpc>
                <a:spcPct val="155000"/>
              </a:lnSpc>
              <a:buNone/>
            </a:pPr>
            <a:r>
              <a:rPr lang="zh-CN" altLang="en-US" sz="4800" b="1" dirty="0">
                <a:solidFill>
                  <a:schemeClr val="accent2"/>
                </a:solidFill>
              </a:rPr>
              <a:t>赞美</a:t>
            </a:r>
            <a:r>
              <a:rPr lang="en-GB" altLang="en-US" sz="4800" b="1" dirty="0">
                <a:solidFill>
                  <a:schemeClr val="accent2"/>
                </a:solidFill>
              </a:rPr>
              <a:t>__________________</a:t>
            </a:r>
            <a:r>
              <a:rPr lang="zh-CN" altLang="en-US" sz="4800" b="1" dirty="0">
                <a:solidFill>
                  <a:schemeClr val="accent2"/>
                </a:solidFill>
              </a:rPr>
              <a:t> 和___________________.</a:t>
            </a:r>
            <a:r>
              <a:rPr lang="zh-CN" altLang="en-US" sz="4800" b="1" dirty="0"/>
              <a:t> </a:t>
            </a:r>
            <a:endParaRPr lang="zh-CN" altLang="en-US" sz="4800" b="1" dirty="0"/>
          </a:p>
        </p:txBody>
      </p:sp>
      <p:sp>
        <p:nvSpPr>
          <p:cNvPr id="10243" name="文本框 10242"/>
          <p:cNvSpPr txBox="1"/>
          <p:nvPr/>
        </p:nvSpPr>
        <p:spPr>
          <a:xfrm>
            <a:off x="4533900" y="1282700"/>
            <a:ext cx="14097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燕子</a:t>
            </a:r>
            <a:endParaRPr lang="zh-CN" altLang="en-US" sz="48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651125" y="2540000"/>
            <a:ext cx="4467225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活泼可爱的燕子</a:t>
            </a:r>
            <a:endParaRPr lang="zh-CN" altLang="en-US" sz="48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187450" y="3665538"/>
            <a:ext cx="75374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生机勃勃、光彩夺目的春天</a:t>
            </a:r>
            <a:endParaRPr lang="zh-CN" altLang="en-US" sz="48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框 11266"/>
          <p:cNvSpPr txBox="1"/>
          <p:nvPr/>
        </p:nvSpPr>
        <p:spPr>
          <a:xfrm>
            <a:off x="344488" y="635000"/>
            <a:ext cx="8455025" cy="4410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b="0"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5400">
                <a:latin typeface="Arial" panose="020B0604020202020204" pitchFamily="34" charset="0"/>
                <a:ea typeface="楷体_GB2312" pitchFamily="1" charset="-122"/>
              </a:rPr>
              <a:t>一身乌黑的羽毛，</a:t>
            </a:r>
            <a:r>
              <a:rPr lang="zh-CN" altLang="en-US" sz="5400">
                <a:latin typeface="Arial" panose="020B0604020202020204" pitchFamily="34" charset="0"/>
                <a:ea typeface="楷体_GB2312" pitchFamily="1" charset="-122"/>
              </a:rPr>
              <a:t>一对轻快有力的翅膀，加上</a:t>
            </a:r>
            <a:r>
              <a:rPr lang="zh-CN" altLang="en-US" sz="5400">
                <a:latin typeface="Arial" panose="020B0604020202020204" pitchFamily="34" charset="0"/>
                <a:ea typeface="楷体_GB2312" pitchFamily="1" charset="-122"/>
              </a:rPr>
              <a:t>剪刀似的尾巴</a:t>
            </a:r>
            <a:r>
              <a:rPr lang="zh-CN" altLang="en-US" sz="5400">
                <a:latin typeface="Arial" panose="020B0604020202020204" pitchFamily="34" charset="0"/>
                <a:ea typeface="楷体_GB2312" pitchFamily="1" charset="-122"/>
              </a:rPr>
              <a:t>，</a:t>
            </a:r>
            <a:r>
              <a:rPr lang="zh-CN" altLang="en-US" sz="5400">
                <a:latin typeface="Arial" panose="020B0604020202020204" pitchFamily="34" charset="0"/>
                <a:ea typeface="楷体_GB2312" pitchFamily="1" charset="-122"/>
              </a:rPr>
              <a:t>凑成了那样可爱的活泼的小燕子。</a:t>
            </a:r>
            <a:endParaRPr lang="zh-CN" altLang="en-US" sz="5400"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11266" name="内容占位符 11265" descr="燕"/>
          <p:cNvPicPr>
            <a:picLocks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200" y="2009775"/>
            <a:ext cx="2900363" cy="222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5 -0.038427 C -0.013000 -0.044343 -0.025148 -0.048673 -0.038729 -0.052611 C -0.060208 -0.067595 -0.080009 -0.074687 -0.103475 -0.081779 C -0.138518 -0.076255 -0.175564 -0.072709 -0.209483 -0.056550 C -0.232379 -0.045520 -0.251318 -0.022268 -0.273935 -0.009653 C -0.277892 -0.004129 -0.283560 -0.000976 -0.286946 0.004940 C -0.301358 0.030152 -0.274229 0.001377 -0.297401 0.023060 C -0.305885 0.047114 -0.307871 0.071935 -0.318049 0.094794 C -0.320296 0.107017 -0.323699 0.120025 -0.328226 0.131053 C -0.331337 0.138554 -0.338681 0.152738 -0.338681 0.152738 C -0.342914 0.176774 -0.351122 0.200828 -0.361869 0.220926 C -0.366949 0.242610 -0.360453 0.222511 -0.372323 0.239064 C -0.374587 0.242218 -0.374864 0.247331 -0.377404 0.250093 C -0.381931 0.255224 -0.388151 0.256400 -0.392955 0.260730 C -0.436775 0.259554 -0.480889 0.260338 -0.524709 0.257185 C -0.534593 0.256400 -0.548452 0.245763 -0.558353 0.242610 C -0.585204 0.233933 -0.615443 0.235910 -0.641172 0.220926 C -0.659557 0.210288 -0.675955 0.198850 -0.695464 0.192150 C -0.779701 0.194912 -0.781395 0.190974 -0.834838 0.203197 C -0.852637 0.215402 -0.865371 0.234325 -0.876395 0.257185 C -0.880352 0.290699 -0.891100 0.321434 -0.897027 0.354541 C -0.894486 0.424706 -0.906080 0.406568 -0.891653 0.426667 " pathEditMode="relative" rAng="0" ptsTypes="fffffffffffffffffffffA">
                                      <p:cBhvr>
                                        <p:cTn id="11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2289"/>
          <p:cNvSpPr txBox="1"/>
          <p:nvPr/>
        </p:nvSpPr>
        <p:spPr>
          <a:xfrm>
            <a:off x="139700" y="354013"/>
            <a:ext cx="7848600" cy="1863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4800">
                <a:latin typeface="楷体_GB2312" pitchFamily="1" charset="-122"/>
                <a:ea typeface="楷体_GB2312" pitchFamily="1" charset="-122"/>
              </a:rPr>
              <a:t>一身羽毛，</a:t>
            </a:r>
            <a:r>
              <a:rPr lang="zh-CN" altLang="en-US" sz="4800">
                <a:latin typeface="楷体_GB2312" pitchFamily="1" charset="-122"/>
                <a:ea typeface="楷体_GB2312" pitchFamily="1" charset="-122"/>
              </a:rPr>
              <a:t>一对翅膀，加上尾巴，</a:t>
            </a:r>
            <a:r>
              <a:rPr lang="zh-CN" altLang="en-US" sz="4800">
                <a:latin typeface="楷体_GB2312" pitchFamily="1" charset="-122"/>
                <a:ea typeface="楷体_GB2312" pitchFamily="1" charset="-122"/>
              </a:rPr>
              <a:t>凑成了小燕子。</a:t>
            </a:r>
            <a:endParaRPr lang="zh-CN" altLang="en-US" sz="480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712913" y="2579688"/>
            <a:ext cx="7292975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60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一身</a:t>
            </a: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乌黑的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羽毛，一对</a:t>
            </a: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轻快有力的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翅膀，加上</a:t>
            </a: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剪刀似的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尾巴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  <a:sym typeface="宋体" panose="02010600030101010101" pitchFamily="2" charset="-122"/>
              </a:rPr>
              <a:t>，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凑成了</a:t>
            </a: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那样可爱的活泼的</a:t>
            </a:r>
            <a:r>
              <a:rPr lang="zh-CN" altLang="en-US" sz="4800">
                <a:latin typeface="Arial" panose="020B0604020202020204" pitchFamily="34" charset="0"/>
                <a:ea typeface="楷体_GB2312" pitchFamily="1" charset="-122"/>
              </a:rPr>
              <a:t>小燕子。</a:t>
            </a:r>
            <a:endParaRPr lang="zh-CN" altLang="en-US" sz="48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947</Words>
  <Application>WPS 演示</Application>
  <PresentationFormat>在屏幕上显示</PresentationFormat>
  <Paragraphs>249</Paragraphs>
  <Slides>26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Comic Sans MS</vt:lpstr>
      <vt:lpstr>黑体</vt:lpstr>
      <vt:lpstr>楷体_GB2312</vt:lpstr>
      <vt:lpstr>新宋体</vt:lpstr>
      <vt:lpstr>微软雅黑</vt:lpstr>
      <vt:lpstr>Arial Unicode MS</vt:lpstr>
      <vt:lpstr>Calibri</vt:lpstr>
      <vt:lpstr>Times New Roman</vt:lpstr>
      <vt:lpstr>楷体</vt:lpstr>
      <vt:lpstr>幼圆</vt:lpstr>
      <vt:lpstr>Cambria</vt:lpstr>
      <vt:lpstr>Arial</vt:lpstr>
      <vt:lpstr>等线</vt:lpstr>
      <vt:lpstr>0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7</cp:revision>
  <dcterms:created xsi:type="dcterms:W3CDTF">2018-08-09T03:39:00Z</dcterms:created>
  <dcterms:modified xsi:type="dcterms:W3CDTF">2023-11-13T12:47:15Z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B848C05D0C084419BB341234ECC705A3_13</vt:lpwstr>
  </property>
</Properties>
</file>