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57" r:id="rId5"/>
    <p:sldId id="273" r:id="rId6"/>
    <p:sldId id="266" r:id="rId7"/>
    <p:sldId id="295" r:id="rId8"/>
    <p:sldId id="275" r:id="rId9"/>
    <p:sldId id="277" r:id="rId10"/>
    <p:sldId id="278" r:id="rId11"/>
    <p:sldId id="308" r:id="rId12"/>
    <p:sldId id="279" r:id="rId13"/>
    <p:sldId id="280" r:id="rId14"/>
    <p:sldId id="281" r:id="rId15"/>
    <p:sldId id="282" r:id="rId16"/>
    <p:sldId id="267" r:id="rId17"/>
    <p:sldId id="284" r:id="rId18"/>
    <p:sldId id="263" r:id="rId19"/>
    <p:sldId id="318"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F3F"/>
    <a:srgbClr val="F1B2BF"/>
    <a:srgbClr val="B98ADC"/>
    <a:srgbClr val="00B4FF"/>
    <a:srgbClr val="ECECEC"/>
    <a:srgbClr val="FFFFFF"/>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3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481627" y="2169041"/>
            <a:ext cx="2926080" cy="922020"/>
          </a:xfrm>
          <a:prstGeom prst="rect">
            <a:avLst/>
          </a:prstGeom>
          <a:noFill/>
        </p:spPr>
        <p:txBody>
          <a:bodyPr wrap="none" rtlCol="0">
            <a:spAutoFit/>
          </a:bodyPr>
          <a:lstStyle/>
          <a:p>
            <a:r>
              <a:rPr kumimoji="1" lang="zh-CN" altLang="en-US" sz="5400" b="1" dirty="0">
                <a:solidFill>
                  <a:srgbClr val="00B4FF"/>
                </a:solidFill>
              </a:rPr>
              <a:t>角的分类</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40" name="组合 39"/>
          <p:cNvGrpSpPr/>
          <p:nvPr/>
        </p:nvGrpSpPr>
        <p:grpSpPr>
          <a:xfrm rot="0">
            <a:off x="1203325" y="2260600"/>
            <a:ext cx="9225915" cy="3379470"/>
            <a:chOff x="1895" y="4083"/>
            <a:chExt cx="7143" cy="2324"/>
          </a:xfrm>
        </p:grpSpPr>
        <p:sp>
          <p:nvSpPr>
            <p:cNvPr id="38" name="圆角矩形 37"/>
            <p:cNvSpPr/>
            <p:nvPr/>
          </p:nvSpPr>
          <p:spPr>
            <a:xfrm>
              <a:off x="1967" y="4139"/>
              <a:ext cx="6983" cy="2188"/>
            </a:xfrm>
            <a:prstGeom prst="roundRect">
              <a:avLst/>
            </a:prstGeom>
            <a:noFill/>
            <a:ln w="41275" cmpd="dbl">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TextBox 4"/>
          <p:cNvSpPr txBox="1"/>
          <p:nvPr/>
        </p:nvSpPr>
        <p:spPr>
          <a:xfrm>
            <a:off x="2269716" y="4299849"/>
            <a:ext cx="7857784" cy="460375"/>
          </a:xfrm>
          <a:prstGeom prst="rect">
            <a:avLst/>
          </a:prstGeom>
          <a:noFill/>
        </p:spPr>
        <p:txBody>
          <a:bodyPr wrap="square">
            <a:spAutoFit/>
          </a:bodyPr>
          <a:p>
            <a:pPr eaLnBrk="1" hangingPunct="1">
              <a:defRPr/>
            </a:pPr>
            <a:r>
              <a:rPr lang="en-US" altLang="zh-CN" sz="2400" dirty="0">
                <a:latin typeface="微软雅黑" panose="020B0503020204020204" pitchFamily="34" charset="-122"/>
                <a:ea typeface="微软雅黑" panose="020B0503020204020204" pitchFamily="34" charset="-122"/>
              </a:rPr>
              <a:t>(          )           (         )          (         )              (         )</a:t>
            </a:r>
            <a:endParaRPr lang="en-US" altLang="zh-CN" sz="2400" dirty="0">
              <a:latin typeface="微软雅黑" panose="020B0503020204020204" pitchFamily="34" charset="-122"/>
              <a:ea typeface="微软雅黑" panose="020B0503020204020204" pitchFamily="34" charset="-122"/>
            </a:endParaRPr>
          </a:p>
        </p:txBody>
      </p:sp>
      <p:sp>
        <p:nvSpPr>
          <p:cNvPr id="8" name="TextBox 1"/>
          <p:cNvSpPr txBox="1"/>
          <p:nvPr/>
        </p:nvSpPr>
        <p:spPr>
          <a:xfrm>
            <a:off x="2640965" y="1289050"/>
            <a:ext cx="5923280" cy="534035"/>
          </a:xfrm>
          <a:prstGeom prst="rect">
            <a:avLst/>
          </a:prstGeom>
          <a:noFill/>
        </p:spPr>
        <p:txBody>
          <a:bodyPr wrap="square" rtlCol="0">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rPr>
              <a:t>下面的角各是哪一种角？写出角的名称。</a:t>
            </a:r>
            <a:endParaRPr lang="zh-CN" altLang="en-US" sz="2400"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16249" y="3052963"/>
            <a:ext cx="1707178" cy="803449"/>
            <a:chOff x="4602913" y="2053238"/>
            <a:chExt cx="1707178" cy="803449"/>
          </a:xfrm>
        </p:grpSpPr>
        <p:sp>
          <p:nvSpPr>
            <p:cNvPr id="17" name="Arc 15"/>
            <p:cNvSpPr>
              <a:spLocks noChangeArrowheads="1"/>
            </p:cNvSpPr>
            <p:nvPr/>
          </p:nvSpPr>
          <p:spPr bwMode="auto">
            <a:xfrm rot="21059981">
              <a:off x="5143636" y="2620560"/>
              <a:ext cx="362758" cy="236127"/>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02913" y="2053238"/>
              <a:ext cx="1707178" cy="777802"/>
              <a:chOff x="1242494" y="3146086"/>
              <a:chExt cx="2127457" cy="910759"/>
            </a:xfrm>
          </p:grpSpPr>
          <p:cxnSp>
            <p:nvCxnSpPr>
              <p:cNvPr id="19" name="直接连接符 18"/>
              <p:cNvCxnSpPr/>
              <p:nvPr/>
            </p:nvCxnSpPr>
            <p:spPr>
              <a:xfrm>
                <a:off x="2068935" y="4056845"/>
                <a:ext cx="1301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1242494" y="3146086"/>
                <a:ext cx="834765" cy="9078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4228477" y="2792929"/>
            <a:ext cx="1044000" cy="1044000"/>
            <a:chOff x="2759091" y="1882185"/>
            <a:chExt cx="1044000" cy="1044000"/>
          </a:xfrm>
        </p:grpSpPr>
        <p:grpSp>
          <p:nvGrpSpPr>
            <p:cNvPr id="22" name="Group 18"/>
            <p:cNvGrpSpPr/>
            <p:nvPr/>
          </p:nvGrpSpPr>
          <p:grpSpPr bwMode="auto">
            <a:xfrm>
              <a:off x="3560372" y="2708426"/>
              <a:ext cx="215900" cy="215900"/>
              <a:chOff x="592" y="0"/>
              <a:chExt cx="136" cy="136"/>
            </a:xfrm>
          </p:grpSpPr>
          <p:sp>
            <p:nvSpPr>
              <p:cNvPr id="23" name="Line 19"/>
              <p:cNvSpPr>
                <a:spLocks noChangeShapeType="1"/>
              </p:cNvSpPr>
              <p:nvPr/>
            </p:nvSpPr>
            <p:spPr bwMode="auto">
              <a:xfrm>
                <a:off x="592" y="4"/>
                <a:ext cx="136" cy="0"/>
              </a:xfrm>
              <a:prstGeom prst="line">
                <a:avLst/>
              </a:prstGeom>
              <a:noFill/>
              <a:ln w="254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p>
                <a:endParaRPr lang="zh-CN" altLang="en-US"/>
              </a:p>
            </p:txBody>
          </p:sp>
          <p:sp>
            <p:nvSpPr>
              <p:cNvPr id="24" name="Line 20"/>
              <p:cNvSpPr>
                <a:spLocks noChangeShapeType="1"/>
              </p:cNvSpPr>
              <p:nvPr/>
            </p:nvSpPr>
            <p:spPr bwMode="auto">
              <a:xfrm>
                <a:off x="598" y="0"/>
                <a:ext cx="0" cy="136"/>
              </a:xfrm>
              <a:prstGeom prst="line">
                <a:avLst/>
              </a:prstGeom>
              <a:noFill/>
              <a:ln w="254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p>
                <a:endParaRPr lang="zh-CN" altLang="en-US"/>
              </a:p>
            </p:txBody>
          </p:sp>
        </p:grpSp>
        <p:grpSp>
          <p:nvGrpSpPr>
            <p:cNvPr id="25" name="组合 17"/>
            <p:cNvGrpSpPr/>
            <p:nvPr/>
          </p:nvGrpSpPr>
          <p:grpSpPr>
            <a:xfrm>
              <a:off x="2759091" y="1882185"/>
              <a:ext cx="1044000" cy="1044000"/>
              <a:chOff x="2027349" y="2836388"/>
              <a:chExt cx="1301015" cy="1222458"/>
            </a:xfrm>
          </p:grpSpPr>
          <p:cxnSp>
            <p:nvCxnSpPr>
              <p:cNvPr id="26" name="直接连接符 25"/>
              <p:cNvCxnSpPr/>
              <p:nvPr/>
            </p:nvCxnSpPr>
            <p:spPr>
              <a:xfrm>
                <a:off x="2027349" y="4056847"/>
                <a:ext cx="130101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3315795" y="2836388"/>
                <a:ext cx="0" cy="12224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5848136" y="3662051"/>
            <a:ext cx="1986248" cy="313328"/>
            <a:chOff x="4596054" y="2457651"/>
            <a:chExt cx="1986248" cy="313328"/>
          </a:xfrm>
        </p:grpSpPr>
        <p:grpSp>
          <p:nvGrpSpPr>
            <p:cNvPr id="30" name="组合 29"/>
            <p:cNvGrpSpPr/>
            <p:nvPr/>
          </p:nvGrpSpPr>
          <p:grpSpPr>
            <a:xfrm>
              <a:off x="4596054" y="2457651"/>
              <a:ext cx="1986248" cy="313328"/>
              <a:chOff x="4323842" y="2663148"/>
              <a:chExt cx="1986248" cy="313328"/>
            </a:xfrm>
          </p:grpSpPr>
          <p:sp>
            <p:nvSpPr>
              <p:cNvPr id="31" name="Arc 15"/>
              <p:cNvSpPr>
                <a:spLocks noChangeArrowheads="1"/>
              </p:cNvSpPr>
              <p:nvPr/>
            </p:nvSpPr>
            <p:spPr bwMode="auto">
              <a:xfrm rot="19036172">
                <a:off x="5108515" y="2663148"/>
                <a:ext cx="339097" cy="313328"/>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32" name="组合 17"/>
              <p:cNvGrpSpPr/>
              <p:nvPr/>
            </p:nvGrpSpPr>
            <p:grpSpPr>
              <a:xfrm>
                <a:off x="4323842" y="2824778"/>
                <a:ext cx="1986248" cy="4274"/>
                <a:chOff x="894721" y="4049031"/>
                <a:chExt cx="2475230" cy="5004"/>
              </a:xfrm>
            </p:grpSpPr>
            <p:cxnSp>
              <p:nvCxnSpPr>
                <p:cNvPr id="33" name="直接连接符 32"/>
                <p:cNvCxnSpPr/>
                <p:nvPr/>
              </p:nvCxnSpPr>
              <p:spPr>
                <a:xfrm>
                  <a:off x="2068935" y="4049031"/>
                  <a:ext cx="1301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894721" y="4054035"/>
                  <a:ext cx="11825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椭圆 34"/>
            <p:cNvSpPr/>
            <p:nvPr/>
          </p:nvSpPr>
          <p:spPr>
            <a:xfrm>
              <a:off x="5501306" y="2570984"/>
              <a:ext cx="76200" cy="76200"/>
            </a:xfrm>
            <a:prstGeom prst="ellipse">
              <a:avLst/>
            </a:prstGeom>
            <a:solidFill>
              <a:srgbClr val="FF0000"/>
            </a:solid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8420698" y="3273781"/>
            <a:ext cx="1116000" cy="555034"/>
            <a:chOff x="1855445" y="2189233"/>
            <a:chExt cx="1116000" cy="555034"/>
          </a:xfrm>
        </p:grpSpPr>
        <p:sp>
          <p:nvSpPr>
            <p:cNvPr id="43" name="Arc 15"/>
            <p:cNvSpPr>
              <a:spLocks noChangeArrowheads="1"/>
            </p:cNvSpPr>
            <p:nvPr/>
          </p:nvSpPr>
          <p:spPr bwMode="auto">
            <a:xfrm>
              <a:off x="2192953"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44" name="组合 13"/>
            <p:cNvGrpSpPr/>
            <p:nvPr/>
          </p:nvGrpSpPr>
          <p:grpSpPr>
            <a:xfrm>
              <a:off x="1855445" y="2189233"/>
              <a:ext cx="1116000" cy="555034"/>
              <a:chOff x="2060619" y="3406935"/>
              <a:chExt cx="1390741" cy="649911"/>
            </a:xfrm>
          </p:grpSpPr>
          <p:cxnSp>
            <p:nvCxnSpPr>
              <p:cNvPr id="45" name="直接连接符 44"/>
              <p:cNvCxnSpPr/>
              <p:nvPr/>
            </p:nvCxnSpPr>
            <p:spPr>
              <a:xfrm>
                <a:off x="2060619" y="4056846"/>
                <a:ext cx="139074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2068937" y="3406935"/>
                <a:ext cx="1188335" cy="6469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7" name="TextBox 4"/>
          <p:cNvSpPr txBox="1"/>
          <p:nvPr/>
        </p:nvSpPr>
        <p:spPr>
          <a:xfrm>
            <a:off x="2513741" y="4313656"/>
            <a:ext cx="1085850" cy="460375"/>
          </a:xfrm>
          <a:prstGeom prst="rect">
            <a:avLst/>
          </a:prstGeom>
          <a:noFill/>
        </p:spPr>
        <p:txBody>
          <a:bodyPr>
            <a:spAutoFit/>
          </a:bodyPr>
          <a:p>
            <a:pPr eaLnBrk="1" hangingPunct="1">
              <a:defRPr/>
            </a:pPr>
            <a:r>
              <a:rPr lang="zh-CN" altLang="en-US" sz="2400" dirty="0">
                <a:solidFill>
                  <a:srgbClr val="FF0000"/>
                </a:solidFill>
                <a:latin typeface="微软雅黑" panose="020B0503020204020204" pitchFamily="34" charset="-122"/>
                <a:ea typeface="微软雅黑" panose="020B0503020204020204" pitchFamily="34" charset="-122"/>
              </a:rPr>
              <a:t>钝角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48" name="TextBox 4"/>
          <p:cNvSpPr txBox="1"/>
          <p:nvPr/>
        </p:nvSpPr>
        <p:spPr>
          <a:xfrm>
            <a:off x="4556917" y="4312554"/>
            <a:ext cx="1085850" cy="460375"/>
          </a:xfrm>
          <a:prstGeom prst="rect">
            <a:avLst/>
          </a:prstGeom>
          <a:noFill/>
        </p:spPr>
        <p:txBody>
          <a:bodyPr>
            <a:spAutoFit/>
          </a:bodyPr>
          <a:p>
            <a:pPr eaLnBrk="1" hangingPunct="1">
              <a:defRPr/>
            </a:pPr>
            <a:r>
              <a:rPr lang="zh-CN" altLang="en-US" sz="2400" dirty="0">
                <a:solidFill>
                  <a:srgbClr val="FF0000"/>
                </a:solidFill>
                <a:latin typeface="微软雅黑" panose="020B0503020204020204" pitchFamily="34" charset="-122"/>
                <a:ea typeface="微软雅黑" panose="020B0503020204020204" pitchFamily="34" charset="-122"/>
              </a:rPr>
              <a:t>直角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49" name="TextBox 4"/>
          <p:cNvSpPr txBox="1"/>
          <p:nvPr/>
        </p:nvSpPr>
        <p:spPr>
          <a:xfrm>
            <a:off x="6469031" y="4304778"/>
            <a:ext cx="1085850" cy="460375"/>
          </a:xfrm>
          <a:prstGeom prst="rect">
            <a:avLst/>
          </a:prstGeom>
          <a:noFill/>
        </p:spPr>
        <p:txBody>
          <a:bodyPr>
            <a:spAutoFit/>
          </a:bodyPr>
          <a:p>
            <a:pPr eaLnBrk="1" hangingPunct="1">
              <a:defRPr/>
            </a:pPr>
            <a:r>
              <a:rPr lang="zh-CN" altLang="en-US" sz="2400" dirty="0">
                <a:solidFill>
                  <a:srgbClr val="FF0000"/>
                </a:solidFill>
                <a:latin typeface="微软雅黑" panose="020B0503020204020204" pitchFamily="34" charset="-122"/>
                <a:ea typeface="微软雅黑" panose="020B0503020204020204" pitchFamily="34" charset="-122"/>
              </a:rPr>
              <a:t>平角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0" name="TextBox 4"/>
          <p:cNvSpPr txBox="1"/>
          <p:nvPr/>
        </p:nvSpPr>
        <p:spPr>
          <a:xfrm>
            <a:off x="8726093" y="4303676"/>
            <a:ext cx="1085850" cy="460375"/>
          </a:xfrm>
          <a:prstGeom prst="rect">
            <a:avLst/>
          </a:prstGeom>
          <a:noFill/>
        </p:spPr>
        <p:txBody>
          <a:bodyPr>
            <a:spAutoFit/>
          </a:bodyPr>
          <a:p>
            <a:pPr eaLnBrk="1" hangingPunct="1">
              <a:defRPr/>
            </a:pPr>
            <a:r>
              <a:rPr lang="zh-CN" altLang="en-US" sz="2400" dirty="0">
                <a:solidFill>
                  <a:srgbClr val="FF0000"/>
                </a:solidFill>
                <a:latin typeface="微软雅黑" panose="020B0503020204020204" pitchFamily="34" charset="-122"/>
                <a:ea typeface="微软雅黑" panose="020B0503020204020204" pitchFamily="34" charset="-122"/>
              </a:rPr>
              <a:t>锐角</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1" name="图片 50" descr="c5a030df-2dc1-48c7-962a-d9b74c822db0"/>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rot="19740000">
            <a:off x="8279765" y="-265430"/>
            <a:ext cx="4248785" cy="4248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134e3eb3-d166-4751-bee8-82f2b5eb4a4c"/>
          <p:cNvPicPr>
            <a:picLocks noChangeAspect="1"/>
          </p:cNvPicPr>
          <p:nvPr/>
        </p:nvPicPr>
        <p:blipFill>
          <a:blip r:embed="rId2"/>
          <a:stretch>
            <a:fillRect/>
          </a:stretch>
        </p:blipFill>
        <p:spPr>
          <a:xfrm>
            <a:off x="400685" y="671195"/>
            <a:ext cx="10636885" cy="6000115"/>
          </a:xfrm>
          <a:prstGeom prst="rect">
            <a:avLst/>
          </a:prstGeom>
        </p:spPr>
      </p:pic>
      <p:sp>
        <p:nvSpPr>
          <p:cNvPr id="3" name="文本框 2"/>
          <p:cNvSpPr txBox="1"/>
          <p:nvPr/>
        </p:nvSpPr>
        <p:spPr>
          <a:xfrm>
            <a:off x="3743325" y="2456180"/>
            <a:ext cx="6873240" cy="2861310"/>
          </a:xfrm>
          <a:prstGeom prst="rect">
            <a:avLst/>
          </a:prstGeom>
          <a:noFill/>
        </p:spPr>
        <p:txBody>
          <a:bodyPr wrap="square" rtlCol="0" anchor="t">
            <a:spAutoFit/>
          </a:bodyPr>
          <a:p>
            <a:pPr indent="304800">
              <a:lnSpc>
                <a:spcPct val="250000"/>
              </a:lnSpc>
              <a:spcAft>
                <a:spcPts val="0"/>
              </a:spcAft>
            </a:pP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°角与</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°角能拼成一个直角</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304800">
              <a:lnSpc>
                <a:spcPct val="250000"/>
              </a:lnSpc>
              <a:spcAft>
                <a:spcPts val="0"/>
              </a:spcAft>
            </a:pP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一个平角与一个钝角的差，一定是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角</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304800">
              <a:lnSpc>
                <a:spcPct val="250000"/>
              </a:lnSpc>
              <a:spcAft>
                <a:spcPts val="0"/>
              </a:spcAft>
            </a:pP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一个直角与锐角的和，一定是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角</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3705225" y="3181350"/>
            <a:ext cx="5786755" cy="650240"/>
            <a:chOff x="5895" y="5270"/>
            <a:chExt cx="9113" cy="1024"/>
          </a:xfrm>
        </p:grpSpPr>
        <p:cxnSp>
          <p:nvCxnSpPr>
            <p:cNvPr id="5" name="直接连接符 4"/>
            <p:cNvCxnSpPr/>
            <p:nvPr/>
          </p:nvCxnSpPr>
          <p:spPr>
            <a:xfrm>
              <a:off x="6436" y="5782"/>
              <a:ext cx="8573" cy="0"/>
            </a:xfrm>
            <a:prstGeom prst="line">
              <a:avLst/>
            </a:prstGeom>
            <a:ln w="114300">
              <a:solidFill>
                <a:schemeClr val="accent1">
                  <a:lumMod val="75000"/>
                </a:schemeClr>
              </a:solidFill>
            </a:ln>
            <a:effectLst>
              <a:outerShdw blurRad="114300" dist="1524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descr="IMG_20220113_004047"/>
            <p:cNvPicPr>
              <a:picLocks noChangeAspect="1"/>
            </p:cNvPicPr>
            <p:nvPr/>
          </p:nvPicPr>
          <p:blipFill>
            <a:blip r:embed="rId3">
              <a:clrChange>
                <a:clrFrom>
                  <a:srgbClr val="FFFFFF">
                    <a:alpha val="100000"/>
                  </a:srgbClr>
                </a:clrFrom>
                <a:clrTo>
                  <a:srgbClr val="FFFFFF">
                    <a:alpha val="100000"/>
                    <a:alpha val="0"/>
                  </a:srgbClr>
                </a:clrTo>
              </a:clrChange>
            </a:blip>
            <a:srcRect l="36690" r="33189" b="68389"/>
            <a:stretch>
              <a:fillRect/>
            </a:stretch>
          </p:blipFill>
          <p:spPr>
            <a:xfrm>
              <a:off x="5895" y="5270"/>
              <a:ext cx="937" cy="1025"/>
            </a:xfrm>
            <a:prstGeom prst="rect">
              <a:avLst/>
            </a:prstGeom>
          </p:spPr>
        </p:pic>
      </p:grpSp>
      <p:grpSp>
        <p:nvGrpSpPr>
          <p:cNvPr id="12" name="组合 11"/>
          <p:cNvGrpSpPr/>
          <p:nvPr/>
        </p:nvGrpSpPr>
        <p:grpSpPr>
          <a:xfrm>
            <a:off x="3717925" y="4048760"/>
            <a:ext cx="6210935" cy="650240"/>
            <a:chOff x="5895" y="6496"/>
            <a:chExt cx="9781" cy="1024"/>
          </a:xfrm>
        </p:grpSpPr>
        <p:cxnSp>
          <p:nvCxnSpPr>
            <p:cNvPr id="6" name="直接连接符 5"/>
            <p:cNvCxnSpPr/>
            <p:nvPr/>
          </p:nvCxnSpPr>
          <p:spPr>
            <a:xfrm>
              <a:off x="6436" y="7109"/>
              <a:ext cx="9241" cy="0"/>
            </a:xfrm>
            <a:prstGeom prst="line">
              <a:avLst/>
            </a:prstGeom>
            <a:ln w="114300">
              <a:solidFill>
                <a:srgbClr val="FF0000"/>
              </a:solidFill>
            </a:ln>
            <a:effectLst>
              <a:outerShdw blurRad="114300" dist="1524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图片 8" descr="IMG_20220113_004047"/>
            <p:cNvPicPr>
              <a:picLocks noChangeAspect="1"/>
            </p:cNvPicPr>
            <p:nvPr/>
          </p:nvPicPr>
          <p:blipFill>
            <a:blip r:embed="rId3">
              <a:clrChange>
                <a:clrFrom>
                  <a:srgbClr val="FFFFFF">
                    <a:alpha val="100000"/>
                  </a:srgbClr>
                </a:clrFrom>
                <a:clrTo>
                  <a:srgbClr val="FFFFFF">
                    <a:alpha val="100000"/>
                    <a:alpha val="0"/>
                  </a:srgbClr>
                </a:clrTo>
              </a:clrChange>
            </a:blip>
            <a:srcRect l="36690" r="33189" b="68389"/>
            <a:stretch>
              <a:fillRect/>
            </a:stretch>
          </p:blipFill>
          <p:spPr>
            <a:xfrm>
              <a:off x="5895" y="6496"/>
              <a:ext cx="937" cy="1025"/>
            </a:xfrm>
            <a:prstGeom prst="rect">
              <a:avLst/>
            </a:prstGeom>
          </p:spPr>
        </p:pic>
      </p:grpSp>
      <p:grpSp>
        <p:nvGrpSpPr>
          <p:cNvPr id="13" name="组合 12"/>
          <p:cNvGrpSpPr/>
          <p:nvPr/>
        </p:nvGrpSpPr>
        <p:grpSpPr>
          <a:xfrm>
            <a:off x="3717925" y="4992370"/>
            <a:ext cx="5922645" cy="650240"/>
            <a:chOff x="5895" y="7722"/>
            <a:chExt cx="9327" cy="1024"/>
          </a:xfrm>
        </p:grpSpPr>
        <p:cxnSp>
          <p:nvCxnSpPr>
            <p:cNvPr id="7" name="直接连接符 6"/>
            <p:cNvCxnSpPr/>
            <p:nvPr/>
          </p:nvCxnSpPr>
          <p:spPr>
            <a:xfrm>
              <a:off x="6436" y="8235"/>
              <a:ext cx="8787" cy="0"/>
            </a:xfrm>
            <a:prstGeom prst="line">
              <a:avLst/>
            </a:prstGeom>
            <a:ln w="114300">
              <a:solidFill>
                <a:schemeClr val="accent4">
                  <a:lumMod val="75000"/>
                </a:schemeClr>
              </a:solidFill>
            </a:ln>
            <a:effectLst>
              <a:outerShdw blurRad="114300" dist="1524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图片 9" descr="IMG_20220113_004047"/>
            <p:cNvPicPr>
              <a:picLocks noChangeAspect="1"/>
            </p:cNvPicPr>
            <p:nvPr/>
          </p:nvPicPr>
          <p:blipFill>
            <a:blip r:embed="rId3">
              <a:clrChange>
                <a:clrFrom>
                  <a:srgbClr val="FFFFFF">
                    <a:alpha val="100000"/>
                  </a:srgbClr>
                </a:clrFrom>
                <a:clrTo>
                  <a:srgbClr val="FFFFFF">
                    <a:alpha val="100000"/>
                    <a:alpha val="0"/>
                  </a:srgbClr>
                </a:clrTo>
              </a:clrChange>
            </a:blip>
            <a:srcRect l="36690" r="33189" b="68389"/>
            <a:stretch>
              <a:fillRect/>
            </a:stretch>
          </p:blipFill>
          <p:spPr>
            <a:xfrm>
              <a:off x="5895" y="7722"/>
              <a:ext cx="937" cy="1025"/>
            </a:xfrm>
            <a:prstGeom prst="rect">
              <a:avLst/>
            </a:prstGeom>
          </p:spPr>
        </p:pic>
      </p:grpSp>
      <p:sp>
        <p:nvSpPr>
          <p:cNvPr id="14" name="文本框 32"/>
          <p:cNvSpPr txBox="1"/>
          <p:nvPr/>
        </p:nvSpPr>
        <p:spPr>
          <a:xfrm>
            <a:off x="5589818" y="2925026"/>
            <a:ext cx="674703" cy="460375"/>
          </a:xfrm>
          <a:prstGeom prst="rect">
            <a:avLst/>
          </a:prstGeom>
          <a:noFill/>
        </p:spPr>
        <p:txBody>
          <a:bodyPr wrap="square" rtlCol="0">
            <a:spAutoFit/>
          </a:bodyPr>
          <a:p>
            <a:r>
              <a:rPr lang="en-US" altLang="zh-CN" sz="2400" dirty="0">
                <a:solidFill>
                  <a:srgbClr val="FF0000"/>
                </a:solidFill>
                <a:latin typeface="微软雅黑" panose="020B0503020204020204" pitchFamily="34" charset="-122"/>
                <a:ea typeface="微软雅黑" panose="020B0503020204020204" pitchFamily="34" charset="-122"/>
              </a:rPr>
              <a:t>10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5" name="文本框 33"/>
          <p:cNvSpPr txBox="1"/>
          <p:nvPr/>
        </p:nvSpPr>
        <p:spPr>
          <a:xfrm>
            <a:off x="9132456" y="3843919"/>
            <a:ext cx="674703" cy="460375"/>
          </a:xfrm>
          <a:prstGeom prst="rect">
            <a:avLst/>
          </a:prstGeom>
          <a:noFill/>
        </p:spPr>
        <p:txBody>
          <a:bodyPr wrap="square" rtlCol="0">
            <a:spAutoFit/>
          </a:bodyPr>
          <a:p>
            <a:r>
              <a:rPr lang="zh-CN" altLang="en-US" sz="2400" dirty="0">
                <a:solidFill>
                  <a:srgbClr val="FF0000"/>
                </a:solidFill>
                <a:latin typeface="微软雅黑" panose="020B0503020204020204" pitchFamily="34" charset="-122"/>
                <a:ea typeface="微软雅黑" panose="020B0503020204020204" pitchFamily="34" charset="-122"/>
              </a:rPr>
              <a:t>锐</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6" name="文本框 34"/>
          <p:cNvSpPr txBox="1"/>
          <p:nvPr/>
        </p:nvSpPr>
        <p:spPr>
          <a:xfrm>
            <a:off x="8481431" y="4719178"/>
            <a:ext cx="674703" cy="460375"/>
          </a:xfrm>
          <a:prstGeom prst="rect">
            <a:avLst/>
          </a:prstGeom>
          <a:noFill/>
        </p:spPr>
        <p:txBody>
          <a:bodyPr wrap="square" rtlCol="0">
            <a:spAutoFit/>
          </a:bodyPr>
          <a:p>
            <a:r>
              <a:rPr lang="zh-CN" altLang="en-US" sz="2400" dirty="0">
                <a:solidFill>
                  <a:srgbClr val="FF0000"/>
                </a:solidFill>
                <a:latin typeface="微软雅黑" panose="020B0503020204020204" pitchFamily="34" charset="-122"/>
                <a:ea typeface="微软雅黑" panose="020B0503020204020204" pitchFamily="34" charset="-122"/>
              </a:rPr>
              <a:t>钝</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rot="0">
            <a:off x="2909570" y="1564640"/>
            <a:ext cx="6083300" cy="1595120"/>
            <a:chOff x="5648" y="4880"/>
            <a:chExt cx="8796" cy="2662"/>
          </a:xfrm>
        </p:grpSpPr>
        <p:grpSp>
          <p:nvGrpSpPr>
            <p:cNvPr id="29" name="组合 28"/>
            <p:cNvGrpSpPr/>
            <p:nvPr/>
          </p:nvGrpSpPr>
          <p:grpSpPr>
            <a:xfrm>
              <a:off x="5648" y="4880"/>
              <a:ext cx="8797" cy="2662"/>
              <a:chOff x="5648" y="4880"/>
              <a:chExt cx="8797" cy="2662"/>
            </a:xfrm>
          </p:grpSpPr>
          <p:sp>
            <p:nvSpPr>
              <p:cNvPr id="30" name="圆角矩形标注 29"/>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31" name="圆角矩形 3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Round Diagonal Corner Rectangle 25"/>
          <p:cNvSpPr/>
          <p:nvPr/>
        </p:nvSpPr>
        <p:spPr>
          <a:xfrm>
            <a:off x="9012555" y="4125595"/>
            <a:ext cx="1681480" cy="1259840"/>
          </a:xfrm>
          <a:prstGeom prst="round2DiagRect">
            <a:avLst>
              <a:gd name="adj1" fmla="val 30369"/>
              <a:gd name="adj2" fmla="val 0"/>
            </a:avLst>
          </a:prstGeom>
          <a:solidFill>
            <a:srgbClr val="00B050"/>
          </a:solidFill>
          <a:ln>
            <a:noFill/>
          </a:ln>
          <a:effectLst>
            <a:outerShdw blurRad="508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3" name="Round Diagonal Corner Rectangle 6"/>
          <p:cNvSpPr/>
          <p:nvPr/>
        </p:nvSpPr>
        <p:spPr>
          <a:xfrm flipV="1">
            <a:off x="3422650" y="4164965"/>
            <a:ext cx="1681480" cy="1259840"/>
          </a:xfrm>
          <a:prstGeom prst="round2DiagRect">
            <a:avLst>
              <a:gd name="adj1" fmla="val 30369"/>
              <a:gd name="adj2" fmla="val 0"/>
            </a:avLst>
          </a:prstGeom>
          <a:solidFill>
            <a:schemeClr val="accent6">
              <a:lumMod val="60000"/>
              <a:lumOff val="40000"/>
            </a:schemeClr>
          </a:solidFill>
          <a:ln>
            <a:noFill/>
          </a:ln>
          <a:effectLst>
            <a:outerShdw blurRad="508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4" name="Round Diagonal Corner Rectangle 13"/>
          <p:cNvSpPr/>
          <p:nvPr/>
        </p:nvSpPr>
        <p:spPr>
          <a:xfrm flipH="1" flipV="1">
            <a:off x="5285740" y="4125595"/>
            <a:ext cx="1681480" cy="1259840"/>
          </a:xfrm>
          <a:prstGeom prst="round2DiagRect">
            <a:avLst>
              <a:gd name="adj1" fmla="val 30369"/>
              <a:gd name="adj2" fmla="val 0"/>
            </a:avLst>
          </a:prstGeom>
          <a:solidFill>
            <a:srgbClr val="00B0F0"/>
          </a:solidFill>
          <a:ln>
            <a:noFill/>
          </a:ln>
          <a:effectLst>
            <a:outerShdw blurRad="508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5" name="Round Diagonal Corner Rectangle 19"/>
          <p:cNvSpPr/>
          <p:nvPr/>
        </p:nvSpPr>
        <p:spPr>
          <a:xfrm flipH="1">
            <a:off x="7148830" y="4125595"/>
            <a:ext cx="1681480" cy="1259840"/>
          </a:xfrm>
          <a:prstGeom prst="round2DiagRect">
            <a:avLst>
              <a:gd name="adj1" fmla="val 30369"/>
              <a:gd name="adj2" fmla="val 0"/>
            </a:avLst>
          </a:prstGeom>
          <a:solidFill>
            <a:srgbClr val="FBB02F"/>
          </a:solidFill>
          <a:ln>
            <a:noFill/>
          </a:ln>
          <a:effectLst>
            <a:outerShdw blurRad="508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6" name="Round Diagonal Corner Rectangle 25"/>
          <p:cNvSpPr/>
          <p:nvPr/>
        </p:nvSpPr>
        <p:spPr>
          <a:xfrm>
            <a:off x="1559560" y="4164965"/>
            <a:ext cx="1681480" cy="1259840"/>
          </a:xfrm>
          <a:prstGeom prst="round2DiagRect">
            <a:avLst>
              <a:gd name="adj1" fmla="val 30369"/>
              <a:gd name="adj2" fmla="val 0"/>
            </a:avLst>
          </a:prstGeom>
          <a:solidFill>
            <a:srgbClr val="98F49D"/>
          </a:solidFill>
          <a:ln>
            <a:noFill/>
          </a:ln>
          <a:effectLst>
            <a:outerShdw blurRad="50800" dist="1905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0" name="矩形 19"/>
          <p:cNvSpPr/>
          <p:nvPr/>
        </p:nvSpPr>
        <p:spPr>
          <a:xfrm>
            <a:off x="3340780" y="1837967"/>
            <a:ext cx="6301734" cy="97726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      59°      95°      135°      180°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90°    79°     100°     360°      156°</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2000885" y="3425190"/>
            <a:ext cx="8190230" cy="460375"/>
          </a:xfrm>
          <a:prstGeom prst="rect">
            <a:avLst/>
          </a:prstGeom>
        </p:spPr>
        <p:txBody>
          <a:bodyPr wrap="none">
            <a:spAutoFit/>
          </a:bodyPr>
          <a:p>
            <a:pPr algn="l" eaLnBrk="1" hangingPunct="1">
              <a:defRPr/>
            </a:pPr>
            <a:r>
              <a:rPr lang="zh-CN" altLang="en-US" sz="2400" dirty="0">
                <a:latin typeface="微软雅黑" panose="020B0503020204020204" pitchFamily="34" charset="-122"/>
                <a:ea typeface="微软雅黑" panose="020B0503020204020204" pitchFamily="34" charset="-122"/>
              </a:rPr>
              <a:t>锐角</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直角</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钝角</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平角</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周角</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1125855" y="4486910"/>
            <a:ext cx="2565400" cy="460375"/>
          </a:xfrm>
          <a:prstGeom prst="rect">
            <a:avLst/>
          </a:prstGeom>
        </p:spPr>
        <p:txBody>
          <a:bodyPr wrap="square">
            <a:spAutoFit/>
          </a:bodyPr>
          <a:p>
            <a:pPr algn="ct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1°,59°,79°</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3399143" y="4517607"/>
            <a:ext cx="1836098" cy="460375"/>
          </a:xfrm>
          <a:prstGeom prst="rect">
            <a:avLst/>
          </a:prstGeom>
        </p:spPr>
        <p:txBody>
          <a:bodyPr wrap="square">
            <a:spAutoFit/>
          </a:bodyPr>
          <a:p>
            <a:pPr algn="ct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5291455" y="4353560"/>
            <a:ext cx="1792605" cy="829945"/>
          </a:xfrm>
          <a:prstGeom prst="rect">
            <a:avLst/>
          </a:prstGeom>
        </p:spPr>
        <p:txBody>
          <a:bodyPr wrap="square">
            <a:spAutoFit/>
          </a:bodyPr>
          <a:p>
            <a:pPr algn="ctr" eaLnBrk="1" hangingPunct="1">
              <a:defRPr/>
            </a:pPr>
            <a:r>
              <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95°</a:t>
            </a:r>
            <a:r>
              <a:rPr lang="zh-CN" altLang="en-US"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135°,</a:t>
            </a:r>
            <a:endPar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defRPr/>
            </a:pPr>
            <a:r>
              <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156°</a:t>
            </a:r>
            <a:r>
              <a:rPr lang="zh-CN" altLang="en-US"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 °</a:t>
            </a:r>
            <a:endParaRPr lang="en-US" altLang="zh-CN" sz="24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7148944" y="4543223"/>
            <a:ext cx="1836098" cy="460375"/>
          </a:xfrm>
          <a:prstGeom prst="rect">
            <a:avLst/>
          </a:prstGeom>
        </p:spPr>
        <p:txBody>
          <a:bodyPr wrap="square">
            <a:spAutoFit/>
          </a:bodyPr>
          <a:p>
            <a:pPr algn="ct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21"/>
          <p:cNvSpPr/>
          <p:nvPr/>
        </p:nvSpPr>
        <p:spPr>
          <a:xfrm>
            <a:off x="8956962" y="4539501"/>
            <a:ext cx="1836098" cy="460375"/>
          </a:xfrm>
          <a:prstGeom prst="rect">
            <a:avLst/>
          </a:prstGeom>
        </p:spPr>
        <p:txBody>
          <a:bodyPr wrap="square">
            <a:spAutoFit/>
          </a:bodyPr>
          <a:p>
            <a:pPr algn="ct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879215" y="767080"/>
            <a:ext cx="4145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把下面这些角填入适当的圈里</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Rectangle 2"/>
          <p:cNvSpPr>
            <a:spLocks noChangeArrowheads="1"/>
          </p:cNvSpPr>
          <p:nvPr/>
        </p:nvSpPr>
        <p:spPr bwMode="auto">
          <a:xfrm>
            <a:off x="3842885" y="2765804"/>
            <a:ext cx="3266566" cy="1569720"/>
          </a:xfrm>
          <a:prstGeom prst="rect">
            <a:avLst/>
          </a:prstGeom>
          <a:noFill/>
          <a:ln>
            <a:noFill/>
          </a:ln>
          <a:effectLst/>
          <a:extLst>
            <a:ext uri="{909E8E84-426E-40DD-AFC4-6F175D3DCCD1}">
              <a14:hiddenFill xmlns:a14="http://schemas.microsoft.com/office/drawing/2010/main">
                <a:solidFill>
                  <a:srgbClr val="FFDAB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a:buFont typeface="Arial" panose="020B0604020202020204" pitchFamily="34" charset="0"/>
              <a:defRPr sz="2400" b="1">
                <a:solidFill>
                  <a:schemeClr val="tx1"/>
                </a:solidFill>
                <a:latin typeface="Times New Roman" panose="02020603050405020304" pitchFamily="18" charset="0"/>
                <a:ea typeface="楷体_GB2312" pitchFamily="49" charset="-122"/>
              </a:defRPr>
            </a:lvl1pPr>
            <a:lvl2pPr marL="742950" indent="-285750">
              <a:buFont typeface="Arial" panose="020B0604020202020204" pitchFamily="34" charset="0"/>
              <a:defRPr sz="2400" b="1">
                <a:solidFill>
                  <a:schemeClr val="tx1"/>
                </a:solidFill>
                <a:latin typeface="Times New Roman" panose="02020603050405020304" pitchFamily="18" charset="0"/>
                <a:ea typeface="楷体_GB2312" pitchFamily="49" charset="-122"/>
              </a:defRPr>
            </a:lvl2pPr>
            <a:lvl3pPr marL="11430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3pPr>
            <a:lvl4pPr marL="16002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4pPr>
            <a:lvl5pPr marL="20574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9pPr>
          </a:lstStyle>
          <a:p>
            <a:pPr eaLnBrk="1" hangingPunct="1">
              <a:lnSpc>
                <a:spcPct val="200000"/>
              </a:lnSpc>
            </a:pPr>
            <a:r>
              <a:rPr lang="zh-CN" altLang="zh-CN" b="0" dirty="0">
                <a:latin typeface="微软雅黑" panose="020B0503020204020204" pitchFamily="34" charset="-122"/>
                <a:ea typeface="微软雅黑" panose="020B0503020204020204" pitchFamily="34" charset="-122"/>
                <a:cs typeface="微软雅黑" panose="020B0503020204020204" pitchFamily="34" charset="-122"/>
              </a:rPr>
              <a:t>已知∠1 =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zh-CN" b="0" dirty="0">
                <a:latin typeface="微软雅黑" panose="020B0503020204020204" pitchFamily="34" charset="-122"/>
                <a:ea typeface="微软雅黑" panose="020B0503020204020204" pitchFamily="34" charset="-122"/>
                <a:cs typeface="微软雅黑" panose="020B0503020204020204" pitchFamily="34" charset="-122"/>
              </a:rPr>
              <a:t>0°， </a:t>
            </a:r>
            <a:endParaRPr lang="zh-CN" altLang="zh-CN" b="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zh-CN" b="0" dirty="0">
                <a:latin typeface="微软雅黑" panose="020B0503020204020204" pitchFamily="34" charset="-122"/>
                <a:ea typeface="微软雅黑" panose="020B0503020204020204" pitchFamily="34" charset="-122"/>
                <a:cs typeface="微软雅黑" panose="020B0503020204020204" pitchFamily="34" charset="-122"/>
              </a:rPr>
              <a:t>    ∠2 =</a:t>
            </a:r>
            <a:r>
              <a:rPr lang="en-US" altLang="zh-CN" b="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b="0" dirty="0">
                <a:latin typeface="微软雅黑" panose="020B0503020204020204" pitchFamily="34" charset="-122"/>
                <a:ea typeface="微软雅黑" panose="020B0503020204020204" pitchFamily="34" charset="-122"/>
                <a:cs typeface="微软雅黑" panose="020B0503020204020204" pitchFamily="34" charset="-122"/>
              </a:rPr>
              <a:t>_____。</a:t>
            </a:r>
            <a:endParaRPr lang="zh-CN" altLang="zh-CN"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7" name="组合 16"/>
          <p:cNvGrpSpPr/>
          <p:nvPr/>
        </p:nvGrpSpPr>
        <p:grpSpPr>
          <a:xfrm>
            <a:off x="1403985" y="582930"/>
            <a:ext cx="3810000" cy="2493010"/>
            <a:chOff x="4035" y="1142"/>
            <a:chExt cx="6000" cy="3926"/>
          </a:xfrm>
        </p:grpSpPr>
        <p:pic>
          <p:nvPicPr>
            <p:cNvPr id="14" name="图片 13" descr="t0141344ff740b3b7d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4035" y="1142"/>
              <a:ext cx="6000" cy="3927"/>
            </a:xfrm>
            <a:prstGeom prst="rect">
              <a:avLst/>
            </a:prstGeom>
          </p:spPr>
        </p:pic>
        <p:sp>
          <p:nvSpPr>
            <p:cNvPr id="3" name="TextBox 1"/>
            <p:cNvSpPr txBox="1"/>
            <p:nvPr/>
          </p:nvSpPr>
          <p:spPr>
            <a:xfrm>
              <a:off x="5228" y="2068"/>
              <a:ext cx="3613" cy="841"/>
            </a:xfrm>
            <a:prstGeom prst="rect">
              <a:avLst/>
            </a:prstGeom>
            <a:noFill/>
          </p:spPr>
          <p:txBody>
            <a:bodyPr wrap="square" rtlCol="0">
              <a:spAutoFit/>
            </a:bodyPr>
            <a:lstStyle/>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想一想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算一算。</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 name="Group 3"/>
          <p:cNvGrpSpPr/>
          <p:nvPr/>
        </p:nvGrpSpPr>
        <p:grpSpPr bwMode="auto">
          <a:xfrm>
            <a:off x="7224962" y="3229923"/>
            <a:ext cx="3240050" cy="1300515"/>
            <a:chOff x="234" y="325"/>
            <a:chExt cx="1277" cy="568"/>
          </a:xfrm>
        </p:grpSpPr>
        <p:sp>
          <p:nvSpPr>
            <p:cNvPr id="12" name="Arc 8"/>
            <p:cNvSpPr/>
            <p:nvPr/>
          </p:nvSpPr>
          <p:spPr bwMode="auto">
            <a:xfrm>
              <a:off x="766" y="780"/>
              <a:ext cx="135" cy="106"/>
            </a:xfrm>
            <a:custGeom>
              <a:avLst/>
              <a:gdLst>
                <a:gd name="T0" fmla="*/ 1 w 31034"/>
                <a:gd name="T1" fmla="*/ 106 h 24202"/>
                <a:gd name="T2" fmla="*/ 135 w 31034"/>
                <a:gd name="T3" fmla="*/ 9 h 24202"/>
                <a:gd name="T4" fmla="*/ 94 w 31034"/>
                <a:gd name="T5" fmla="*/ 95 h 24202"/>
                <a:gd name="T6" fmla="*/ 0 60000 65536"/>
                <a:gd name="T7" fmla="*/ 0 60000 65536"/>
                <a:gd name="T8" fmla="*/ 0 60000 65536"/>
              </a:gdLst>
              <a:ahLst/>
              <a:cxnLst>
                <a:cxn ang="T6">
                  <a:pos x="T0" y="T1"/>
                </a:cxn>
                <a:cxn ang="T7">
                  <a:pos x="T2" y="T3"/>
                </a:cxn>
                <a:cxn ang="T8">
                  <a:pos x="T4" y="T5"/>
                </a:cxn>
              </a:cxnLst>
              <a:rect l="0" t="0" r="r" b="b"/>
              <a:pathLst>
                <a:path w="31034" h="24202" fill="none" extrusionOk="0">
                  <a:moveTo>
                    <a:pt x="157" y="24201"/>
                  </a:moveTo>
                  <a:cubicBezTo>
                    <a:pt x="52" y="23338"/>
                    <a:pt x="0" y="22469"/>
                    <a:pt x="0" y="21600"/>
                  </a:cubicBezTo>
                  <a:cubicBezTo>
                    <a:pt x="0" y="9670"/>
                    <a:pt x="9670" y="0"/>
                    <a:pt x="21600" y="0"/>
                  </a:cubicBezTo>
                  <a:cubicBezTo>
                    <a:pt x="24868" y="0"/>
                    <a:pt x="28093" y="741"/>
                    <a:pt x="31033" y="2169"/>
                  </a:cubicBezTo>
                </a:path>
                <a:path w="31034" h="24202" stroke="0" extrusionOk="0">
                  <a:moveTo>
                    <a:pt x="157" y="24201"/>
                  </a:moveTo>
                  <a:cubicBezTo>
                    <a:pt x="52" y="23338"/>
                    <a:pt x="0" y="22469"/>
                    <a:pt x="0" y="21600"/>
                  </a:cubicBezTo>
                  <a:cubicBezTo>
                    <a:pt x="0" y="9670"/>
                    <a:pt x="9670" y="0"/>
                    <a:pt x="21600" y="0"/>
                  </a:cubicBezTo>
                  <a:cubicBezTo>
                    <a:pt x="24868" y="0"/>
                    <a:pt x="28093" y="741"/>
                    <a:pt x="31033" y="2169"/>
                  </a:cubicBezTo>
                  <a:lnTo>
                    <a:pt x="21600" y="21600"/>
                  </a:lnTo>
                  <a:lnTo>
                    <a:pt x="157" y="24201"/>
                  </a:lnTo>
                  <a:close/>
                </a:path>
              </a:pathLst>
            </a:custGeom>
            <a:noFill/>
            <a:ln w="22225" cmpd="sng">
              <a:solidFill>
                <a:srgbClr val="FF0000"/>
              </a:solidFill>
              <a:round/>
            </a:ln>
            <a:effectLst/>
            <a:extLst>
              <a:ext uri="{909E8E84-426E-40DD-AFC4-6F175D3DCCD1}">
                <a14:hiddenFill xmlns:a14="http://schemas.microsoft.com/office/drawing/2010/main">
                  <a:solidFill>
                    <a:srgbClr val="FFDAB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 name="Arc 4"/>
            <p:cNvSpPr/>
            <p:nvPr/>
          </p:nvSpPr>
          <p:spPr bwMode="auto">
            <a:xfrm>
              <a:off x="895" y="796"/>
              <a:ext cx="90" cy="90"/>
            </a:xfrm>
            <a:custGeom>
              <a:avLst/>
              <a:gdLst>
                <a:gd name="T0" fmla="*/ 0 w 21600"/>
                <a:gd name="T1" fmla="*/ 0 h 21600"/>
                <a:gd name="T2" fmla="*/ 90 w 21600"/>
                <a:gd name="T3" fmla="*/ 90 h 21600"/>
                <a:gd name="T4" fmla="*/ 0 w 21600"/>
                <a:gd name="T5" fmla="*/ 9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2225" cmpd="sng">
              <a:solidFill>
                <a:srgbClr val="FF0000"/>
              </a:solidFill>
              <a:round/>
            </a:ln>
            <a:effectLst/>
            <a:extLst>
              <a:ext uri="{909E8E84-426E-40DD-AFC4-6F175D3DCCD1}">
                <a14:hiddenFill xmlns:a14="http://schemas.microsoft.com/office/drawing/2010/main">
                  <a:solidFill>
                    <a:srgbClr val="FFDAB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9" name="Line 5"/>
            <p:cNvSpPr>
              <a:spLocks noChangeShapeType="1"/>
            </p:cNvSpPr>
            <p:nvPr/>
          </p:nvSpPr>
          <p:spPr bwMode="auto">
            <a:xfrm>
              <a:off x="234" y="893"/>
              <a:ext cx="1277"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Line 6"/>
            <p:cNvSpPr>
              <a:spLocks noChangeShapeType="1"/>
            </p:cNvSpPr>
            <p:nvPr/>
          </p:nvSpPr>
          <p:spPr bwMode="auto">
            <a:xfrm flipV="1">
              <a:off x="855" y="325"/>
              <a:ext cx="291" cy="56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Rectangle 7"/>
            <p:cNvSpPr>
              <a:spLocks noChangeArrowheads="1"/>
            </p:cNvSpPr>
            <p:nvPr/>
          </p:nvSpPr>
          <p:spPr bwMode="auto">
            <a:xfrm>
              <a:off x="945" y="633"/>
              <a:ext cx="141" cy="202"/>
            </a:xfrm>
            <a:prstGeom prst="rect">
              <a:avLst/>
            </a:prstGeom>
            <a:noFill/>
            <a:ln w="9525">
              <a:noFill/>
              <a:miter lim="800000"/>
            </a:ln>
            <a:effectLst/>
            <a:extLst>
              <a:ext uri="{909E8E84-426E-40DD-AFC4-6F175D3DCCD1}">
                <a14:hiddenFill xmlns:a14="http://schemas.microsoft.com/office/drawing/2010/main">
                  <a:solidFill>
                    <a:srgbClr val="FFDAB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buFont typeface="Arial" panose="020B0604020202020204" pitchFamily="34" charset="0"/>
                <a:defRPr sz="2400" b="1">
                  <a:solidFill>
                    <a:schemeClr val="tx1"/>
                  </a:solidFill>
                  <a:latin typeface="Times New Roman" panose="02020603050405020304" pitchFamily="18" charset="0"/>
                  <a:ea typeface="楷体_GB2312" pitchFamily="49" charset="-122"/>
                </a:defRPr>
              </a:lvl1pPr>
              <a:lvl2pPr marL="742950" indent="-285750">
                <a:buFont typeface="Arial" panose="020B0604020202020204" pitchFamily="34" charset="0"/>
                <a:defRPr sz="2400" b="1">
                  <a:solidFill>
                    <a:schemeClr val="tx1"/>
                  </a:solidFill>
                  <a:latin typeface="Times New Roman" panose="02020603050405020304" pitchFamily="18" charset="0"/>
                  <a:ea typeface="楷体_GB2312" pitchFamily="49" charset="-122"/>
                </a:defRPr>
              </a:lvl2pPr>
              <a:lvl3pPr marL="11430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3pPr>
              <a:lvl4pPr marL="16002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4pPr>
              <a:lvl5pPr marL="20574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9pPr>
            </a:lstStyle>
            <a:p>
              <a:pPr eaLnBrk="1" hangingPunct="1"/>
              <a:r>
                <a:rPr lang="zh-CN" altLang="zh-CN" b="0" dirty="0">
                  <a:solidFill>
                    <a:srgbClr val="FF0000"/>
                  </a:solidFill>
                  <a:latin typeface="微软雅黑" panose="020B0503020204020204" pitchFamily="34" charset="-122"/>
                  <a:ea typeface="微软雅黑" panose="020B0503020204020204" pitchFamily="34" charset="-122"/>
                </a:rPr>
                <a:t>1</a:t>
              </a:r>
              <a:endParaRPr lang="zh-CN" altLang="zh-CN" b="0" dirty="0">
                <a:solidFill>
                  <a:srgbClr val="FF0000"/>
                </a:solidFill>
                <a:latin typeface="微软雅黑" panose="020B0503020204020204" pitchFamily="34" charset="-122"/>
                <a:ea typeface="微软雅黑" panose="020B0503020204020204" pitchFamily="34" charset="-122"/>
              </a:endParaRPr>
            </a:p>
          </p:txBody>
        </p:sp>
        <p:sp>
          <p:nvSpPr>
            <p:cNvPr id="13" name="Rectangle 9"/>
            <p:cNvSpPr>
              <a:spLocks noChangeArrowheads="1"/>
            </p:cNvSpPr>
            <p:nvPr/>
          </p:nvSpPr>
          <p:spPr bwMode="auto">
            <a:xfrm>
              <a:off x="631" y="638"/>
              <a:ext cx="141" cy="202"/>
            </a:xfrm>
            <a:prstGeom prst="rect">
              <a:avLst/>
            </a:prstGeom>
            <a:noFill/>
            <a:ln w="9525">
              <a:noFill/>
              <a:miter lim="800000"/>
            </a:ln>
            <a:effectLst/>
            <a:extLst>
              <a:ext uri="{909E8E84-426E-40DD-AFC4-6F175D3DCCD1}">
                <a14:hiddenFill xmlns:a14="http://schemas.microsoft.com/office/drawing/2010/main">
                  <a:solidFill>
                    <a:srgbClr val="FFDAB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buFont typeface="Arial" panose="020B0604020202020204" pitchFamily="34" charset="0"/>
                <a:defRPr sz="2400" b="1">
                  <a:solidFill>
                    <a:schemeClr val="tx1"/>
                  </a:solidFill>
                  <a:latin typeface="Times New Roman" panose="02020603050405020304" pitchFamily="18" charset="0"/>
                  <a:ea typeface="楷体_GB2312" pitchFamily="49" charset="-122"/>
                </a:defRPr>
              </a:lvl1pPr>
              <a:lvl2pPr marL="742950" indent="-285750">
                <a:buFont typeface="Arial" panose="020B0604020202020204" pitchFamily="34" charset="0"/>
                <a:defRPr sz="2400" b="1">
                  <a:solidFill>
                    <a:schemeClr val="tx1"/>
                  </a:solidFill>
                  <a:latin typeface="Times New Roman" panose="02020603050405020304" pitchFamily="18" charset="0"/>
                  <a:ea typeface="楷体_GB2312" pitchFamily="49" charset="-122"/>
                </a:defRPr>
              </a:lvl2pPr>
              <a:lvl3pPr marL="11430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3pPr>
              <a:lvl4pPr marL="16002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4pPr>
              <a:lvl5pPr marL="2057400" indent="-228600">
                <a:buFont typeface="Arial" panose="020B0604020202020204" pitchFamily="34" charset="0"/>
                <a:defRPr sz="2400" b="1">
                  <a:solidFill>
                    <a:schemeClr val="tx1"/>
                  </a:solidFill>
                  <a:latin typeface="Times New Roman" panose="02020603050405020304" pitchFamily="18" charset="0"/>
                  <a:ea typeface="楷体_GB2312" pitchFamily="49"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楷体_GB2312" pitchFamily="49" charset="-122"/>
                </a:defRPr>
              </a:lvl9pPr>
            </a:lstStyle>
            <a:p>
              <a:pPr eaLnBrk="1" hangingPunct="1"/>
              <a:r>
                <a:rPr lang="zh-CN" altLang="zh-CN" b="0" dirty="0">
                  <a:solidFill>
                    <a:srgbClr val="FF0000"/>
                  </a:solidFill>
                  <a:latin typeface="微软雅黑" panose="020B0503020204020204" pitchFamily="34" charset="-122"/>
                  <a:ea typeface="微软雅黑" panose="020B0503020204020204" pitchFamily="34" charset="-122"/>
                </a:rPr>
                <a:t>2</a:t>
              </a:r>
              <a:endParaRPr lang="zh-CN" altLang="zh-CN" b="0" dirty="0">
                <a:solidFill>
                  <a:srgbClr val="FF0000"/>
                </a:solidFill>
                <a:latin typeface="微软雅黑" panose="020B0503020204020204" pitchFamily="34" charset="-122"/>
                <a:ea typeface="微软雅黑" panose="020B0503020204020204" pitchFamily="34" charset="-122"/>
              </a:endParaRPr>
            </a:p>
          </p:txBody>
        </p:sp>
      </p:grpSp>
      <p:sp>
        <p:nvSpPr>
          <p:cNvPr id="15" name="TextBox 4"/>
          <p:cNvSpPr txBox="1"/>
          <p:nvPr/>
        </p:nvSpPr>
        <p:spPr>
          <a:xfrm>
            <a:off x="3727473" y="5093313"/>
            <a:ext cx="3497413"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180°- 60°= 120°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extBox 4"/>
          <p:cNvSpPr txBox="1"/>
          <p:nvPr/>
        </p:nvSpPr>
        <p:spPr>
          <a:xfrm>
            <a:off x="4995361" y="3740725"/>
            <a:ext cx="1113234" cy="46037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174"/>
          <p:cNvPicPr>
            <a:picLocks noChangeAspect="1"/>
          </p:cNvPicPr>
          <p:nvPr/>
        </p:nvPicPr>
        <p:blipFill>
          <a:blip r:embed="rId3"/>
          <a:stretch>
            <a:fillRect/>
          </a:stretch>
        </p:blipFill>
        <p:spPr>
          <a:xfrm>
            <a:off x="199390" y="2506980"/>
            <a:ext cx="2060575" cy="1713230"/>
          </a:xfrm>
          <a:prstGeom prst="rect">
            <a:avLst/>
          </a:prstGeom>
        </p:spPr>
      </p:pic>
      <p:pic>
        <p:nvPicPr>
          <p:cNvPr id="18" name="图片 17" descr="6c20b2da-1c44-4c74-90c3-435e36951e27"/>
          <p:cNvPicPr>
            <a:picLocks noChangeAspect="1"/>
          </p:cNvPicPr>
          <p:nvPr/>
        </p:nvPicPr>
        <p:blipFill>
          <a:blip r:embed="rId4"/>
          <a:stretch>
            <a:fillRect/>
          </a:stretch>
        </p:blipFill>
        <p:spPr>
          <a:xfrm flipH="1">
            <a:off x="7024370" y="245110"/>
            <a:ext cx="4992370" cy="2386330"/>
          </a:xfrm>
          <a:prstGeom prst="rect">
            <a:avLst/>
          </a:prstGeom>
        </p:spPr>
      </p:pic>
      <p:sp>
        <p:nvSpPr>
          <p:cNvPr id="19" name="文本框 1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图片264"/>
          <p:cNvPicPr>
            <a:picLocks noChangeAspect="1"/>
          </p:cNvPicPr>
          <p:nvPr/>
        </p:nvPicPr>
        <p:blipFill>
          <a:blip r:embed="rId2"/>
          <a:stretch>
            <a:fillRect/>
          </a:stretch>
        </p:blipFill>
        <p:spPr>
          <a:xfrm>
            <a:off x="955040" y="-494665"/>
            <a:ext cx="10000615" cy="8586470"/>
          </a:xfrm>
          <a:prstGeom prst="rect">
            <a:avLst/>
          </a:prstGeom>
        </p:spPr>
      </p:pic>
      <p:sp>
        <p:nvSpPr>
          <p:cNvPr id="22" name="文本框 22"/>
          <p:cNvSpPr txBox="1"/>
          <p:nvPr/>
        </p:nvSpPr>
        <p:spPr>
          <a:xfrm>
            <a:off x="4980018" y="4618251"/>
            <a:ext cx="1772177"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1"/>
          <p:cNvSpPr txBox="1"/>
          <p:nvPr/>
        </p:nvSpPr>
        <p:spPr>
          <a:xfrm>
            <a:off x="2483984" y="4630280"/>
            <a:ext cx="1772177"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1"/>
          <p:cNvSpPr txBox="1"/>
          <p:nvPr/>
        </p:nvSpPr>
        <p:spPr>
          <a:xfrm>
            <a:off x="2725433" y="1713742"/>
            <a:ext cx="7533663" cy="591185"/>
          </a:xfrm>
          <a:prstGeom prst="rect">
            <a:avLst/>
          </a:prstGeom>
          <a:noFill/>
        </p:spPr>
        <p:txBody>
          <a:bodyPr wrap="square" rtlCol="0">
            <a:spAutoFit/>
          </a:bodyPr>
          <a:lstStyle/>
          <a:p>
            <a:pPr>
              <a:lnSpc>
                <a:spcPts val="3900"/>
              </a:lnSpc>
              <a:spcBef>
                <a:spcPct val="0"/>
              </a:spcBef>
              <a:buFontTx/>
              <a:buNone/>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写出钟面上分针和时针所组成的角是什么角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a:spLocks noChangeArrowheads="1"/>
          </p:cNvSpPr>
          <p:nvPr/>
        </p:nvSpPr>
        <p:spPr bwMode="auto">
          <a:xfrm>
            <a:off x="2911120" y="4637973"/>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钝角</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a:spLocks noChangeArrowheads="1"/>
          </p:cNvSpPr>
          <p:nvPr/>
        </p:nvSpPr>
        <p:spPr bwMode="auto">
          <a:xfrm>
            <a:off x="5398246" y="4617776"/>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直角</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9549" y="2819356"/>
            <a:ext cx="1588751" cy="1596140"/>
          </a:xfrm>
          <a:prstGeom prst="rect">
            <a:avLst/>
          </a:prstGeom>
        </p:spPr>
      </p:pic>
      <p:cxnSp>
        <p:nvCxnSpPr>
          <p:cNvPr id="13" name="直接连接符 12"/>
          <p:cNvCxnSpPr/>
          <p:nvPr/>
        </p:nvCxnSpPr>
        <p:spPr>
          <a:xfrm>
            <a:off x="3343924" y="3057688"/>
            <a:ext cx="0" cy="499672"/>
          </a:xfrm>
          <a:prstGeom prst="line">
            <a:avLst/>
          </a:prstGeom>
        </p:spPr>
        <p:style>
          <a:lnRef idx="2">
            <a:schemeClr val="dk1"/>
          </a:lnRef>
          <a:fillRef idx="0">
            <a:schemeClr val="dk1"/>
          </a:fillRef>
          <a:effectRef idx="1">
            <a:schemeClr val="dk1"/>
          </a:effectRef>
          <a:fontRef idx="minor">
            <a:schemeClr val="tx1"/>
          </a:fontRef>
        </p:style>
      </p:cxnSp>
      <p:cxnSp>
        <p:nvCxnSpPr>
          <p:cNvPr id="14" name="直接连接符 13"/>
          <p:cNvCxnSpPr/>
          <p:nvPr/>
        </p:nvCxnSpPr>
        <p:spPr>
          <a:xfrm flipH="1">
            <a:off x="3181763" y="3557360"/>
            <a:ext cx="165572" cy="341877"/>
          </a:xfrm>
          <a:prstGeom prst="line">
            <a:avLst/>
          </a:prstGeom>
        </p:spPr>
        <p:style>
          <a:lnRef idx="3">
            <a:schemeClr val="dk1"/>
          </a:lnRef>
          <a:fillRef idx="0">
            <a:schemeClr val="dk1"/>
          </a:fillRef>
          <a:effectRef idx="2">
            <a:schemeClr val="dk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8121" y="2797289"/>
            <a:ext cx="1588751" cy="1596140"/>
          </a:xfrm>
          <a:prstGeom prst="rect">
            <a:avLst/>
          </a:prstGeom>
        </p:spPr>
      </p:pic>
      <p:cxnSp>
        <p:nvCxnSpPr>
          <p:cNvPr id="16" name="直接连接符 15"/>
          <p:cNvCxnSpPr/>
          <p:nvPr/>
        </p:nvCxnSpPr>
        <p:spPr>
          <a:xfrm>
            <a:off x="5822496" y="3095687"/>
            <a:ext cx="0" cy="499672"/>
          </a:xfrm>
          <a:prstGeom prst="line">
            <a:avLst/>
          </a:prstGeom>
        </p:spPr>
        <p:style>
          <a:lnRef idx="2">
            <a:schemeClr val="dk1"/>
          </a:lnRef>
          <a:fillRef idx="0">
            <a:schemeClr val="dk1"/>
          </a:fillRef>
          <a:effectRef idx="1">
            <a:schemeClr val="dk1"/>
          </a:effectRef>
          <a:fontRef idx="minor">
            <a:schemeClr val="tx1"/>
          </a:fontRef>
        </p:style>
      </p:cxnSp>
      <p:cxnSp>
        <p:nvCxnSpPr>
          <p:cNvPr id="17" name="直接连接符 16"/>
          <p:cNvCxnSpPr/>
          <p:nvPr/>
        </p:nvCxnSpPr>
        <p:spPr>
          <a:xfrm flipH="1">
            <a:off x="5460169" y="3595359"/>
            <a:ext cx="365738" cy="0"/>
          </a:xfrm>
          <a:prstGeom prst="line">
            <a:avLst/>
          </a:prstGeom>
        </p:spPr>
        <p:style>
          <a:lnRef idx="3">
            <a:schemeClr val="dk1"/>
          </a:lnRef>
          <a:fillRef idx="0">
            <a:schemeClr val="dk1"/>
          </a:fillRef>
          <a:effectRef idx="2">
            <a:schemeClr val="dk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0019" y="2786995"/>
            <a:ext cx="1588751" cy="1596140"/>
          </a:xfrm>
          <a:prstGeom prst="rect">
            <a:avLst/>
          </a:prstGeom>
        </p:spPr>
      </p:pic>
      <p:cxnSp>
        <p:nvCxnSpPr>
          <p:cNvPr id="19" name="直接连接符 18"/>
          <p:cNvCxnSpPr/>
          <p:nvPr/>
        </p:nvCxnSpPr>
        <p:spPr>
          <a:xfrm>
            <a:off x="8294394" y="3085393"/>
            <a:ext cx="0" cy="499672"/>
          </a:xfrm>
          <a:prstGeom prst="line">
            <a:avLst/>
          </a:prstGeom>
        </p:spPr>
        <p:style>
          <a:lnRef idx="2">
            <a:schemeClr val="dk1"/>
          </a:lnRef>
          <a:fillRef idx="0">
            <a:schemeClr val="dk1"/>
          </a:fillRef>
          <a:effectRef idx="1">
            <a:schemeClr val="dk1"/>
          </a:effectRef>
          <a:fontRef idx="minor">
            <a:schemeClr val="tx1"/>
          </a:fontRef>
        </p:style>
      </p:cxnSp>
      <p:cxnSp>
        <p:nvCxnSpPr>
          <p:cNvPr id="20" name="直接连接符 19"/>
          <p:cNvCxnSpPr/>
          <p:nvPr/>
        </p:nvCxnSpPr>
        <p:spPr>
          <a:xfrm flipV="1">
            <a:off x="8297805" y="3424420"/>
            <a:ext cx="305782" cy="160645"/>
          </a:xfrm>
          <a:prstGeom prst="line">
            <a:avLst/>
          </a:prstGeom>
        </p:spPr>
        <p:style>
          <a:lnRef idx="3">
            <a:schemeClr val="dk1"/>
          </a:lnRef>
          <a:fillRef idx="0">
            <a:schemeClr val="dk1"/>
          </a:fillRef>
          <a:effectRef idx="2">
            <a:schemeClr val="dk1"/>
          </a:effectRef>
          <a:fontRef idx="minor">
            <a:schemeClr val="tx1"/>
          </a:fontRef>
        </p:style>
      </p:cxnSp>
      <p:sp>
        <p:nvSpPr>
          <p:cNvPr id="23" name="文本框 23"/>
          <p:cNvSpPr txBox="1"/>
          <p:nvPr/>
        </p:nvSpPr>
        <p:spPr>
          <a:xfrm>
            <a:off x="7556321" y="4589872"/>
            <a:ext cx="1772177"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23"/>
          <p:cNvSpPr>
            <a:spLocks noChangeArrowheads="1"/>
          </p:cNvSpPr>
          <p:nvPr/>
        </p:nvSpPr>
        <p:spPr bwMode="auto">
          <a:xfrm>
            <a:off x="8014487" y="4589872"/>
            <a:ext cx="792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锐角</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2876550" y="1631950"/>
            <a:ext cx="3152140" cy="2155190"/>
            <a:chOff x="4530" y="2570"/>
            <a:chExt cx="4964" cy="3394"/>
          </a:xfrm>
        </p:grpSpPr>
        <p:sp>
          <p:nvSpPr>
            <p:cNvPr id="26" name="Round Diagonal Corner Rectangle 25"/>
            <p:cNvSpPr/>
            <p:nvPr/>
          </p:nvSpPr>
          <p:spPr>
            <a:xfrm>
              <a:off x="4530" y="2570"/>
              <a:ext cx="4964" cy="3395"/>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文本框 12"/>
            <p:cNvSpPr txBox="1"/>
            <p:nvPr/>
          </p:nvSpPr>
          <p:spPr>
            <a:xfrm>
              <a:off x="5564" y="4105"/>
              <a:ext cx="276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直角＝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6163310" y="1631950"/>
            <a:ext cx="3139440" cy="2155190"/>
            <a:chOff x="9706" y="2570"/>
            <a:chExt cx="4944" cy="3394"/>
          </a:xfrm>
        </p:grpSpPr>
        <p:sp>
          <p:nvSpPr>
            <p:cNvPr id="20" name="Round Diagonal Corner Rectangle 19"/>
            <p:cNvSpPr/>
            <p:nvPr/>
          </p:nvSpPr>
          <p:spPr>
            <a:xfrm flipH="1">
              <a:off x="9706" y="2570"/>
              <a:ext cx="4944" cy="3395"/>
            </a:xfrm>
            <a:prstGeom prst="round2DiagRect">
              <a:avLst>
                <a:gd name="adj1" fmla="val 30369"/>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5" name="文本框 14"/>
            <p:cNvSpPr txBox="1"/>
            <p:nvPr/>
          </p:nvSpPr>
          <p:spPr>
            <a:xfrm>
              <a:off x="10765" y="4105"/>
              <a:ext cx="3048"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2876550" y="3911600"/>
            <a:ext cx="3152140" cy="2155190"/>
            <a:chOff x="4530" y="6160"/>
            <a:chExt cx="4964" cy="3394"/>
          </a:xfrm>
        </p:grpSpPr>
        <p:sp>
          <p:nvSpPr>
            <p:cNvPr id="7" name="Round Diagonal Corner Rectangle 6"/>
            <p:cNvSpPr/>
            <p:nvPr/>
          </p:nvSpPr>
          <p:spPr>
            <a:xfrm flipV="1">
              <a:off x="4530" y="6160"/>
              <a:ext cx="4964" cy="3395"/>
            </a:xfrm>
            <a:prstGeom prst="round2DiagRect">
              <a:avLst>
                <a:gd name="adj1" fmla="val 30369"/>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6" name="文本框 15"/>
            <p:cNvSpPr txBox="1"/>
            <p:nvPr/>
          </p:nvSpPr>
          <p:spPr>
            <a:xfrm>
              <a:off x="5564" y="7507"/>
              <a:ext cx="3048"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周角＝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360°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6163310" y="3911600"/>
            <a:ext cx="3139440" cy="2155190"/>
            <a:chOff x="9706" y="6160"/>
            <a:chExt cx="4944" cy="3394"/>
          </a:xfrm>
        </p:grpSpPr>
        <p:sp>
          <p:nvSpPr>
            <p:cNvPr id="14" name="Round Diagonal Corner Rectangle 13"/>
            <p:cNvSpPr/>
            <p:nvPr/>
          </p:nvSpPr>
          <p:spPr>
            <a:xfrm flipH="1" flipV="1">
              <a:off x="9706" y="6160"/>
              <a:ext cx="4944" cy="3395"/>
            </a:xfrm>
            <a:prstGeom prst="round2DiagRect">
              <a:avLst>
                <a:gd name="adj1" fmla="val 30369"/>
                <a:gd name="adj2" fmla="val 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文本框 16"/>
            <p:cNvSpPr txBox="1"/>
            <p:nvPr/>
          </p:nvSpPr>
          <p:spPr>
            <a:xfrm>
              <a:off x="9927" y="7606"/>
              <a:ext cx="4723"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周角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直角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grpSp>
        <p:nvGrpSpPr>
          <p:cNvPr id="23" name="组合 22"/>
          <p:cNvGrpSpPr/>
          <p:nvPr/>
        </p:nvGrpSpPr>
        <p:grpSpPr>
          <a:xfrm>
            <a:off x="5116195" y="2869565"/>
            <a:ext cx="1959610" cy="1959610"/>
            <a:chOff x="8057" y="4519"/>
            <a:chExt cx="3086" cy="3086"/>
          </a:xfrm>
        </p:grpSpPr>
        <p:sp>
          <p:nvSpPr>
            <p:cNvPr id="30" name="Oval 29"/>
            <p:cNvSpPr/>
            <p:nvPr/>
          </p:nvSpPr>
          <p:spPr>
            <a:xfrm>
              <a:off x="8057" y="4519"/>
              <a:ext cx="3087" cy="3087"/>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cs typeface="+mn-ea"/>
                <a:sym typeface="+mn-lt"/>
              </a:endParaRPr>
            </a:p>
          </p:txBody>
        </p:sp>
        <p:sp>
          <p:nvSpPr>
            <p:cNvPr id="12" name="文本框 11"/>
            <p:cNvSpPr txBox="1"/>
            <p:nvPr/>
          </p:nvSpPr>
          <p:spPr>
            <a:xfrm>
              <a:off x="8496" y="5700"/>
              <a:ext cx="2208" cy="725"/>
            </a:xfrm>
            <a:prstGeom prst="rect">
              <a:avLst/>
            </a:prstGeom>
            <a:noFill/>
          </p:spPr>
          <p:txBody>
            <a:bodyPr wrap="none" rtlCol="0">
              <a:spAutoFit/>
            </a:bodyPr>
            <a:p>
              <a:r>
                <a:rPr lang="zh-CN" altLang="en-US" sz="2400"/>
                <a:t>角的分类</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500"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 calcmode="lin" valueType="num">
                                      <p:cBhvr>
                                        <p:cTn id="15" dur="500" fill="hold"/>
                                        <p:tgtEl>
                                          <p:spTgt spid="18"/>
                                        </p:tgtEl>
                                        <p:attrNameLst>
                                          <p:attrName>ppt_x</p:attrName>
                                        </p:attrNameLst>
                                      </p:cBhvr>
                                      <p:tavLst>
                                        <p:tav tm="0">
                                          <p:val>
                                            <p:fltVal val="0.5"/>
                                          </p:val>
                                        </p:tav>
                                        <p:tav tm="100000">
                                          <p:val>
                                            <p:strVal val="#ppt_x"/>
                                          </p:val>
                                        </p:tav>
                                      </p:tavLst>
                                    </p:anim>
                                    <p:anim calcmode="lin" valueType="num">
                                      <p:cBhvr>
                                        <p:cTn id="16" dur="500" fill="hold"/>
                                        <p:tgtEl>
                                          <p:spTgt spid="18"/>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ppt_x</p:attrName>
                                        </p:attrNameLst>
                                      </p:cBhvr>
                                      <p:tavLst>
                                        <p:tav tm="0">
                                          <p:val>
                                            <p:fltVal val="0.5"/>
                                          </p:val>
                                        </p:tav>
                                        <p:tav tm="100000">
                                          <p:val>
                                            <p:strVal val="#ppt_x"/>
                                          </p:val>
                                        </p:tav>
                                      </p:tavLst>
                                    </p:anim>
                                    <p:anim calcmode="lin" valueType="num">
                                      <p:cBhvr>
                                        <p:cTn id="22" dur="500" fill="hold"/>
                                        <p:tgtEl>
                                          <p:spTgt spid="19"/>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ppt_x</p:attrName>
                                        </p:attrNameLst>
                                      </p:cBhvr>
                                      <p:tavLst>
                                        <p:tav tm="0">
                                          <p:val>
                                            <p:fltVal val="0.5"/>
                                          </p:val>
                                        </p:tav>
                                        <p:tav tm="100000">
                                          <p:val>
                                            <p:strVal val="#ppt_x"/>
                                          </p:val>
                                        </p:tav>
                                      </p:tavLst>
                                    </p:anim>
                                    <p:anim calcmode="lin" valueType="num">
                                      <p:cBhvr>
                                        <p:cTn id="28" dur="500" fill="hold"/>
                                        <p:tgtEl>
                                          <p:spTgt spid="21"/>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500"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6"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50505" y="3177540"/>
            <a:ext cx="3190240" cy="165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9105" y="3177540"/>
            <a:ext cx="3190240" cy="165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6940" y="3177540"/>
            <a:ext cx="3190240" cy="165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组合 27"/>
          <p:cNvGrpSpPr/>
          <p:nvPr/>
        </p:nvGrpSpPr>
        <p:grpSpPr>
          <a:xfrm>
            <a:off x="2495400" y="4150964"/>
            <a:ext cx="1260000" cy="657739"/>
            <a:chOff x="1855445" y="2127468"/>
            <a:chExt cx="1260000" cy="657739"/>
          </a:xfrm>
        </p:grpSpPr>
        <p:sp>
          <p:nvSpPr>
            <p:cNvPr id="24" name="Arc 15"/>
            <p:cNvSpPr>
              <a:spLocks noChangeArrowheads="1"/>
            </p:cNvSpPr>
            <p:nvPr/>
          </p:nvSpPr>
          <p:spPr bwMode="auto">
            <a:xfrm>
              <a:off x="2192953"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sz="240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855445" y="2127468"/>
              <a:ext cx="1260000" cy="616799"/>
              <a:chOff x="2060619" y="3334612"/>
              <a:chExt cx="1570193" cy="722234"/>
            </a:xfrm>
          </p:grpSpPr>
          <p:cxnSp>
            <p:nvCxnSpPr>
              <p:cNvPr id="15" name="直接连接符 14"/>
              <p:cNvCxnSpPr/>
              <p:nvPr/>
            </p:nvCxnSpPr>
            <p:spPr>
              <a:xfrm>
                <a:off x="2060619" y="4056846"/>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068937" y="3334612"/>
                <a:ext cx="1349669" cy="7192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Rectangle 2"/>
            <p:cNvSpPr>
              <a:spLocks noChangeArrowheads="1"/>
            </p:cNvSpPr>
            <p:nvPr/>
          </p:nvSpPr>
          <p:spPr bwMode="auto">
            <a:xfrm>
              <a:off x="2282661" y="2353407"/>
              <a:ext cx="28178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853340" y="3622833"/>
            <a:ext cx="1260000" cy="1153242"/>
            <a:chOff x="5232720" y="1688639"/>
            <a:chExt cx="1260000" cy="1153242"/>
          </a:xfrm>
        </p:grpSpPr>
        <p:sp>
          <p:nvSpPr>
            <p:cNvPr id="26" name="Arc 15"/>
            <p:cNvSpPr>
              <a:spLocks noChangeArrowheads="1"/>
            </p:cNvSpPr>
            <p:nvPr/>
          </p:nvSpPr>
          <p:spPr bwMode="auto">
            <a:xfrm>
              <a:off x="5236921" y="2603040"/>
              <a:ext cx="242777" cy="220278"/>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sz="240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232720" y="1688639"/>
              <a:ext cx="1260000" cy="1153242"/>
              <a:chOff x="2027351" y="2719163"/>
              <a:chExt cx="1570193" cy="1350376"/>
            </a:xfrm>
          </p:grpSpPr>
          <p:cxnSp>
            <p:nvCxnSpPr>
              <p:cNvPr id="19" name="直接连接符 18"/>
              <p:cNvCxnSpPr/>
              <p:nvPr/>
            </p:nvCxnSpPr>
            <p:spPr>
              <a:xfrm>
                <a:off x="2027351" y="4056847"/>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2040902" y="2719163"/>
                <a:ext cx="0" cy="13503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Rectangle 2"/>
            <p:cNvSpPr>
              <a:spLocks noChangeArrowheads="1"/>
            </p:cNvSpPr>
            <p:nvPr/>
          </p:nvSpPr>
          <p:spPr bwMode="auto">
            <a:xfrm>
              <a:off x="5376351" y="2313362"/>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627057" y="3791572"/>
            <a:ext cx="2089946" cy="1017035"/>
            <a:chOff x="4436144" y="1839652"/>
            <a:chExt cx="2089946" cy="1017035"/>
          </a:xfrm>
        </p:grpSpPr>
        <p:sp>
          <p:nvSpPr>
            <p:cNvPr id="23" name="Arc 15"/>
            <p:cNvSpPr>
              <a:spLocks noChangeArrowheads="1"/>
            </p:cNvSpPr>
            <p:nvPr/>
          </p:nvSpPr>
          <p:spPr bwMode="auto">
            <a:xfrm rot="21059981">
              <a:off x="5143636" y="2620560"/>
              <a:ext cx="362758" cy="236127"/>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19050">
              <a:solidFill>
                <a:srgbClr val="FF0000"/>
              </a:solidFill>
              <a:round/>
            </a:ln>
          </p:spPr>
          <p:txBody>
            <a:bodyPr/>
            <a:lstStyle/>
            <a:p>
              <a:endParaRPr lang="zh-CN" altLang="en-US" sz="2400">
                <a:latin typeface="微软雅黑" panose="020B0503020204020204" pitchFamily="34" charset="-122"/>
                <a:ea typeface="微软雅黑" panose="020B0503020204020204" pitchFamily="34" charset="-122"/>
              </a:endParaRPr>
            </a:p>
          </p:txBody>
        </p:sp>
        <p:grpSp>
          <p:nvGrpSpPr>
            <p:cNvPr id="33" name="组合 17"/>
            <p:cNvGrpSpPr/>
            <p:nvPr/>
          </p:nvGrpSpPr>
          <p:grpSpPr>
            <a:xfrm>
              <a:off x="4436144" y="1839652"/>
              <a:ext cx="2089946" cy="991389"/>
              <a:chOff x="1034670" y="2895989"/>
              <a:chExt cx="2604459" cy="1160856"/>
            </a:xfrm>
          </p:grpSpPr>
          <p:cxnSp>
            <p:nvCxnSpPr>
              <p:cNvPr id="37" name="直接连接符 36"/>
              <p:cNvCxnSpPr/>
              <p:nvPr/>
            </p:nvCxnSpPr>
            <p:spPr>
              <a:xfrm>
                <a:off x="2068936" y="4056845"/>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1034670" y="2895989"/>
                <a:ext cx="1042587" cy="11579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Rectangle 2"/>
            <p:cNvSpPr>
              <a:spLocks noChangeArrowheads="1"/>
            </p:cNvSpPr>
            <p:nvPr/>
          </p:nvSpPr>
          <p:spPr bwMode="auto">
            <a:xfrm>
              <a:off x="5443100" y="2373432"/>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3</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sp>
        <p:nvSpPr>
          <p:cNvPr id="41" name="TextBox 4"/>
          <p:cNvSpPr txBox="1"/>
          <p:nvPr/>
        </p:nvSpPr>
        <p:spPr>
          <a:xfrm>
            <a:off x="1969012" y="5158927"/>
            <a:ext cx="1085850" cy="460375"/>
          </a:xfrm>
          <a:prstGeom prst="rect">
            <a:avLst/>
          </a:prstGeom>
          <a:noFill/>
        </p:spPr>
        <p:txBody>
          <a:bodyPr>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TextBox 4"/>
          <p:cNvSpPr txBox="1"/>
          <p:nvPr/>
        </p:nvSpPr>
        <p:spPr>
          <a:xfrm>
            <a:off x="5461532" y="5122900"/>
            <a:ext cx="1085850" cy="460375"/>
          </a:xfrm>
          <a:prstGeom prst="rect">
            <a:avLst/>
          </a:prstGeom>
          <a:noFill/>
        </p:spPr>
        <p:txBody>
          <a:bodyPr>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TextBox 4"/>
          <p:cNvSpPr txBox="1"/>
          <p:nvPr/>
        </p:nvSpPr>
        <p:spPr>
          <a:xfrm>
            <a:off x="9208506" y="5059879"/>
            <a:ext cx="1085850" cy="460375"/>
          </a:xfrm>
          <a:prstGeom prst="rect">
            <a:avLst/>
          </a:prstGeom>
          <a:noFill/>
        </p:spPr>
        <p:txBody>
          <a:bodyPr>
            <a:spAutoFit/>
          </a:bodyPr>
          <a:lstStyle/>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3755390" y="0"/>
            <a:ext cx="4210050" cy="3373120"/>
            <a:chOff x="5294" y="1939"/>
            <a:chExt cx="6630" cy="5312"/>
          </a:xfrm>
        </p:grpSpPr>
        <p:pic>
          <p:nvPicPr>
            <p:cNvPr id="4" name="图片 3" descr="图片269"/>
            <p:cNvPicPr>
              <a:picLocks noChangeAspect="1"/>
            </p:cNvPicPr>
            <p:nvPr/>
          </p:nvPicPr>
          <p:blipFill>
            <a:blip r:embed="rId3"/>
            <a:stretch>
              <a:fillRect/>
            </a:stretch>
          </p:blipFill>
          <p:spPr>
            <a:xfrm>
              <a:off x="5294" y="1939"/>
              <a:ext cx="6135" cy="5312"/>
            </a:xfrm>
            <a:prstGeom prst="rect">
              <a:avLst/>
            </a:prstGeom>
          </p:spPr>
        </p:pic>
        <p:sp>
          <p:nvSpPr>
            <p:cNvPr id="3" name="Text Box 3"/>
            <p:cNvSpPr txBox="1">
              <a:spLocks noChangeArrowheads="1"/>
            </p:cNvSpPr>
            <p:nvPr/>
          </p:nvSpPr>
          <p:spPr bwMode="auto">
            <a:xfrm>
              <a:off x="5726" y="4941"/>
              <a:ext cx="619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量一量下面各角的度数。</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left)">
                                      <p:cBhvr>
                                        <p:cTn id="14" dur="500"/>
                                        <p:tgtEl>
                                          <p:spTgt spid="41"/>
                                        </p:tgtEl>
                                      </p:cBhvr>
                                    </p:animEffect>
                                  </p:childTnLst>
                                </p:cTn>
                              </p:par>
                            </p:childTnLst>
                          </p:cTn>
                        </p:par>
                        <p:par>
                          <p:cTn id="15" fill="hold">
                            <p:stCondLst>
                              <p:cond delay="500"/>
                            </p:stCondLst>
                            <p:childTnLst>
                              <p:par>
                                <p:cTn id="16" presetID="1" presetClass="exit" presetSubtype="0" fill="hold" nodeType="afterEffect">
                                  <p:stCondLst>
                                    <p:cond delay="0"/>
                                  </p:stCondLst>
                                  <p:childTnLst>
                                    <p:set>
                                      <p:cBhvr>
                                        <p:cTn id="17" dur="1" fill="hold">
                                          <p:stCondLst>
                                            <p:cond delay="0"/>
                                          </p:stCondLst>
                                        </p:cTn>
                                        <p:tgtEl>
                                          <p:spTgt spid="3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par>
                          <p:cTn id="30" fill="hold">
                            <p:stCondLst>
                              <p:cond delay="500"/>
                            </p:stCondLst>
                            <p:childTnLst>
                              <p:par>
                                <p:cTn id="31" presetID="1" presetClass="exit" presetSubtype="0" fill="hold" nodeType="afterEffect">
                                  <p:stCondLst>
                                    <p:cond delay="0"/>
                                  </p:stCondLst>
                                  <p:childTnLst>
                                    <p:set>
                                      <p:cBhvr>
                                        <p:cTn id="32" dur="1" fill="hold">
                                          <p:stCondLst>
                                            <p:cond delay="0"/>
                                          </p:stCondLst>
                                        </p:cTn>
                                        <p:tgtEl>
                                          <p:spTgt spid="4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ppt_w</p:attrName>
                                        </p:attrNameLst>
                                      </p:cBhvr>
                                      <p:tavLst>
                                        <p:tav tm="0">
                                          <p:val>
                                            <p:fltVal val="0"/>
                                          </p:val>
                                        </p:tav>
                                        <p:tav tm="100000">
                                          <p:val>
                                            <p:strVal val="#ppt_w"/>
                                          </p:val>
                                        </p:tav>
                                      </p:tavLst>
                                    </p:anim>
                                    <p:anim calcmode="lin" valueType="num">
                                      <p:cBhvr>
                                        <p:cTn id="38" dur="500" fill="hold"/>
                                        <p:tgtEl>
                                          <p:spTgt spid="46"/>
                                        </p:tgtEl>
                                        <p:attrNameLst>
                                          <p:attrName>ppt_h</p:attrName>
                                        </p:attrNameLst>
                                      </p:cBhvr>
                                      <p:tavLst>
                                        <p:tav tm="0">
                                          <p:val>
                                            <p:fltVal val="0"/>
                                          </p:val>
                                        </p:tav>
                                        <p:tav tm="100000">
                                          <p:val>
                                            <p:strVal val="#ppt_h"/>
                                          </p:val>
                                        </p:tav>
                                      </p:tavLst>
                                    </p:anim>
                                    <p:animEffect transition="in" filter="fade">
                                      <p:cBhvr>
                                        <p:cTn id="39" dur="500"/>
                                        <p:tgtEl>
                                          <p:spTgt spid="4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left)">
                                      <p:cBhvr>
                                        <p:cTn id="44" dur="500"/>
                                        <p:tgtEl>
                                          <p:spTgt spid="47"/>
                                        </p:tgtEl>
                                      </p:cBhvr>
                                    </p:animEffec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7" descr="三角板-1.png"/>
          <p:cNvPicPr>
            <a:picLocks noChangeAspect="1"/>
          </p:cNvPicPr>
          <p:nvPr/>
        </p:nvPicPr>
        <p:blipFill>
          <a:blip r:embed="rId2" cstate="print"/>
          <a:srcRect/>
          <a:stretch>
            <a:fillRect/>
          </a:stretch>
        </p:blipFill>
        <p:spPr bwMode="auto">
          <a:xfrm>
            <a:off x="1960880" y="2436495"/>
            <a:ext cx="3721735" cy="1851660"/>
          </a:xfrm>
          <a:prstGeom prst="rect">
            <a:avLst/>
          </a:prstGeom>
          <a:noFill/>
          <a:ln w="9525">
            <a:noFill/>
            <a:miter lim="800000"/>
            <a:headEnd/>
            <a:tailEnd/>
          </a:ln>
        </p:spPr>
      </p:pic>
      <p:pic>
        <p:nvPicPr>
          <p:cNvPr id="4" name="图片 8" descr="三角板-2.png"/>
          <p:cNvPicPr>
            <a:picLocks noChangeAspect="1"/>
          </p:cNvPicPr>
          <p:nvPr/>
        </p:nvPicPr>
        <p:blipFill>
          <a:blip r:embed="rId3" cstate="print"/>
          <a:srcRect/>
          <a:stretch>
            <a:fillRect/>
          </a:stretch>
        </p:blipFill>
        <p:spPr bwMode="auto">
          <a:xfrm rot="5400000">
            <a:off x="8030845" y="2353310"/>
            <a:ext cx="2521585" cy="3283585"/>
          </a:xfrm>
          <a:prstGeom prst="rect">
            <a:avLst/>
          </a:prstGeom>
          <a:noFill/>
          <a:ln w="9525">
            <a:noFill/>
            <a:miter lim="800000"/>
            <a:headEnd/>
            <a:tailEnd/>
          </a:ln>
        </p:spPr>
      </p:pic>
      <p:grpSp>
        <p:nvGrpSpPr>
          <p:cNvPr id="10" name="组合 9"/>
          <p:cNvGrpSpPr/>
          <p:nvPr/>
        </p:nvGrpSpPr>
        <p:grpSpPr>
          <a:xfrm>
            <a:off x="3176905" y="847090"/>
            <a:ext cx="6238240" cy="1211580"/>
            <a:chOff x="5003" y="1334"/>
            <a:chExt cx="9824" cy="1908"/>
          </a:xfrm>
        </p:grpSpPr>
        <p:sp>
          <p:nvSpPr>
            <p:cNvPr id="13" name="圆角矩形 12"/>
            <p:cNvSpPr/>
            <p:nvPr/>
          </p:nvSpPr>
          <p:spPr>
            <a:xfrm>
              <a:off x="5003" y="1334"/>
              <a:ext cx="9825" cy="1908"/>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 name="Text Box 3"/>
            <p:cNvSpPr txBox="1">
              <a:spLocks noChangeArrowheads="1"/>
            </p:cNvSpPr>
            <p:nvPr/>
          </p:nvSpPr>
          <p:spPr bwMode="auto">
            <a:xfrm>
              <a:off x="5978" y="1489"/>
              <a:ext cx="8610"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三角尺上有一个角是直角，</a:t>
              </a:r>
              <a:endParaRPr lang="zh-CN" altLang="en-US" dirty="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用量角器量一量，这个直角是多少度？</a:t>
              </a:r>
              <a:endParaRPr lang="zh-CN" altLang="en-US" dirty="0">
                <a:solidFill>
                  <a:srgbClr val="000000"/>
                </a:solidFill>
                <a:latin typeface="微软雅黑" panose="020B0503020204020204" pitchFamily="34" charset="-122"/>
                <a:ea typeface="微软雅黑" panose="020B0503020204020204" pitchFamily="34" charset="-122"/>
              </a:endParaRPr>
            </a:p>
          </p:txBody>
        </p:sp>
      </p:grpSp>
      <p:pic>
        <p:nvPicPr>
          <p:cNvPr id="6"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8902184">
            <a:off x="1609725" y="2875915"/>
            <a:ext cx="326961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5883910" y="2696210"/>
            <a:ext cx="3532505" cy="18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4601210" y="5494020"/>
            <a:ext cx="2834005" cy="855980"/>
            <a:chOff x="6360" y="8559"/>
            <a:chExt cx="4463" cy="1348"/>
          </a:xfrm>
        </p:grpSpPr>
        <p:sp>
          <p:nvSpPr>
            <p:cNvPr id="29" name="Folded Corner 28"/>
            <p:cNvSpPr/>
            <p:nvPr/>
          </p:nvSpPr>
          <p:spPr>
            <a:xfrm>
              <a:off x="6360" y="8559"/>
              <a:ext cx="4216" cy="1348"/>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8" name="TextBox 4"/>
            <p:cNvSpPr txBox="1"/>
            <p:nvPr/>
          </p:nvSpPr>
          <p:spPr>
            <a:xfrm>
              <a:off x="7055" y="8870"/>
              <a:ext cx="3769" cy="725"/>
            </a:xfrm>
            <a:prstGeom prst="rect">
              <a:avLst/>
            </a:prstGeom>
            <a:noFill/>
          </p:spPr>
          <p:txBody>
            <a:bodyPr wrap="square">
              <a:spAutoFit/>
            </a:bodyPr>
            <a:lstStyle/>
            <a:p>
              <a:pPr>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直角</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Line 7"/>
          <p:cNvSpPr>
            <a:spLocks noChangeShapeType="1"/>
          </p:cNvSpPr>
          <p:nvPr/>
        </p:nvSpPr>
        <p:spPr bwMode="auto">
          <a:xfrm>
            <a:off x="5484103" y="3252179"/>
            <a:ext cx="1944000" cy="0"/>
          </a:xfrm>
          <a:prstGeom prst="line">
            <a:avLst/>
          </a:prstGeom>
          <a:noFill/>
          <a:ln w="38100" cmpd="sng">
            <a:solidFill>
              <a:srgbClr val="1F03C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5" name="椭圆 4"/>
          <p:cNvSpPr/>
          <p:nvPr/>
        </p:nvSpPr>
        <p:spPr>
          <a:xfrm>
            <a:off x="5434892" y="31891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图片 9" descr="图片289"/>
          <p:cNvPicPr>
            <a:picLocks noChangeAspect="1"/>
          </p:cNvPicPr>
          <p:nvPr/>
        </p:nvPicPr>
        <p:blipFill>
          <a:blip r:embed="rId2"/>
          <a:stretch>
            <a:fillRect/>
          </a:stretch>
        </p:blipFill>
        <p:spPr>
          <a:xfrm flipH="1">
            <a:off x="5483860" y="2075815"/>
            <a:ext cx="803275" cy="1103630"/>
          </a:xfrm>
          <a:prstGeom prst="rect">
            <a:avLst/>
          </a:prstGeom>
        </p:spPr>
      </p:pic>
      <p:grpSp>
        <p:nvGrpSpPr>
          <p:cNvPr id="15" name="组合 14"/>
          <p:cNvGrpSpPr/>
          <p:nvPr/>
        </p:nvGrpSpPr>
        <p:grpSpPr>
          <a:xfrm>
            <a:off x="3671570" y="3191510"/>
            <a:ext cx="3730625" cy="143510"/>
            <a:chOff x="5801" y="6586"/>
            <a:chExt cx="5875" cy="226"/>
          </a:xfrm>
        </p:grpSpPr>
        <p:sp>
          <p:nvSpPr>
            <p:cNvPr id="8" name="Line 8"/>
            <p:cNvSpPr>
              <a:spLocks noChangeShapeType="1"/>
            </p:cNvSpPr>
            <p:nvPr/>
          </p:nvSpPr>
          <p:spPr bwMode="auto">
            <a:xfrm>
              <a:off x="8786" y="6689"/>
              <a:ext cx="2891" cy="0"/>
            </a:xfrm>
            <a:prstGeom prst="line">
              <a:avLst/>
            </a:prstGeom>
            <a:noFill/>
            <a:ln w="762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8"/>
            <p:cNvSpPr>
              <a:spLocks noChangeShapeType="1"/>
            </p:cNvSpPr>
            <p:nvPr/>
          </p:nvSpPr>
          <p:spPr bwMode="auto">
            <a:xfrm>
              <a:off x="5801" y="6709"/>
              <a:ext cx="2835" cy="0"/>
            </a:xfrm>
            <a:prstGeom prst="line">
              <a:avLst/>
            </a:prstGeom>
            <a:noFill/>
            <a:ln w="76200"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14" name="椭圆 13"/>
            <p:cNvSpPr/>
            <p:nvPr/>
          </p:nvSpPr>
          <p:spPr>
            <a:xfrm>
              <a:off x="8636" y="6586"/>
              <a:ext cx="227" cy="22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V="1">
            <a:off x="5579110" y="3250565"/>
            <a:ext cx="1786890" cy="698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11" name="组合 10"/>
          <p:cNvGrpSpPr/>
          <p:nvPr/>
        </p:nvGrpSpPr>
        <p:grpSpPr>
          <a:xfrm>
            <a:off x="2350770" y="4299585"/>
            <a:ext cx="6219825" cy="1310640"/>
            <a:chOff x="3559" y="1866"/>
            <a:chExt cx="9795" cy="2064"/>
          </a:xfrm>
        </p:grpSpPr>
        <p:grpSp>
          <p:nvGrpSpPr>
            <p:cNvPr id="24" name="组合 23"/>
            <p:cNvGrpSpPr/>
            <p:nvPr/>
          </p:nvGrpSpPr>
          <p:grpSpPr>
            <a:xfrm>
              <a:off x="3559" y="1866"/>
              <a:ext cx="9794" cy="2064"/>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Text Box 3"/>
            <p:cNvSpPr txBox="1">
              <a:spLocks noChangeArrowheads="1"/>
            </p:cNvSpPr>
            <p:nvPr/>
          </p:nvSpPr>
          <p:spPr bwMode="auto">
            <a:xfrm>
              <a:off x="3844" y="2124"/>
              <a:ext cx="9510"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角可以看作由一条射线绕着它的端点，</a:t>
              </a:r>
              <a:endParaRPr lang="zh-CN" altLang="en-US" dirty="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从一个位置旋转到另一个位置所成的图形。</a:t>
              </a:r>
              <a:endParaRPr lang="zh-CN" alt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par>
                          <p:cTn id="18" fill="hold">
                            <p:stCondLst>
                              <p:cond delay="0"/>
                            </p:stCondLst>
                            <p:childTnLst>
                              <p:par>
                                <p:cTn id="19" presetID="8" presetClass="emph" presetSubtype="0" fill="hold" nodeType="afterEffect">
                                  <p:stCondLst>
                                    <p:cond delay="0"/>
                                  </p:stCondLst>
                                  <p:childTnLst>
                                    <p:animRot by="-5400000">
                                      <p:cBhvr>
                                        <p:cTn id="20" dur="2000" fill="hold"/>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ppt_y</p:attrName>
                                        </p:attrNameLst>
                                      </p:cBhvr>
                                      <p:tavLst>
                                        <p:tav tm="0">
                                          <p:val>
                                            <p:strVal val="#ppt_y+#ppt_h*1.125000"/>
                                          </p:val>
                                        </p:tav>
                                        <p:tav tm="100000">
                                          <p:val>
                                            <p:strVal val="#ppt_y"/>
                                          </p:val>
                                        </p:tav>
                                      </p:tavLst>
                                    </p:anim>
                                    <p:animEffect transition="in" filter="wipe(up)">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2350770" y="4032885"/>
            <a:ext cx="7432675" cy="774700"/>
            <a:chOff x="3702" y="7571"/>
            <a:chExt cx="11705" cy="1220"/>
          </a:xfrm>
        </p:grpSpPr>
        <p:grpSp>
          <p:nvGrpSpPr>
            <p:cNvPr id="24" name="组合 23"/>
            <p:cNvGrpSpPr/>
            <p:nvPr/>
          </p:nvGrpSpPr>
          <p:grpSpPr>
            <a:xfrm rot="0">
              <a:off x="3702" y="7571"/>
              <a:ext cx="11705" cy="1220"/>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Text Box 3"/>
            <p:cNvSpPr txBox="1">
              <a:spLocks noChangeArrowheads="1"/>
            </p:cNvSpPr>
            <p:nvPr/>
          </p:nvSpPr>
          <p:spPr bwMode="auto">
            <a:xfrm>
              <a:off x="4043" y="7829"/>
              <a:ext cx="1136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sym typeface="+mn-ea"/>
                </a:rPr>
                <a:t>一条射线绕它的端点旋转半周，形成的角叫做</a:t>
              </a:r>
              <a:r>
                <a:rPr lang="zh-CN" altLang="en-US" dirty="0">
                  <a:solidFill>
                    <a:srgbClr val="FF0000"/>
                  </a:solidFill>
                  <a:latin typeface="微软雅黑" panose="020B0503020204020204" pitchFamily="34" charset="-122"/>
                  <a:ea typeface="微软雅黑" panose="020B0503020204020204" pitchFamily="34" charset="-122"/>
                  <a:sym typeface="+mn-ea"/>
                </a:rPr>
                <a:t>平角</a:t>
              </a:r>
              <a:r>
                <a:rPr lang="zh-CN" altLang="en-US" dirty="0">
                  <a:solidFill>
                    <a:srgbClr val="000000"/>
                  </a:solidFill>
                  <a:latin typeface="微软雅黑" panose="020B0503020204020204" pitchFamily="34" charset="-122"/>
                  <a:ea typeface="微软雅黑" panose="020B0503020204020204" pitchFamily="34" charset="-122"/>
                  <a:sym typeface="+mn-ea"/>
                </a:rPr>
                <a:t>。</a:t>
              </a:r>
              <a:endParaRPr lang="zh-CN" altLang="en-US" dirty="0">
                <a:solidFill>
                  <a:srgbClr val="000000"/>
                </a:solidFill>
                <a:latin typeface="微软雅黑" panose="020B0503020204020204" pitchFamily="34" charset="-122"/>
                <a:ea typeface="微软雅黑" panose="020B0503020204020204" pitchFamily="34" charset="-122"/>
              </a:endParaRPr>
            </a:p>
          </p:txBody>
        </p:sp>
      </p:grpSp>
      <p:sp>
        <p:nvSpPr>
          <p:cNvPr id="4" name="Line 7"/>
          <p:cNvSpPr>
            <a:spLocks noChangeShapeType="1"/>
          </p:cNvSpPr>
          <p:nvPr/>
        </p:nvSpPr>
        <p:spPr bwMode="auto">
          <a:xfrm>
            <a:off x="5484103" y="3264879"/>
            <a:ext cx="1944000" cy="0"/>
          </a:xfrm>
          <a:prstGeom prst="line">
            <a:avLst/>
          </a:prstGeom>
          <a:noFill/>
          <a:ln w="38100" cmpd="sng">
            <a:solidFill>
              <a:srgbClr val="1F03C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5" name="椭圆 4"/>
          <p:cNvSpPr/>
          <p:nvPr/>
        </p:nvSpPr>
        <p:spPr>
          <a:xfrm>
            <a:off x="5434892" y="32018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71570" y="3178810"/>
            <a:ext cx="3730625" cy="143510"/>
            <a:chOff x="5801" y="6586"/>
            <a:chExt cx="5875" cy="226"/>
          </a:xfrm>
        </p:grpSpPr>
        <p:sp>
          <p:nvSpPr>
            <p:cNvPr id="8" name="Line 8"/>
            <p:cNvSpPr>
              <a:spLocks noChangeShapeType="1"/>
            </p:cNvSpPr>
            <p:nvPr/>
          </p:nvSpPr>
          <p:spPr bwMode="auto">
            <a:xfrm>
              <a:off x="8786" y="6689"/>
              <a:ext cx="2891" cy="0"/>
            </a:xfrm>
            <a:prstGeom prst="line">
              <a:avLst/>
            </a:prstGeom>
            <a:noFill/>
            <a:ln w="762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8"/>
            <p:cNvSpPr>
              <a:spLocks noChangeShapeType="1"/>
            </p:cNvSpPr>
            <p:nvPr/>
          </p:nvSpPr>
          <p:spPr bwMode="auto">
            <a:xfrm>
              <a:off x="5801" y="6709"/>
              <a:ext cx="2835" cy="0"/>
            </a:xfrm>
            <a:prstGeom prst="line">
              <a:avLst/>
            </a:prstGeom>
            <a:noFill/>
            <a:ln w="76200"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14" name="椭圆 13"/>
            <p:cNvSpPr/>
            <p:nvPr/>
          </p:nvSpPr>
          <p:spPr>
            <a:xfrm>
              <a:off x="8636" y="6586"/>
              <a:ext cx="227" cy="22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V="1">
            <a:off x="5579110" y="3263265"/>
            <a:ext cx="1786890" cy="698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图片 5"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t="49531"/>
          <a:stretch>
            <a:fillRect/>
          </a:stretch>
        </p:blipFill>
        <p:spPr>
          <a:xfrm flipV="1">
            <a:off x="4680585" y="2022475"/>
            <a:ext cx="1715135" cy="865505"/>
          </a:xfrm>
          <a:prstGeom prst="rect">
            <a:avLst/>
          </a:prstGeom>
        </p:spPr>
      </p:pic>
      <p:grpSp>
        <p:nvGrpSpPr>
          <p:cNvPr id="9" name="组合 8"/>
          <p:cNvGrpSpPr/>
          <p:nvPr/>
        </p:nvGrpSpPr>
        <p:grpSpPr>
          <a:xfrm>
            <a:off x="4524375" y="5086985"/>
            <a:ext cx="2834640" cy="855980"/>
            <a:chOff x="6360" y="8559"/>
            <a:chExt cx="4464" cy="1348"/>
          </a:xfrm>
        </p:grpSpPr>
        <p:sp>
          <p:nvSpPr>
            <p:cNvPr id="29" name="Folded Corner 28"/>
            <p:cNvSpPr/>
            <p:nvPr/>
          </p:nvSpPr>
          <p:spPr>
            <a:xfrm>
              <a:off x="6360" y="8559"/>
              <a:ext cx="4216" cy="1348"/>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7" name="TextBox 4"/>
            <p:cNvSpPr txBox="1"/>
            <p:nvPr/>
          </p:nvSpPr>
          <p:spPr>
            <a:xfrm>
              <a:off x="7055" y="8870"/>
              <a:ext cx="3769" cy="72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平角</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=180°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8192770" y="303530"/>
            <a:ext cx="2943225" cy="1881505"/>
            <a:chOff x="12962" y="242"/>
            <a:chExt cx="4635" cy="2963"/>
          </a:xfrm>
        </p:grpSpPr>
        <p:pic>
          <p:nvPicPr>
            <p:cNvPr id="11" name="图片 10" descr="49b92606-f4e8-4d4f-9619-7f0a6197ef6c"/>
            <p:cNvPicPr>
              <a:picLocks noChangeAspect="1"/>
            </p:cNvPicPr>
            <p:nvPr/>
          </p:nvPicPr>
          <p:blipFill>
            <a:blip r:embed="rId3"/>
            <a:stretch>
              <a:fillRect/>
            </a:stretch>
          </p:blipFill>
          <p:spPr>
            <a:xfrm>
              <a:off x="12962" y="242"/>
              <a:ext cx="4635" cy="2963"/>
            </a:xfrm>
            <a:prstGeom prst="rect">
              <a:avLst/>
            </a:prstGeom>
          </p:spPr>
        </p:pic>
        <p:sp>
          <p:nvSpPr>
            <p:cNvPr id="20" name="文本框 19"/>
            <p:cNvSpPr txBox="1"/>
            <p:nvPr/>
          </p:nvSpPr>
          <p:spPr>
            <a:xfrm>
              <a:off x="13976" y="1507"/>
              <a:ext cx="2740" cy="725"/>
            </a:xfrm>
            <a:prstGeom prst="rect">
              <a:avLst/>
            </a:prstGeom>
            <a:noFill/>
          </p:spPr>
          <p:txBody>
            <a:bodyPr wrap="none" rtlCol="0">
              <a:spAutoFit/>
            </a:bodyPr>
            <a:p>
              <a:r>
                <a:rPr lang="zh-CN" altLang="en-US" sz="2400"/>
                <a:t>认</a:t>
              </a:r>
              <a:r>
                <a:rPr lang="en-US" altLang="zh-CN" sz="2400"/>
                <a:t> </a:t>
              </a:r>
              <a:r>
                <a:rPr lang="zh-CN" altLang="en-US" sz="2400"/>
                <a:t>识</a:t>
              </a:r>
              <a:r>
                <a:rPr lang="en-US" altLang="zh-CN" sz="2400"/>
                <a:t>  </a:t>
              </a:r>
              <a:r>
                <a:rPr lang="zh-CN" altLang="en-US" sz="2400"/>
                <a:t>平</a:t>
              </a:r>
              <a:r>
                <a:rPr lang="en-US" altLang="zh-CN" sz="2400"/>
                <a:t> </a:t>
              </a:r>
              <a:r>
                <a:rPr lang="zh-CN" altLang="en-US" sz="2400"/>
                <a:t>角</a:t>
              </a:r>
              <a:endParaRPr lang="zh-CN" altLang="en-US" sz="2400"/>
            </a:p>
          </p:txBody>
        </p:sp>
      </p:grpSp>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par>
                          <p:cTn id="18" fill="hold">
                            <p:stCondLst>
                              <p:cond delay="0"/>
                            </p:stCondLst>
                            <p:childTnLst>
                              <p:par>
                                <p:cTn id="19" presetID="8" presetClass="emph" presetSubtype="0" fill="hold" nodeType="afterEffect">
                                  <p:stCondLst>
                                    <p:cond delay="0"/>
                                  </p:stCondLst>
                                  <p:childTnLst>
                                    <p:animRot by="-10800000">
                                      <p:cBhvr>
                                        <p:cTn id="20" dur="2000" fill="hold"/>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up)">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2379980" y="4531360"/>
            <a:ext cx="7433310" cy="774700"/>
            <a:chOff x="3702" y="7571"/>
            <a:chExt cx="11706" cy="1220"/>
          </a:xfrm>
        </p:grpSpPr>
        <p:grpSp>
          <p:nvGrpSpPr>
            <p:cNvPr id="24" name="组合 23"/>
            <p:cNvGrpSpPr/>
            <p:nvPr/>
          </p:nvGrpSpPr>
          <p:grpSpPr>
            <a:xfrm rot="0">
              <a:off x="3702" y="7571"/>
              <a:ext cx="11705" cy="1220"/>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Text Box 3"/>
            <p:cNvSpPr txBox="1">
              <a:spLocks noChangeArrowheads="1"/>
            </p:cNvSpPr>
            <p:nvPr/>
          </p:nvSpPr>
          <p:spPr bwMode="auto">
            <a:xfrm>
              <a:off x="4043" y="7829"/>
              <a:ext cx="1136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sym typeface="+mn-ea"/>
                </a:rPr>
                <a:t>一条射线绕它的端点旋转一周，形成的角叫做</a:t>
              </a:r>
              <a:r>
                <a:rPr lang="zh-CN" altLang="en-US" dirty="0">
                  <a:solidFill>
                    <a:srgbClr val="FF0000"/>
                  </a:solidFill>
                  <a:latin typeface="微软雅黑" panose="020B0503020204020204" pitchFamily="34" charset="-122"/>
                  <a:ea typeface="微软雅黑" panose="020B0503020204020204" pitchFamily="34" charset="-122"/>
                  <a:sym typeface="+mn-ea"/>
                </a:rPr>
                <a:t>周角</a:t>
              </a:r>
              <a:r>
                <a:rPr lang="zh-CN" altLang="en-US" dirty="0">
                  <a:solidFill>
                    <a:srgbClr val="000000"/>
                  </a:solidFill>
                  <a:latin typeface="微软雅黑" panose="020B0503020204020204" pitchFamily="34" charset="-122"/>
                  <a:ea typeface="微软雅黑" panose="020B0503020204020204" pitchFamily="34" charset="-122"/>
                  <a:sym typeface="+mn-ea"/>
                </a:rPr>
                <a:t>。</a:t>
              </a:r>
              <a:endParaRPr lang="zh-CN" altLang="en-US" dirty="0">
                <a:solidFill>
                  <a:srgbClr val="000000"/>
                </a:solidFill>
                <a:latin typeface="微软雅黑" panose="020B0503020204020204" pitchFamily="34" charset="-122"/>
                <a:ea typeface="微软雅黑" panose="020B0503020204020204" pitchFamily="34" charset="-122"/>
              </a:endParaRPr>
            </a:p>
          </p:txBody>
        </p:sp>
      </p:grpSp>
      <p:sp>
        <p:nvSpPr>
          <p:cNvPr id="4" name="Line 7"/>
          <p:cNvSpPr>
            <a:spLocks noChangeShapeType="1"/>
          </p:cNvSpPr>
          <p:nvPr/>
        </p:nvSpPr>
        <p:spPr bwMode="auto">
          <a:xfrm>
            <a:off x="5484103" y="3252179"/>
            <a:ext cx="1944000" cy="0"/>
          </a:xfrm>
          <a:prstGeom prst="line">
            <a:avLst/>
          </a:prstGeom>
          <a:noFill/>
          <a:ln w="38100" cmpd="sng">
            <a:solidFill>
              <a:srgbClr val="1F03C5"/>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5" name="椭圆 4"/>
          <p:cNvSpPr/>
          <p:nvPr/>
        </p:nvSpPr>
        <p:spPr>
          <a:xfrm>
            <a:off x="5434892" y="3189100"/>
            <a:ext cx="144000" cy="14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58870" y="3191510"/>
            <a:ext cx="3730625" cy="143510"/>
            <a:chOff x="5801" y="6586"/>
            <a:chExt cx="5875" cy="226"/>
          </a:xfrm>
        </p:grpSpPr>
        <p:sp>
          <p:nvSpPr>
            <p:cNvPr id="8" name="Line 8"/>
            <p:cNvSpPr>
              <a:spLocks noChangeShapeType="1"/>
            </p:cNvSpPr>
            <p:nvPr/>
          </p:nvSpPr>
          <p:spPr bwMode="auto">
            <a:xfrm>
              <a:off x="8786" y="6689"/>
              <a:ext cx="2891" cy="0"/>
            </a:xfrm>
            <a:prstGeom prst="line">
              <a:avLst/>
            </a:prstGeom>
            <a:noFill/>
            <a:ln w="762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8"/>
            <p:cNvSpPr>
              <a:spLocks noChangeShapeType="1"/>
            </p:cNvSpPr>
            <p:nvPr/>
          </p:nvSpPr>
          <p:spPr bwMode="auto">
            <a:xfrm>
              <a:off x="5801" y="6709"/>
              <a:ext cx="2835" cy="0"/>
            </a:xfrm>
            <a:prstGeom prst="line">
              <a:avLst/>
            </a:prstGeom>
            <a:noFill/>
            <a:ln w="76200"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14" name="椭圆 13"/>
            <p:cNvSpPr/>
            <p:nvPr/>
          </p:nvSpPr>
          <p:spPr>
            <a:xfrm>
              <a:off x="8636" y="6586"/>
              <a:ext cx="227" cy="22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V="1">
            <a:off x="5579110" y="3250565"/>
            <a:ext cx="1786890" cy="698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图片 5"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t="49531"/>
          <a:stretch>
            <a:fillRect/>
          </a:stretch>
        </p:blipFill>
        <p:spPr>
          <a:xfrm flipV="1">
            <a:off x="4680585" y="2403475"/>
            <a:ext cx="1715135" cy="865505"/>
          </a:xfrm>
          <a:prstGeom prst="rect">
            <a:avLst/>
          </a:prstGeom>
        </p:spPr>
      </p:pic>
      <p:grpSp>
        <p:nvGrpSpPr>
          <p:cNvPr id="9" name="组合 8"/>
          <p:cNvGrpSpPr/>
          <p:nvPr/>
        </p:nvGrpSpPr>
        <p:grpSpPr>
          <a:xfrm>
            <a:off x="4473575" y="5479415"/>
            <a:ext cx="2834640" cy="855980"/>
            <a:chOff x="6360" y="8559"/>
            <a:chExt cx="4464" cy="1348"/>
          </a:xfrm>
        </p:grpSpPr>
        <p:sp>
          <p:nvSpPr>
            <p:cNvPr id="29" name="Folded Corner 28"/>
            <p:cNvSpPr/>
            <p:nvPr/>
          </p:nvSpPr>
          <p:spPr>
            <a:xfrm>
              <a:off x="6360" y="8559"/>
              <a:ext cx="4216" cy="1348"/>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7" name="TextBox 4"/>
            <p:cNvSpPr txBox="1"/>
            <p:nvPr/>
          </p:nvSpPr>
          <p:spPr>
            <a:xfrm>
              <a:off x="7055" y="8870"/>
              <a:ext cx="3769" cy="725"/>
            </a:xfrm>
            <a:prstGeom prst="rect">
              <a:avLst/>
            </a:prstGeom>
            <a:noFill/>
          </p:spPr>
          <p:txBody>
            <a:bodyPr wrap="square">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周角</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=360°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8192770" y="303530"/>
            <a:ext cx="2943225" cy="1881505"/>
            <a:chOff x="12962" y="242"/>
            <a:chExt cx="4635" cy="2963"/>
          </a:xfrm>
        </p:grpSpPr>
        <p:pic>
          <p:nvPicPr>
            <p:cNvPr id="17" name="图片 16" descr="49b92606-f4e8-4d4f-9619-7f0a6197ef6c"/>
            <p:cNvPicPr>
              <a:picLocks noChangeAspect="1"/>
            </p:cNvPicPr>
            <p:nvPr/>
          </p:nvPicPr>
          <p:blipFill>
            <a:blip r:embed="rId3"/>
            <a:stretch>
              <a:fillRect/>
            </a:stretch>
          </p:blipFill>
          <p:spPr>
            <a:xfrm>
              <a:off x="12962" y="242"/>
              <a:ext cx="4635" cy="2963"/>
            </a:xfrm>
            <a:prstGeom prst="rect">
              <a:avLst/>
            </a:prstGeom>
          </p:spPr>
        </p:pic>
        <p:sp>
          <p:nvSpPr>
            <p:cNvPr id="18" name="文本框 17"/>
            <p:cNvSpPr txBox="1"/>
            <p:nvPr/>
          </p:nvSpPr>
          <p:spPr>
            <a:xfrm>
              <a:off x="13976" y="1507"/>
              <a:ext cx="2740" cy="725"/>
            </a:xfrm>
            <a:prstGeom prst="rect">
              <a:avLst/>
            </a:prstGeom>
            <a:noFill/>
          </p:spPr>
          <p:txBody>
            <a:bodyPr wrap="none" rtlCol="0">
              <a:spAutoFit/>
            </a:bodyPr>
            <a:p>
              <a:r>
                <a:rPr lang="zh-CN" altLang="en-US" sz="2400"/>
                <a:t>认</a:t>
              </a:r>
              <a:r>
                <a:rPr lang="en-US" altLang="zh-CN" sz="2400"/>
                <a:t> </a:t>
              </a:r>
              <a:r>
                <a:rPr lang="zh-CN" altLang="en-US" sz="2400"/>
                <a:t>识</a:t>
              </a:r>
              <a:r>
                <a:rPr lang="en-US" altLang="zh-CN" sz="2400"/>
                <a:t>  </a:t>
              </a:r>
              <a:r>
                <a:rPr lang="zh-CN" altLang="en-US" sz="2400"/>
                <a:t>周</a:t>
              </a:r>
              <a:r>
                <a:rPr lang="en-US" altLang="zh-CN" sz="2400"/>
                <a:t> </a:t>
              </a:r>
              <a:r>
                <a:rPr lang="zh-CN" altLang="en-US" sz="2400"/>
                <a:t>角</a:t>
              </a:r>
              <a:endParaRPr lang="zh-CN" altLang="en-US" sz="2400"/>
            </a:p>
          </p:txBody>
        </p:sp>
      </p:grpSp>
      <p:pic>
        <p:nvPicPr>
          <p:cNvPr id="20" name="图片 19"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t="49531"/>
          <a:stretch>
            <a:fillRect/>
          </a:stretch>
        </p:blipFill>
        <p:spPr>
          <a:xfrm flipH="1">
            <a:off x="4649470" y="3193415"/>
            <a:ext cx="1715135" cy="865505"/>
          </a:xfrm>
          <a:prstGeom prst="rect">
            <a:avLst/>
          </a:prstGeom>
        </p:spPr>
      </p:pic>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par>
                          <p:cTn id="18" fill="hold">
                            <p:stCondLst>
                              <p:cond delay="0"/>
                            </p:stCondLst>
                            <p:childTnLst>
                              <p:par>
                                <p:cTn id="19" presetID="8" presetClass="emph" presetSubtype="0" fill="hold" nodeType="afterEffect">
                                  <p:stCondLst>
                                    <p:cond delay="0"/>
                                  </p:stCondLst>
                                  <p:childTnLst>
                                    <p:animRot by="-21600000">
                                      <p:cBhvr>
                                        <p:cTn id="20" dur="2000" fill="hold"/>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up)">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up)">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367790" y="1101090"/>
            <a:ext cx="6888480" cy="591185"/>
          </a:xfrm>
          <a:prstGeom prst="rect">
            <a:avLst/>
          </a:prstGeom>
          <a:noFill/>
        </p:spPr>
        <p:txBody>
          <a:bodyPr wrap="none" rtlCol="0" anchor="t">
            <a:spAutoFit/>
          </a:bodyPr>
          <a:p>
            <a:pPr eaLnBrk="1" hangingPunct="1">
              <a:lnSpc>
                <a:spcPts val="39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锐角、直角、钝角、平角和周角之间有什么关系？</a:t>
            </a:r>
            <a:endParaRPr lang="zh-CN" altLang="en-US" sz="2400">
              <a:latin typeface="微软雅黑" panose="020B0503020204020204" pitchFamily="34" charset="-122"/>
              <a:ea typeface="微软雅黑" panose="020B0503020204020204" pitchFamily="34" charset="-122"/>
            </a:endParaRPr>
          </a:p>
        </p:txBody>
      </p:sp>
      <p:grpSp>
        <p:nvGrpSpPr>
          <p:cNvPr id="48" name="组合 47"/>
          <p:cNvGrpSpPr/>
          <p:nvPr/>
        </p:nvGrpSpPr>
        <p:grpSpPr>
          <a:xfrm>
            <a:off x="2030730" y="2353310"/>
            <a:ext cx="7448550" cy="3224530"/>
            <a:chOff x="4003" y="3187"/>
            <a:chExt cx="11730" cy="5078"/>
          </a:xfrm>
          <a:effectLst>
            <a:outerShdw blurRad="304800" dist="558800" dir="18900000" algn="bl" rotWithShape="0">
              <a:prstClr val="black">
                <a:alpha val="40000"/>
              </a:prstClr>
            </a:outerShdw>
          </a:effectLst>
        </p:grpSpPr>
        <p:grpSp>
          <p:nvGrpSpPr>
            <p:cNvPr id="24" name="组合 23"/>
            <p:cNvGrpSpPr/>
            <p:nvPr/>
          </p:nvGrpSpPr>
          <p:grpSpPr>
            <a:xfrm>
              <a:off x="4003" y="7419"/>
              <a:ext cx="11731" cy="847"/>
              <a:chOff x="4003" y="3186"/>
              <a:chExt cx="11731" cy="847"/>
            </a:xfrm>
          </p:grpSpPr>
          <p:sp>
            <p:nvSpPr>
              <p:cNvPr id="25" name="矩形 24"/>
              <p:cNvSpPr/>
              <p:nvPr/>
            </p:nvSpPr>
            <p:spPr>
              <a:xfrm>
                <a:off x="4003" y="3187"/>
                <a:ext cx="2295" cy="846"/>
              </a:xfrm>
              <a:prstGeom prst="rect">
                <a:avLst/>
              </a:prstGeom>
              <a:solidFill>
                <a:schemeClr val="accent2">
                  <a:lumMod val="60000"/>
                  <a:lumOff val="4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6298" y="3186"/>
                <a:ext cx="5010" cy="846"/>
              </a:xfrm>
              <a:prstGeom prst="rect">
                <a:avLst/>
              </a:prstGeom>
              <a:solidFill>
                <a:schemeClr val="accent2">
                  <a:lumMod val="60000"/>
                  <a:lumOff val="4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11308" y="3187"/>
                <a:ext cx="4427" cy="846"/>
              </a:xfrm>
              <a:prstGeom prst="rect">
                <a:avLst/>
              </a:prstGeom>
              <a:solidFill>
                <a:schemeClr val="accent2">
                  <a:lumMod val="60000"/>
                  <a:lumOff val="4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8" name="组合 27"/>
            <p:cNvGrpSpPr/>
            <p:nvPr/>
          </p:nvGrpSpPr>
          <p:grpSpPr>
            <a:xfrm>
              <a:off x="4003" y="3187"/>
              <a:ext cx="11731" cy="847"/>
              <a:chOff x="4003" y="3186"/>
              <a:chExt cx="11731" cy="847"/>
            </a:xfrm>
          </p:grpSpPr>
          <p:sp>
            <p:nvSpPr>
              <p:cNvPr id="29" name="矩形 28"/>
              <p:cNvSpPr/>
              <p:nvPr/>
            </p:nvSpPr>
            <p:spPr>
              <a:xfrm>
                <a:off x="4003" y="3187"/>
                <a:ext cx="2295" cy="846"/>
              </a:xfrm>
              <a:prstGeom prst="rect">
                <a:avLst/>
              </a:prstGeom>
              <a:solidFill>
                <a:schemeClr val="accent2"/>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a:off x="6298" y="3186"/>
                <a:ext cx="5010" cy="846"/>
              </a:xfrm>
              <a:prstGeom prst="rect">
                <a:avLst/>
              </a:prstGeom>
              <a:solidFill>
                <a:schemeClr val="accent2"/>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11308" y="3187"/>
                <a:ext cx="4427" cy="846"/>
              </a:xfrm>
              <a:prstGeom prst="rect">
                <a:avLst/>
              </a:prstGeom>
              <a:solidFill>
                <a:schemeClr val="accent2"/>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2" name="组合 31"/>
            <p:cNvGrpSpPr/>
            <p:nvPr/>
          </p:nvGrpSpPr>
          <p:grpSpPr>
            <a:xfrm>
              <a:off x="4003" y="4034"/>
              <a:ext cx="11731" cy="847"/>
              <a:chOff x="4003" y="3186"/>
              <a:chExt cx="11731" cy="847"/>
            </a:xfrm>
          </p:grpSpPr>
          <p:sp>
            <p:nvSpPr>
              <p:cNvPr id="33" name="矩形 32"/>
              <p:cNvSpPr/>
              <p:nvPr/>
            </p:nvSpPr>
            <p:spPr>
              <a:xfrm>
                <a:off x="4003" y="3187"/>
                <a:ext cx="2295" cy="846"/>
              </a:xfrm>
              <a:prstGeom prst="rect">
                <a:avLst/>
              </a:prstGeom>
              <a:solidFill>
                <a:srgbClr val="92D050"/>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6298" y="3186"/>
                <a:ext cx="5010" cy="846"/>
              </a:xfrm>
              <a:prstGeom prst="rect">
                <a:avLst/>
              </a:prstGeom>
              <a:solidFill>
                <a:srgbClr val="92D050"/>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11308" y="3187"/>
                <a:ext cx="4427" cy="846"/>
              </a:xfrm>
              <a:prstGeom prst="rect">
                <a:avLst/>
              </a:prstGeom>
              <a:solidFill>
                <a:srgbClr val="92D050"/>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6" name="组合 35"/>
            <p:cNvGrpSpPr/>
            <p:nvPr/>
          </p:nvGrpSpPr>
          <p:grpSpPr>
            <a:xfrm>
              <a:off x="4003" y="4880"/>
              <a:ext cx="11731" cy="847"/>
              <a:chOff x="4003" y="3186"/>
              <a:chExt cx="11731" cy="847"/>
            </a:xfrm>
          </p:grpSpPr>
          <p:sp>
            <p:nvSpPr>
              <p:cNvPr id="37" name="矩形 36"/>
              <p:cNvSpPr/>
              <p:nvPr/>
            </p:nvSpPr>
            <p:spPr>
              <a:xfrm>
                <a:off x="4003" y="3187"/>
                <a:ext cx="2295" cy="846"/>
              </a:xfrm>
              <a:prstGeom prst="rect">
                <a:avLst/>
              </a:prstGeom>
              <a:solidFill>
                <a:schemeClr val="accent4">
                  <a:lumMod val="40000"/>
                  <a:lumOff val="6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nvSpPr>
            <p:spPr>
              <a:xfrm>
                <a:off x="6298" y="3186"/>
                <a:ext cx="5010" cy="846"/>
              </a:xfrm>
              <a:prstGeom prst="rect">
                <a:avLst/>
              </a:prstGeom>
              <a:solidFill>
                <a:schemeClr val="accent4">
                  <a:lumMod val="40000"/>
                  <a:lumOff val="6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11308" y="3187"/>
                <a:ext cx="4427" cy="846"/>
              </a:xfrm>
              <a:prstGeom prst="rect">
                <a:avLst/>
              </a:prstGeom>
              <a:solidFill>
                <a:schemeClr val="accent4">
                  <a:lumMod val="40000"/>
                  <a:lumOff val="60000"/>
                </a:schemeClr>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0" name="组合 39"/>
            <p:cNvGrpSpPr/>
            <p:nvPr/>
          </p:nvGrpSpPr>
          <p:grpSpPr>
            <a:xfrm>
              <a:off x="4003" y="5725"/>
              <a:ext cx="11731" cy="847"/>
              <a:chOff x="4003" y="3186"/>
              <a:chExt cx="11731" cy="847"/>
            </a:xfrm>
          </p:grpSpPr>
          <p:sp>
            <p:nvSpPr>
              <p:cNvPr id="41" name="矩形 40"/>
              <p:cNvSpPr/>
              <p:nvPr/>
            </p:nvSpPr>
            <p:spPr>
              <a:xfrm>
                <a:off x="4003" y="3187"/>
                <a:ext cx="2295" cy="846"/>
              </a:xfrm>
              <a:prstGeom prst="rect">
                <a:avLst/>
              </a:prstGeom>
              <a:solidFill>
                <a:srgbClr val="B98ADC"/>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6298" y="3186"/>
                <a:ext cx="5010" cy="846"/>
              </a:xfrm>
              <a:prstGeom prst="rect">
                <a:avLst/>
              </a:prstGeom>
              <a:solidFill>
                <a:srgbClr val="B98ADC"/>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矩形 42"/>
              <p:cNvSpPr/>
              <p:nvPr/>
            </p:nvSpPr>
            <p:spPr>
              <a:xfrm>
                <a:off x="11308" y="3187"/>
                <a:ext cx="4427" cy="846"/>
              </a:xfrm>
              <a:prstGeom prst="rect">
                <a:avLst/>
              </a:prstGeom>
              <a:solidFill>
                <a:srgbClr val="B98ADC"/>
              </a:solid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4" name="组合 43"/>
            <p:cNvGrpSpPr/>
            <p:nvPr/>
          </p:nvGrpSpPr>
          <p:grpSpPr>
            <a:xfrm>
              <a:off x="4003" y="6573"/>
              <a:ext cx="11731" cy="847"/>
              <a:chOff x="4003" y="3186"/>
              <a:chExt cx="11731" cy="847"/>
            </a:xfrm>
          </p:grpSpPr>
          <p:sp>
            <p:nvSpPr>
              <p:cNvPr id="45" name="矩形 44"/>
              <p:cNvSpPr/>
              <p:nvPr/>
            </p:nvSpPr>
            <p:spPr>
              <a:xfrm>
                <a:off x="4003" y="3187"/>
                <a:ext cx="2295" cy="846"/>
              </a:xfrm>
              <a:prstGeom prst="rect">
                <a:avLst/>
              </a:prstGeom>
              <a:solidFill>
                <a:srgbClr val="FFC000"/>
              </a:solidFill>
              <a:ln w="34925">
                <a:solidFill>
                  <a:srgbClr val="F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6298" y="3186"/>
                <a:ext cx="5010" cy="846"/>
              </a:xfrm>
              <a:prstGeom prst="rect">
                <a:avLst/>
              </a:prstGeom>
              <a:solidFill>
                <a:srgbClr val="FFC000"/>
              </a:solidFill>
              <a:ln w="34925">
                <a:solidFill>
                  <a:srgbClr val="F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11308" y="3187"/>
                <a:ext cx="4427" cy="846"/>
              </a:xfrm>
              <a:prstGeom prst="rect">
                <a:avLst/>
              </a:prstGeom>
              <a:solidFill>
                <a:srgbClr val="FFC000"/>
              </a:solidFill>
              <a:ln w="34925">
                <a:solidFill>
                  <a:srgbClr val="F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49" name="文本框 48"/>
          <p:cNvSpPr txBox="1"/>
          <p:nvPr/>
        </p:nvSpPr>
        <p:spPr>
          <a:xfrm>
            <a:off x="2363470" y="2393315"/>
            <a:ext cx="7924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名称</a:t>
            </a:r>
            <a:endParaRPr lang="zh-CN" altLang="en-US" sz="2400" dirty="0">
              <a:latin typeface="微软雅黑" panose="020B0503020204020204" pitchFamily="34" charset="-122"/>
              <a:ea typeface="微软雅黑" panose="020B0503020204020204" pitchFamily="34" charset="-122"/>
              <a:sym typeface="+mn-ea"/>
            </a:endParaRPr>
          </a:p>
        </p:txBody>
      </p:sp>
      <p:sp>
        <p:nvSpPr>
          <p:cNvPr id="50" name="文本框 49"/>
          <p:cNvSpPr txBox="1"/>
          <p:nvPr/>
        </p:nvSpPr>
        <p:spPr>
          <a:xfrm>
            <a:off x="4682490" y="2395220"/>
            <a:ext cx="792480" cy="46037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度数</a:t>
            </a:r>
            <a:endParaRPr lang="zh-CN" altLang="en-US" sz="2400" dirty="0">
              <a:latin typeface="微软雅黑" panose="020B0503020204020204" pitchFamily="34" charset="-122"/>
              <a:ea typeface="微软雅黑" panose="020B0503020204020204" pitchFamily="34" charset="-122"/>
              <a:sym typeface="+mn-ea"/>
            </a:endParaRPr>
          </a:p>
        </p:txBody>
      </p:sp>
      <p:sp>
        <p:nvSpPr>
          <p:cNvPr id="51" name="文本框 50"/>
          <p:cNvSpPr txBox="1"/>
          <p:nvPr/>
        </p:nvSpPr>
        <p:spPr>
          <a:xfrm>
            <a:off x="7069455" y="2395220"/>
            <a:ext cx="2011680" cy="460375"/>
          </a:xfrm>
          <a:prstGeom prst="rect">
            <a:avLst/>
          </a:prstGeom>
          <a:noFill/>
        </p:spPr>
        <p:txBody>
          <a:bodyPr wrap="none" rtlCol="0">
            <a:spAutoFit/>
          </a:bodyPr>
          <a:p>
            <a:pPr algn="ctr"/>
            <a:r>
              <a:rPr lang="zh-CN" altLang="en-US" sz="2400" dirty="0">
                <a:latin typeface="微软雅黑" panose="020B0503020204020204" pitchFamily="34" charset="-122"/>
                <a:ea typeface="微软雅黑" panose="020B0503020204020204" pitchFamily="34" charset="-122"/>
                <a:sym typeface="+mn-ea"/>
              </a:rPr>
              <a:t>与直角的关系</a:t>
            </a:r>
            <a:endParaRPr lang="zh-CN" altLang="en-US" sz="2400" dirty="0">
              <a:latin typeface="微软雅黑" panose="020B0503020204020204" pitchFamily="34" charset="-122"/>
              <a:ea typeface="微软雅黑" panose="020B0503020204020204" pitchFamily="34" charset="-122"/>
              <a:sym typeface="+mn-ea"/>
            </a:endParaRPr>
          </a:p>
        </p:txBody>
      </p:sp>
      <p:sp>
        <p:nvSpPr>
          <p:cNvPr id="53" name="文本框 52"/>
          <p:cNvSpPr txBox="1"/>
          <p:nvPr/>
        </p:nvSpPr>
        <p:spPr>
          <a:xfrm>
            <a:off x="2363470" y="2929890"/>
            <a:ext cx="792480" cy="460375"/>
          </a:xfrm>
          <a:prstGeom prst="rect">
            <a:avLst/>
          </a:prstGeom>
          <a:noFill/>
        </p:spPr>
        <p:txBody>
          <a:bodyPr wrap="none" rtlCol="0">
            <a:spAutoFit/>
          </a:bodyPr>
          <a:p>
            <a:r>
              <a:rPr lang="zh-CN" altLang="en-US" sz="2400"/>
              <a:t>锐角</a:t>
            </a:r>
            <a:endParaRPr lang="zh-CN" altLang="en-US" sz="2400"/>
          </a:p>
        </p:txBody>
      </p:sp>
      <p:sp>
        <p:nvSpPr>
          <p:cNvPr id="54" name="文本框 53"/>
          <p:cNvSpPr txBox="1"/>
          <p:nvPr/>
        </p:nvSpPr>
        <p:spPr>
          <a:xfrm>
            <a:off x="2363470" y="3475355"/>
            <a:ext cx="792480" cy="460375"/>
          </a:xfrm>
          <a:prstGeom prst="rect">
            <a:avLst/>
          </a:prstGeom>
          <a:noFill/>
        </p:spPr>
        <p:txBody>
          <a:bodyPr wrap="none" rtlCol="0">
            <a:spAutoFit/>
          </a:bodyPr>
          <a:p>
            <a:r>
              <a:rPr lang="zh-CN" altLang="en-US" sz="2400"/>
              <a:t>直角</a:t>
            </a:r>
            <a:endParaRPr lang="zh-CN" altLang="en-US" sz="2400"/>
          </a:p>
        </p:txBody>
      </p:sp>
      <p:sp>
        <p:nvSpPr>
          <p:cNvPr id="55" name="文本框 54"/>
          <p:cNvSpPr txBox="1"/>
          <p:nvPr/>
        </p:nvSpPr>
        <p:spPr>
          <a:xfrm>
            <a:off x="2363470" y="3989705"/>
            <a:ext cx="792480" cy="460375"/>
          </a:xfrm>
          <a:prstGeom prst="rect">
            <a:avLst/>
          </a:prstGeom>
          <a:noFill/>
        </p:spPr>
        <p:txBody>
          <a:bodyPr wrap="none" rtlCol="0">
            <a:spAutoFit/>
          </a:bodyPr>
          <a:p>
            <a:r>
              <a:rPr lang="zh-CN" altLang="en-US" sz="2400"/>
              <a:t>钝角</a:t>
            </a:r>
            <a:endParaRPr lang="zh-CN" altLang="en-US" sz="2400"/>
          </a:p>
        </p:txBody>
      </p:sp>
      <p:sp>
        <p:nvSpPr>
          <p:cNvPr id="56" name="文本框 55"/>
          <p:cNvSpPr txBox="1"/>
          <p:nvPr/>
        </p:nvSpPr>
        <p:spPr>
          <a:xfrm>
            <a:off x="2363470" y="4542155"/>
            <a:ext cx="792480" cy="460375"/>
          </a:xfrm>
          <a:prstGeom prst="rect">
            <a:avLst/>
          </a:prstGeom>
          <a:noFill/>
        </p:spPr>
        <p:txBody>
          <a:bodyPr wrap="none" rtlCol="0">
            <a:spAutoFit/>
          </a:bodyPr>
          <a:p>
            <a:r>
              <a:rPr lang="zh-CN" altLang="en-US" sz="2400"/>
              <a:t>平角</a:t>
            </a:r>
            <a:endParaRPr lang="zh-CN" altLang="en-US" sz="2400"/>
          </a:p>
        </p:txBody>
      </p:sp>
      <p:sp>
        <p:nvSpPr>
          <p:cNvPr id="57" name="文本框 56"/>
          <p:cNvSpPr txBox="1"/>
          <p:nvPr/>
        </p:nvSpPr>
        <p:spPr>
          <a:xfrm>
            <a:off x="2362835" y="5074285"/>
            <a:ext cx="792480" cy="460375"/>
          </a:xfrm>
          <a:prstGeom prst="rect">
            <a:avLst/>
          </a:prstGeom>
          <a:noFill/>
        </p:spPr>
        <p:txBody>
          <a:bodyPr wrap="none" rtlCol="0">
            <a:spAutoFit/>
          </a:bodyPr>
          <a:p>
            <a:r>
              <a:rPr lang="zh-CN" altLang="en-US" sz="2400"/>
              <a:t>周角</a:t>
            </a:r>
            <a:endParaRPr lang="zh-CN" altLang="en-US" sz="2400"/>
          </a:p>
        </p:txBody>
      </p:sp>
      <p:sp>
        <p:nvSpPr>
          <p:cNvPr id="58" name="TextBox 4"/>
          <p:cNvSpPr txBox="1"/>
          <p:nvPr/>
        </p:nvSpPr>
        <p:spPr>
          <a:xfrm>
            <a:off x="4295921" y="2941545"/>
            <a:ext cx="2009028" cy="460375"/>
          </a:xfrm>
          <a:prstGeom prst="rect">
            <a:avLst/>
          </a:prstGeom>
          <a:noFill/>
        </p:spPr>
        <p:txBody>
          <a:bodyPr wrap="square">
            <a:spAutoFit/>
          </a:bodyPr>
          <a:p>
            <a:pPr>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锐角＜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TextBox 4"/>
          <p:cNvSpPr txBox="1"/>
          <p:nvPr/>
        </p:nvSpPr>
        <p:spPr>
          <a:xfrm>
            <a:off x="4116081" y="3471191"/>
            <a:ext cx="2244448"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a:t>
            </a:r>
            <a:r>
              <a:rPr lang="zh-CN" altLang="en-US"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TextBox 4"/>
          <p:cNvSpPr txBox="1"/>
          <p:nvPr/>
        </p:nvSpPr>
        <p:spPr>
          <a:xfrm>
            <a:off x="3782424" y="4000533"/>
            <a:ext cx="3497413"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＜钝角＜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TextBox 4"/>
          <p:cNvSpPr txBox="1"/>
          <p:nvPr/>
        </p:nvSpPr>
        <p:spPr>
          <a:xfrm>
            <a:off x="4127301" y="4544327"/>
            <a:ext cx="2462898"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平角</a:t>
            </a:r>
            <a:r>
              <a:rPr lang="zh-CN" altLang="en-US"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TextBox 4"/>
          <p:cNvSpPr txBox="1"/>
          <p:nvPr/>
        </p:nvSpPr>
        <p:spPr>
          <a:xfrm>
            <a:off x="4126245" y="5080367"/>
            <a:ext cx="2462898"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周角</a:t>
            </a:r>
            <a:r>
              <a:rPr lang="zh-CN" altLang="en-US"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 name="TextBox 4"/>
          <p:cNvSpPr txBox="1"/>
          <p:nvPr/>
        </p:nvSpPr>
        <p:spPr>
          <a:xfrm>
            <a:off x="7427806" y="2945569"/>
            <a:ext cx="2009028" cy="460375"/>
          </a:xfrm>
          <a:prstGeom prst="rect">
            <a:avLst/>
          </a:prstGeom>
          <a:noFill/>
        </p:spPr>
        <p:txBody>
          <a:bodyPr wrap="square">
            <a:spAutoFit/>
          </a:bodyPr>
          <a:p>
            <a:pPr>
              <a:defRPr/>
            </a:pPr>
            <a:r>
              <a:rPr lang="zh-CN" altLang="en-US" sz="2400" dirty="0">
                <a:solidFill>
                  <a:schemeClr val="tx1"/>
                </a:solidFill>
                <a:latin typeface="微软雅黑" panose="020B0503020204020204" pitchFamily="34" charset="-122"/>
                <a:ea typeface="微软雅黑" panose="020B0503020204020204" pitchFamily="34" charset="-122"/>
              </a:rPr>
              <a:t>比直角小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4" name="TextBox 4"/>
          <p:cNvSpPr txBox="1"/>
          <p:nvPr/>
        </p:nvSpPr>
        <p:spPr>
          <a:xfrm>
            <a:off x="7434405" y="4004557"/>
            <a:ext cx="2032325" cy="460375"/>
          </a:xfrm>
          <a:prstGeom prst="rect">
            <a:avLst/>
          </a:prstGeom>
          <a:noFill/>
        </p:spPr>
        <p:txBody>
          <a:bodyPr wrap="square">
            <a:spAutoFit/>
          </a:bodyPr>
          <a:p>
            <a:pPr>
              <a:defRPr/>
            </a:pPr>
            <a:r>
              <a:rPr lang="zh-CN" altLang="en-US" sz="2400" dirty="0">
                <a:solidFill>
                  <a:schemeClr val="tx1"/>
                </a:solidFill>
                <a:latin typeface="微软雅黑" panose="020B0503020204020204" pitchFamily="34" charset="-122"/>
                <a:ea typeface="微软雅黑" panose="020B0503020204020204" pitchFamily="34" charset="-122"/>
              </a:rPr>
              <a:t>比直角大</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5" name="TextBox 4"/>
          <p:cNvSpPr txBox="1"/>
          <p:nvPr/>
        </p:nvSpPr>
        <p:spPr>
          <a:xfrm>
            <a:off x="7035660" y="4548351"/>
            <a:ext cx="2462898"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平角</a:t>
            </a:r>
            <a:r>
              <a:rPr lang="zh-CN" altLang="en-US"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6" name="TextBox 4"/>
          <p:cNvSpPr txBox="1"/>
          <p:nvPr/>
        </p:nvSpPr>
        <p:spPr>
          <a:xfrm>
            <a:off x="7034604" y="5084391"/>
            <a:ext cx="2462898" cy="460375"/>
          </a:xfrm>
          <a:prstGeom prst="rect">
            <a:avLst/>
          </a:prstGeom>
          <a:noFill/>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周角</a:t>
            </a:r>
            <a:r>
              <a:rPr lang="zh-CN" altLang="en-US"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left)">
                                      <p:cBhvr>
                                        <p:cTn id="12" dur="5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left)">
                                      <p:cBhvr>
                                        <p:cTn id="42" dur="500"/>
                                        <p:tgtEl>
                                          <p:spTgt spid="6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5355590" y="1274445"/>
            <a:ext cx="3361055" cy="1492250"/>
            <a:chOff x="10185" y="3818"/>
            <a:chExt cx="5293" cy="2350"/>
          </a:xfrm>
        </p:grpSpPr>
        <p:grpSp>
          <p:nvGrpSpPr>
            <p:cNvPr id="64" name="组合 63"/>
            <p:cNvGrpSpPr/>
            <p:nvPr/>
          </p:nvGrpSpPr>
          <p:grpSpPr>
            <a:xfrm rot="0">
              <a:off x="10185" y="3818"/>
              <a:ext cx="4997" cy="2351"/>
              <a:chOff x="10439" y="4084"/>
              <a:chExt cx="6280" cy="3054"/>
            </a:xfrm>
          </p:grpSpPr>
          <p:sp>
            <p:nvSpPr>
              <p:cNvPr id="61" name="圆角矩形标注 60"/>
              <p:cNvSpPr/>
              <p:nvPr/>
            </p:nvSpPr>
            <p:spPr>
              <a:xfrm>
                <a:off x="10439" y="4084"/>
                <a:ext cx="6281" cy="3054"/>
              </a:xfrm>
              <a:prstGeom prst="wedgeRoundRectCallout">
                <a:avLst>
                  <a:gd name="adj1" fmla="val 67091"/>
                  <a:gd name="adj2" fmla="val 7464"/>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686" y="3996"/>
              <a:ext cx="4792" cy="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ts val="39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表示它们的关系。</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2960370" y="4168140"/>
            <a:ext cx="5394960" cy="590550"/>
            <a:chOff x="5628" y="6122"/>
            <a:chExt cx="8496" cy="930"/>
          </a:xfrm>
        </p:grpSpPr>
        <p:sp>
          <p:nvSpPr>
            <p:cNvPr id="5" name="文本框 4"/>
            <p:cNvSpPr txBox="1"/>
            <p:nvPr/>
          </p:nvSpPr>
          <p:spPr>
            <a:xfrm>
              <a:off x="5628" y="6122"/>
              <a:ext cx="8496" cy="931"/>
            </a:xfrm>
            <a:prstGeom prst="rect">
              <a:avLst/>
            </a:prstGeom>
            <a:noFill/>
          </p:spPr>
          <p:txBody>
            <a:bodyPr wrap="none" rtlCol="0" anchor="t">
              <a:spAutoFit/>
            </a:bodyPr>
            <a:p>
              <a:pPr eaLnBrk="1" hangingPunct="1">
                <a:lnSpc>
                  <a:spcPts val="39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锐角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直角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钝角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平角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周角</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椭圆 13"/>
            <p:cNvSpPr/>
            <p:nvPr/>
          </p:nvSpPr>
          <p:spPr>
            <a:xfrm>
              <a:off x="6805" y="6316"/>
              <a:ext cx="737" cy="737"/>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8577" y="6316"/>
              <a:ext cx="737" cy="737"/>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10389" y="6316"/>
              <a:ext cx="737" cy="737"/>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12281" y="6316"/>
              <a:ext cx="737" cy="737"/>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0" name="组合 39"/>
          <p:cNvGrpSpPr/>
          <p:nvPr/>
        </p:nvGrpSpPr>
        <p:grpSpPr>
          <a:xfrm rot="0">
            <a:off x="2379345" y="3805555"/>
            <a:ext cx="6695440" cy="147574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矩形 9"/>
          <p:cNvSpPr/>
          <p:nvPr/>
        </p:nvSpPr>
        <p:spPr>
          <a:xfrm>
            <a:off x="3594275" y="4189717"/>
            <a:ext cx="640080" cy="645160"/>
          </a:xfrm>
          <a:prstGeom prst="rect">
            <a:avLst/>
          </a:prstGeom>
        </p:spPr>
        <p:txBody>
          <a:bodyPr wrap="none">
            <a:spAutoFit/>
          </a:bodyPr>
          <a:p>
            <a:r>
              <a:rPr lang="zh-CN" altLang="en-US" sz="3600" dirty="0">
                <a:solidFill>
                  <a:srgbClr val="FF0000"/>
                </a:solidFill>
                <a:latin typeface="微软雅黑" panose="020B0503020204020204" pitchFamily="34" charset="-122"/>
                <a:ea typeface="微软雅黑" panose="020B0503020204020204" pitchFamily="34" charset="-122"/>
              </a:rPr>
              <a:t>＜</a:t>
            </a:r>
            <a:endParaRPr lang="zh-CN" altLang="en-US" sz="360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4707430" y="4188447"/>
            <a:ext cx="640080" cy="645160"/>
          </a:xfrm>
          <a:prstGeom prst="rect">
            <a:avLst/>
          </a:prstGeom>
        </p:spPr>
        <p:txBody>
          <a:bodyPr wrap="none">
            <a:spAutoFit/>
          </a:bodyPr>
          <a:p>
            <a:r>
              <a:rPr lang="zh-CN" altLang="en-US" sz="3600" dirty="0">
                <a:solidFill>
                  <a:srgbClr val="FF0000"/>
                </a:solidFill>
                <a:latin typeface="微软雅黑" panose="020B0503020204020204" pitchFamily="34" charset="-122"/>
                <a:ea typeface="微软雅黑" panose="020B0503020204020204" pitchFamily="34" charset="-122"/>
              </a:rPr>
              <a:t>＜</a:t>
            </a:r>
            <a:endParaRPr lang="zh-CN" altLang="en-US" sz="3600" dirty="0">
              <a:solidFill>
                <a:srgbClr val="FF0000"/>
              </a:solidFill>
              <a:latin typeface="微软雅黑" panose="020B0503020204020204" pitchFamily="34" charset="-122"/>
              <a:ea typeface="微软雅黑" panose="020B0503020204020204" pitchFamily="34" charset="-122"/>
            </a:endParaRPr>
          </a:p>
        </p:txBody>
      </p:sp>
      <p:sp>
        <p:nvSpPr>
          <p:cNvPr id="12" name="矩形 11"/>
          <p:cNvSpPr/>
          <p:nvPr/>
        </p:nvSpPr>
        <p:spPr>
          <a:xfrm>
            <a:off x="5874560" y="4176382"/>
            <a:ext cx="640080" cy="645160"/>
          </a:xfrm>
          <a:prstGeom prst="rect">
            <a:avLst/>
          </a:prstGeom>
        </p:spPr>
        <p:txBody>
          <a:bodyPr wrap="none">
            <a:spAutoFit/>
          </a:bodyPr>
          <a:p>
            <a:r>
              <a:rPr lang="zh-CN" altLang="en-US" sz="3600" dirty="0">
                <a:solidFill>
                  <a:srgbClr val="FF0000"/>
                </a:solidFill>
                <a:latin typeface="微软雅黑" panose="020B0503020204020204" pitchFamily="34" charset="-122"/>
                <a:ea typeface="微软雅黑" panose="020B0503020204020204" pitchFamily="34" charset="-122"/>
              </a:rPr>
              <a:t>＜</a:t>
            </a:r>
            <a:endParaRPr lang="zh-CN" altLang="en-US" sz="3600"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7088045" y="4177017"/>
            <a:ext cx="640080" cy="645160"/>
          </a:xfrm>
          <a:prstGeom prst="rect">
            <a:avLst/>
          </a:prstGeom>
        </p:spPr>
        <p:txBody>
          <a:bodyPr wrap="none">
            <a:spAutoFit/>
          </a:bodyPr>
          <a:p>
            <a:r>
              <a:rPr lang="zh-CN" altLang="en-US" sz="3600" dirty="0">
                <a:solidFill>
                  <a:srgbClr val="FF0000"/>
                </a:solidFill>
                <a:latin typeface="微软雅黑" panose="020B0503020204020204" pitchFamily="34" charset="-122"/>
                <a:ea typeface="微软雅黑" panose="020B0503020204020204" pitchFamily="34" charset="-122"/>
              </a:rPr>
              <a:t>＜</a:t>
            </a:r>
            <a:endParaRPr lang="zh-CN" altLang="en-US" sz="3600" dirty="0">
              <a:solidFill>
                <a:srgbClr val="FF0000"/>
              </a:solidFill>
              <a:latin typeface="微软雅黑" panose="020B0503020204020204" pitchFamily="34" charset="-122"/>
              <a:ea typeface="微软雅黑" panose="020B0503020204020204" pitchFamily="34" charset="-122"/>
            </a:endParaRPr>
          </a:p>
        </p:txBody>
      </p:sp>
      <p:pic>
        <p:nvPicPr>
          <p:cNvPr id="15" name="图片 14" descr="图片164"/>
          <p:cNvPicPr>
            <a:picLocks noChangeAspect="1"/>
          </p:cNvPicPr>
          <p:nvPr/>
        </p:nvPicPr>
        <p:blipFill>
          <a:blip r:embed="rId2"/>
          <a:stretch>
            <a:fillRect/>
          </a:stretch>
        </p:blipFill>
        <p:spPr>
          <a:xfrm>
            <a:off x="9608820" y="1274445"/>
            <a:ext cx="1881505" cy="2479040"/>
          </a:xfrm>
          <a:prstGeom prst="rect">
            <a:avLst/>
          </a:prstGeom>
        </p:spPr>
      </p:pic>
      <p:pic>
        <p:nvPicPr>
          <p:cNvPr id="16" name="图片 15" descr="图片202"/>
          <p:cNvPicPr>
            <a:picLocks noChangeAspect="1"/>
          </p:cNvPicPr>
          <p:nvPr/>
        </p:nvPicPr>
        <p:blipFill>
          <a:blip r:embed="rId3"/>
          <a:stretch>
            <a:fillRect/>
          </a:stretch>
        </p:blipFill>
        <p:spPr>
          <a:xfrm>
            <a:off x="291465" y="598805"/>
            <a:ext cx="2087245" cy="2087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2" name="组合 21"/>
          <p:cNvGrpSpPr/>
          <p:nvPr/>
        </p:nvGrpSpPr>
        <p:grpSpPr>
          <a:xfrm>
            <a:off x="2879090" y="1698625"/>
            <a:ext cx="6275070" cy="4643120"/>
            <a:chOff x="4534" y="1795"/>
            <a:chExt cx="9882" cy="7312"/>
          </a:xfrm>
        </p:grpSpPr>
        <p:pic>
          <p:nvPicPr>
            <p:cNvPr id="18" name="图片 17" descr="view"/>
            <p:cNvPicPr>
              <a:picLocks noChangeAspect="1"/>
            </p:cNvPicPr>
            <p:nvPr/>
          </p:nvPicPr>
          <p:blipFill>
            <a:blip r:embed="rId2"/>
            <a:stretch>
              <a:fillRect/>
            </a:stretch>
          </p:blipFill>
          <p:spPr>
            <a:xfrm>
              <a:off x="4534" y="1795"/>
              <a:ext cx="9882" cy="7312"/>
            </a:xfrm>
            <a:prstGeom prst="rect">
              <a:avLst/>
            </a:prstGeom>
          </p:spPr>
        </p:pic>
        <p:sp>
          <p:nvSpPr>
            <p:cNvPr id="3" name="文本框 2"/>
            <p:cNvSpPr txBox="1"/>
            <p:nvPr/>
          </p:nvSpPr>
          <p:spPr>
            <a:xfrm>
              <a:off x="5616" y="2716"/>
              <a:ext cx="7968" cy="3633"/>
            </a:xfrm>
            <a:prstGeom prst="rect">
              <a:avLst/>
            </a:prstGeom>
            <a:noFill/>
          </p:spPr>
          <p:txBody>
            <a:bodyPr wrap="none" rtlCol="0">
              <a:spAutoFit/>
            </a:bodyPr>
            <a:p>
              <a:pPr>
                <a:lnSpc>
                  <a:spcPct val="150000"/>
                </a:lnSpc>
              </a:pPr>
              <a:r>
                <a:rPr lang="zh-CN" altLang="en-US" sz="2400"/>
                <a:t>角的分类真容易，可用直角比一比。</a:t>
              </a:r>
              <a:endParaRPr lang="zh-CN" altLang="en-US" sz="2400"/>
            </a:p>
            <a:p>
              <a:pPr>
                <a:lnSpc>
                  <a:spcPct val="150000"/>
                </a:lnSpc>
              </a:pPr>
              <a:r>
                <a:rPr lang="zh-CN" altLang="en-US" sz="2400"/>
                <a:t>九十度角是直角，锐角都比直角小。</a:t>
              </a:r>
              <a:endParaRPr lang="zh-CN" altLang="en-US" sz="2400"/>
            </a:p>
            <a:p>
              <a:pPr>
                <a:lnSpc>
                  <a:spcPct val="150000"/>
                </a:lnSpc>
              </a:pPr>
              <a:r>
                <a:rPr lang="zh-CN" altLang="en-US" sz="2400"/>
                <a:t>钝角既比直角大，又比两个直角小。</a:t>
              </a:r>
              <a:endParaRPr lang="zh-CN" altLang="en-US" sz="2400"/>
            </a:p>
            <a:p>
              <a:pPr>
                <a:lnSpc>
                  <a:spcPct val="150000"/>
                </a:lnSpc>
              </a:pPr>
              <a:r>
                <a:rPr lang="zh-CN" altLang="en-US" sz="2400"/>
                <a:t>一个平角两直角，四个直角一周角。</a:t>
              </a:r>
              <a:endParaRPr lang="zh-CN" altLang="en-US" sz="2400"/>
            </a:p>
          </p:txBody>
        </p:sp>
      </p:grp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21" name="组合 20"/>
          <p:cNvGrpSpPr/>
          <p:nvPr/>
        </p:nvGrpSpPr>
        <p:grpSpPr>
          <a:xfrm>
            <a:off x="4230370" y="-390525"/>
            <a:ext cx="3571240" cy="2857500"/>
            <a:chOff x="7323" y="-634"/>
            <a:chExt cx="5624" cy="4500"/>
          </a:xfrm>
        </p:grpSpPr>
        <p:pic>
          <p:nvPicPr>
            <p:cNvPr id="20" name="图片 19" descr="t016435b0e5c1e11db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323" y="-634"/>
              <a:ext cx="5625" cy="4500"/>
            </a:xfrm>
            <a:prstGeom prst="rect">
              <a:avLst/>
            </a:prstGeom>
          </p:spPr>
        </p:pic>
        <p:sp>
          <p:nvSpPr>
            <p:cNvPr id="19" name="文本框 18"/>
            <p:cNvSpPr txBox="1"/>
            <p:nvPr/>
          </p:nvSpPr>
          <p:spPr>
            <a:xfrm>
              <a:off x="8470" y="1070"/>
              <a:ext cx="3168" cy="725"/>
            </a:xfrm>
            <a:prstGeom prst="rect">
              <a:avLst/>
            </a:prstGeom>
            <a:noFill/>
          </p:spPr>
          <p:txBody>
            <a:bodyPr wrap="none" rtlCol="0">
              <a:spAutoFit/>
            </a:bodyPr>
            <a:p>
              <a:r>
                <a:rPr lang="zh-CN" altLang="en-US" sz="2400"/>
                <a:t>角的分类儿歌</a:t>
              </a:r>
              <a:endParaRPr lang="zh-CN" altLang="en-US" sz="2400"/>
            </a:p>
          </p:txBody>
        </p:sp>
      </p:grpSp>
      <p:pic>
        <p:nvPicPr>
          <p:cNvPr id="23" name="图片 22" descr="518b556d-841a-4ee1-b257-1fbaa54b1ab0"/>
          <p:cNvPicPr>
            <a:picLocks noChangeAspect="1"/>
          </p:cNvPicPr>
          <p:nvPr/>
        </p:nvPicPr>
        <p:blipFill>
          <a:blip r:embed="rId4"/>
          <a:stretch>
            <a:fillRect/>
          </a:stretch>
        </p:blipFill>
        <p:spPr>
          <a:xfrm>
            <a:off x="213995" y="4735830"/>
            <a:ext cx="1878965" cy="187896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1071</Words>
  <Application>WPS 演示</Application>
  <PresentationFormat>宽屏</PresentationFormat>
  <Paragraphs>205</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Times New Roman</vt:lpstr>
      <vt:lpstr>楷体_GB2312</vt:lpstr>
      <vt:lpstr>新宋体</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187</cp:revision>
  <dcterms:created xsi:type="dcterms:W3CDTF">2019-06-19T02:08:00Z</dcterms:created>
  <dcterms:modified xsi:type="dcterms:W3CDTF">2023-09-28T14:15:44Z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DF685979D9DF4A858E3C982E9B2E22DA</vt:lpwstr>
  </property>
</Properties>
</file>