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28"/>
  </p:notesMasterIdLst>
  <p:sldIdLst>
    <p:sldId id="617" r:id="rId4"/>
    <p:sldId id="257" r:id="rId5"/>
    <p:sldId id="618" r:id="rId6"/>
    <p:sldId id="680" r:id="rId7"/>
    <p:sldId id="261" r:id="rId8"/>
    <p:sldId id="681" r:id="rId9"/>
    <p:sldId id="682" r:id="rId10"/>
    <p:sldId id="655" r:id="rId11"/>
    <p:sldId id="683" r:id="rId12"/>
    <p:sldId id="684" r:id="rId13"/>
    <p:sldId id="685" r:id="rId14"/>
    <p:sldId id="686" r:id="rId15"/>
    <p:sldId id="688" r:id="rId16"/>
    <p:sldId id="687" r:id="rId17"/>
    <p:sldId id="689" r:id="rId18"/>
    <p:sldId id="690" r:id="rId19"/>
    <p:sldId id="691" r:id="rId20"/>
    <p:sldId id="718" r:id="rId21"/>
    <p:sldId id="693" r:id="rId22"/>
    <p:sldId id="694" r:id="rId23"/>
    <p:sldId id="695" r:id="rId24"/>
    <p:sldId id="696" r:id="rId25"/>
    <p:sldId id="595" r:id="rId26"/>
    <p:sldId id="697" r:id="rId27"/>
    <p:sldId id="698" r:id="rId29"/>
    <p:sldId id="699" r:id="rId30"/>
    <p:sldId id="648" r:id="rId31"/>
    <p:sldId id="700" r:id="rId32"/>
    <p:sldId id="701" r:id="rId33"/>
    <p:sldId id="702" r:id="rId34"/>
    <p:sldId id="703" r:id="rId35"/>
    <p:sldId id="704" r:id="rId36"/>
    <p:sldId id="705" r:id="rId37"/>
    <p:sldId id="706" r:id="rId38"/>
    <p:sldId id="707" r:id="rId39"/>
    <p:sldId id="708" r:id="rId40"/>
    <p:sldId id="709" r:id="rId41"/>
    <p:sldId id="653" r:id="rId42"/>
    <p:sldId id="285" r:id="rId43"/>
    <p:sldId id="286" r:id="rId44"/>
    <p:sldId id="710" r:id="rId45"/>
    <p:sldId id="742" r:id="rId46"/>
  </p:sldIdLst>
  <p:sldSz cx="9144000" cy="6858000" type="screen4x3"/>
  <p:notesSz cx="6858000" cy="9144000"/>
  <p:custDataLst>
    <p:tags r:id="rId5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81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506" y="-114"/>
      </p:cViewPr>
      <p:guideLst>
        <p:guide orient="horz" pos="228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gs" Target="tags/tag1.xml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2A48B96-639E-45A3-A0BA-2464DFDB1FAA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03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7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5059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6083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7107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8131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9155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0179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zh-CN" dirty="0"/>
            </a:fld>
            <a:endParaRPr lang="zh-CN" altLang="zh-CN" dirty="0"/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jpeg"/><Relationship Id="rId1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文本框 1"/>
          <p:cNvSpPr txBox="1"/>
          <p:nvPr/>
        </p:nvSpPr>
        <p:spPr>
          <a:xfrm>
            <a:off x="6350" y="4202113"/>
            <a:ext cx="9102725" cy="1311275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>
            <a:spAutoFit/>
          </a:bodyPr>
          <a:p>
            <a:endParaRPr lang="zh-CN" altLang="en-US" sz="8000" dirty="0">
              <a:latin typeface="Arial" panose="020B0604020202020204" pitchFamily="34" charset="0"/>
            </a:endParaRPr>
          </a:p>
        </p:txBody>
      </p:sp>
      <p:sp>
        <p:nvSpPr>
          <p:cNvPr id="2051" name="标题 1"/>
          <p:cNvSpPr>
            <a:spLocks noGrp="1"/>
          </p:cNvSpPr>
          <p:nvPr/>
        </p:nvSpPr>
        <p:spPr>
          <a:xfrm>
            <a:off x="2432050" y="4202113"/>
            <a:ext cx="4279900" cy="7175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12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湖心亭看雪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2524125" y="4946650"/>
            <a:ext cx="40957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2"/>
          <p:cNvSpPr txBox="1"/>
          <p:nvPr/>
        </p:nvSpPr>
        <p:spPr>
          <a:xfrm>
            <a:off x="638175" y="1166813"/>
            <a:ext cx="7866063" cy="4522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到亭上，有两人铺毡对坐，一童子烧酒，炉正沸。见余大惊喜，曰：“湖中焉得更有此人！”拉余同饮。余强饮三大白而别。问其姓氏，是金陵人，客此。及下船，舟子喃喃曰：“莫说相公痴，更有痴似相公者！”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2"/>
          <p:cNvSpPr/>
          <p:nvPr/>
        </p:nvSpPr>
        <p:spPr>
          <a:xfrm>
            <a:off x="514350" y="2324100"/>
            <a:ext cx="7845425" cy="1419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崇祯五年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十二月，余住西湖。大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雪三日，湖中人鸟声俱绝。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3" name="文本框 2"/>
          <p:cNvSpPr txBox="1"/>
          <p:nvPr/>
        </p:nvSpPr>
        <p:spPr>
          <a:xfrm>
            <a:off x="1409700" y="1801813"/>
            <a:ext cx="224948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公元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1632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年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292" name="文本框 1"/>
          <p:cNvSpPr txBox="1"/>
          <p:nvPr/>
        </p:nvSpPr>
        <p:spPr>
          <a:xfrm>
            <a:off x="390525" y="919163"/>
            <a:ext cx="5759450" cy="584200"/>
          </a:xfrm>
          <a:prstGeom prst="rect">
            <a:avLst/>
          </a:prstGeom>
          <a:noFill/>
          <a:ln w="12700" cap="flat" cmpd="sng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再读课文，结合课下注释翻译。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6385" name="矩形 1"/>
          <p:cNvSpPr/>
          <p:nvPr/>
        </p:nvSpPr>
        <p:spPr>
          <a:xfrm>
            <a:off x="390525" y="3870325"/>
            <a:ext cx="8094663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</a:t>
            </a:r>
            <a:r>
              <a:rPr lang="zh-CN" altLang="en-US" sz="3000" b="1" dirty="0">
                <a:latin typeface="Arial" panose="020B0604020202020204" pitchFamily="34" charset="0"/>
              </a:rPr>
              <a:t>崇祯</a:t>
            </a:r>
            <a:r>
              <a:rPr lang="zh-CN" altLang="en-US" sz="3000" b="1" dirty="0">
                <a:latin typeface="宋体" panose="02010600030101010101" pitchFamily="2" charset="-122"/>
              </a:rPr>
              <a:t>五年（公元1632年）十二月，我住在西湖边。大雪接连下了多天，湖中的行人、飞鸟的声音都消失了。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15363" grpId="0"/>
      <p:bldP spid="1638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/>
          <p:nvPr/>
        </p:nvSpPr>
        <p:spPr>
          <a:xfrm>
            <a:off x="522288" y="1641475"/>
            <a:ext cx="7866062" cy="3968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是日</a:t>
            </a: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更定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矣，余</a:t>
            </a: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拏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一小舟，</a:t>
            </a: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拥毳衣炉</a:t>
            </a:r>
            <a:endParaRPr lang="zh-CN" altLang="en-US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火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，独往湖心亭看雪。</a:t>
            </a: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雾凇沆砀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，天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与云与山与水，上下一白。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7410" name="文本框 2"/>
          <p:cNvSpPr txBox="1"/>
          <p:nvPr/>
        </p:nvSpPr>
        <p:spPr>
          <a:xfrm>
            <a:off x="944563" y="1119188"/>
            <a:ext cx="240665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晚上八时左右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7411" name="文本框 1"/>
          <p:cNvSpPr txBox="1"/>
          <p:nvPr/>
        </p:nvSpPr>
        <p:spPr>
          <a:xfrm>
            <a:off x="3813175" y="1119188"/>
            <a:ext cx="151765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撑（船）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7413" name="文本框 4"/>
          <p:cNvSpPr txBox="1"/>
          <p:nvPr/>
        </p:nvSpPr>
        <p:spPr>
          <a:xfrm>
            <a:off x="4441825" y="4014788"/>
            <a:ext cx="344487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冰花周围弥漫着白气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40175" y="2419350"/>
            <a:ext cx="44481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裹着裘皮衣服，围着火炉。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3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/>
          <p:nvPr/>
        </p:nvSpPr>
        <p:spPr>
          <a:xfrm>
            <a:off x="533400" y="1760538"/>
            <a:ext cx="7866063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湖上影子，惟</a:t>
            </a: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长堤一痕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，湖心亭一点，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与余舟一芥，舟中人两三粒而已。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0" name="文本框 2"/>
          <p:cNvSpPr txBox="1"/>
          <p:nvPr/>
        </p:nvSpPr>
        <p:spPr>
          <a:xfrm>
            <a:off x="1781175" y="1238250"/>
            <a:ext cx="60071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指西湖长堤在雪中隐隐露出一道痕迹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pic>
        <p:nvPicPr>
          <p:cNvPr id="10242" name="图片 6150" descr="6"/>
          <p:cNvPicPr>
            <a:picLocks noChangeAspect="1"/>
          </p:cNvPicPr>
          <p:nvPr/>
        </p:nvPicPr>
        <p:blipFill>
          <a:blip r:embed="rId1"/>
          <a:srcRect b="6935"/>
          <a:stretch>
            <a:fillRect/>
          </a:stretch>
        </p:blipFill>
        <p:spPr>
          <a:xfrm>
            <a:off x="5122863" y="3857625"/>
            <a:ext cx="3276600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"/>
          <p:cNvSpPr/>
          <p:nvPr/>
        </p:nvSpPr>
        <p:spPr>
          <a:xfrm>
            <a:off x="473075" y="958850"/>
            <a:ext cx="8080375" cy="494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</a:t>
            </a:r>
            <a:r>
              <a:rPr lang="zh-CN" altLang="en-US" sz="3000" b="1" dirty="0">
                <a:latin typeface="宋体" panose="02010600030101010101" pitchFamily="2" charset="-122"/>
              </a:rPr>
              <a:t>这一天晚上八时左右，我撑着船，裹着裘皮衣服，围着火炉，独自前往湖心亭看雪。（湖面上）</a:t>
            </a:r>
            <a:r>
              <a:rPr lang="zh-CN" altLang="en-US" sz="3000" b="1" dirty="0">
                <a:latin typeface="Arial" panose="020B0604020202020204" pitchFamily="34" charset="0"/>
              </a:rPr>
              <a:t>冰花周围弥漫着白气</a:t>
            </a:r>
            <a:r>
              <a:rPr lang="zh-CN" altLang="en-US" sz="3000" b="1" dirty="0">
                <a:latin typeface="宋体" panose="02010600030101010101" pitchFamily="2" charset="-122"/>
              </a:rPr>
              <a:t>，天和云和山和水，天色湖光全是白皑皑的。湖上的影子，只有</a:t>
            </a:r>
            <a:r>
              <a:rPr lang="zh-CN" altLang="en-US" sz="3000" b="1" dirty="0">
                <a:latin typeface="Arial" panose="020B0604020202020204" pitchFamily="34" charset="0"/>
              </a:rPr>
              <a:t>西湖长堤在雪中隐隐露出一道痕迹</a:t>
            </a:r>
            <a:r>
              <a:rPr lang="zh-CN" altLang="en-US" sz="3000" b="1" dirty="0">
                <a:latin typeface="宋体" panose="02010600030101010101" pitchFamily="2" charset="-122"/>
              </a:rPr>
              <a:t>，湖心亭的一点轮廓，和我的一叶小舟，舟中的两三粒人影罢了。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/>
          <p:nvPr/>
        </p:nvSpPr>
        <p:spPr>
          <a:xfrm>
            <a:off x="536575" y="642938"/>
            <a:ext cx="7942263" cy="557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到亭上，有两人铺毡对坐，一童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子烧酒，炉正沸。见余大惊喜，曰：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“湖中</a:t>
            </a: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焉得更有此人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！”拉余同饮。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余强饮</a:t>
            </a: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三大白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而别。问其姓氏，是金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陵人，</a:t>
            </a: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客此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3" name="文本框 4"/>
          <p:cNvSpPr txBox="1"/>
          <p:nvPr/>
        </p:nvSpPr>
        <p:spPr>
          <a:xfrm>
            <a:off x="1930400" y="3803650"/>
            <a:ext cx="1617663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三大杯酒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7414" name="文本框 5"/>
          <p:cNvSpPr txBox="1"/>
          <p:nvPr/>
        </p:nvSpPr>
        <p:spPr>
          <a:xfrm>
            <a:off x="3025775" y="5135563"/>
            <a:ext cx="165576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客居此地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4525" y="2078038"/>
            <a:ext cx="7613650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哪能还有这样的人呢！意思是想不到还会有这样的人。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1"/>
          <p:cNvSpPr/>
          <p:nvPr/>
        </p:nvSpPr>
        <p:spPr>
          <a:xfrm>
            <a:off x="531813" y="958850"/>
            <a:ext cx="8080375" cy="494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</a:t>
            </a:r>
            <a:r>
              <a:rPr lang="zh-CN" altLang="en-US" sz="3000" b="1" dirty="0">
                <a:latin typeface="宋体" panose="02010600030101010101" pitchFamily="2" charset="-122"/>
              </a:rPr>
              <a:t>到了湖心亭上，看见有两个人铺好毡子，相对而坐，一个小孩正把酒炉（里的酒）烧得滚沸。（他们）看见我非常高兴，说：“想不到还会有这样的人！”（他们）拉着我一同饮酒。我尽情的喝了三大杯酒，然后和他们道别。（我）问他们的姓氏，（得知他们）是南京人，客居在此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515938" y="1343025"/>
            <a:ext cx="7969250" cy="1863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6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及下船，</a:t>
            </a: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舟子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喃喃曰：“莫说</a:t>
            </a: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相公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痴，更有痴似相公者！”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3" name="文本框 2"/>
          <p:cNvSpPr txBox="1"/>
          <p:nvPr/>
        </p:nvSpPr>
        <p:spPr>
          <a:xfrm>
            <a:off x="2441575" y="1104900"/>
            <a:ext cx="100806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船夫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385" name="矩形 1"/>
          <p:cNvSpPr/>
          <p:nvPr/>
        </p:nvSpPr>
        <p:spPr>
          <a:xfrm>
            <a:off x="390525" y="3467100"/>
            <a:ext cx="8094663" cy="2306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</a:t>
            </a:r>
            <a:r>
              <a:rPr lang="zh-CN" altLang="en-US" sz="3200" b="1" dirty="0">
                <a:latin typeface="Arial" panose="020B0604020202020204" pitchFamily="34" charset="0"/>
              </a:rPr>
              <a:t>等到了下船的时候，船夫喃喃地说：“不要说相公您痴，还有像相公您一样痴的人啊！”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5178425" y="1104900"/>
            <a:ext cx="312896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旧时对士人的尊称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6385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15925" y="1574800"/>
            <a:ext cx="28654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一、一词多义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49350" y="2260600"/>
            <a:ext cx="3690938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日更定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是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金陵人 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72075" y="2490788"/>
            <a:ext cx="15017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这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72075" y="3201988"/>
            <a:ext cx="29098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判断动词，是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815975" y="2570163"/>
            <a:ext cx="333375" cy="111125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46175" y="3905250"/>
            <a:ext cx="3690938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是日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更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定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湖中焉得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更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有此人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40288" y="4135438"/>
            <a:ext cx="35718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古代夜间计时单位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72075" y="4846638"/>
            <a:ext cx="25796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还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812800" y="4214813"/>
            <a:ext cx="333375" cy="113347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9467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19468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9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重点积累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8" grpId="0" bldLvl="0" animBg="1"/>
      <p:bldP spid="12" grpId="0"/>
      <p:bldP spid="13" grpId="0"/>
      <p:bldP spid="14" grpId="0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149350" y="1543050"/>
            <a:ext cx="3690938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上下一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余强饮三大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白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而别 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72075" y="1773238"/>
            <a:ext cx="15017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白色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72075" y="2484438"/>
            <a:ext cx="29098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代指酒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815975" y="1852613"/>
            <a:ext cx="333375" cy="111125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46175" y="3690938"/>
            <a:ext cx="3690938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见余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惊喜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余强饮三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白而别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72075" y="3921125"/>
            <a:ext cx="3240088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非常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72075" y="4632325"/>
            <a:ext cx="2579688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大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812800" y="4000500"/>
            <a:ext cx="333375" cy="113347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8" grpId="0" bldLvl="0" animBg="1"/>
      <p:bldP spid="12" grpId="0"/>
      <p:bldP spid="13" grpId="0"/>
      <p:bldP spid="14" grpId="0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文本框 1"/>
          <p:cNvSpPr txBox="1"/>
          <p:nvPr/>
        </p:nvSpPr>
        <p:spPr>
          <a:xfrm>
            <a:off x="577850" y="1552575"/>
            <a:ext cx="7986713" cy="4246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1.</a:t>
            </a:r>
            <a:r>
              <a:rPr lang="zh-CN" altLang="en-US" sz="3000" b="1" dirty="0">
                <a:latin typeface="宋体" panose="02010600030101010101" pitchFamily="2" charset="-122"/>
              </a:rPr>
              <a:t>理解作者在文中所流露的故国之思。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2.</a:t>
            </a:r>
            <a:r>
              <a:rPr lang="zh-CN" altLang="en-US" sz="3000" b="1" dirty="0">
                <a:latin typeface="宋体" panose="02010600030101010101" pitchFamily="2" charset="-122"/>
              </a:rPr>
              <a:t>学习本文细致入微和富有诗情画意的描写技巧。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3.</a:t>
            </a:r>
            <a:r>
              <a:rPr lang="zh-CN" altLang="en-US" sz="3000" b="1" dirty="0">
                <a:latin typeface="宋体" panose="02010600030101010101" pitchFamily="2" charset="-122"/>
              </a:rPr>
              <a:t>学习本文运用对比刻画形象的艺术手法。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4.</a:t>
            </a:r>
            <a:r>
              <a:rPr lang="zh-CN" altLang="en-US" sz="3000" b="1" dirty="0">
                <a:latin typeface="宋体" panose="02010600030101010101" pitchFamily="2" charset="-122"/>
              </a:rPr>
              <a:t>学习本文将记叙、描写、抒情融为一体的写法。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grpSp>
        <p:nvGrpSpPr>
          <p:cNvPr id="3075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3076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7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"/>
          <p:cNvSpPr txBox="1"/>
          <p:nvPr/>
        </p:nvSpPr>
        <p:spPr>
          <a:xfrm>
            <a:off x="412750" y="1209675"/>
            <a:ext cx="31003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二、词类活用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9698" name="文本框 3"/>
          <p:cNvSpPr txBox="1"/>
          <p:nvPr/>
        </p:nvSpPr>
        <p:spPr>
          <a:xfrm>
            <a:off x="1522413" y="2128838"/>
            <a:ext cx="22256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大雪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三日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699" name="文本框 4"/>
          <p:cNvSpPr txBox="1"/>
          <p:nvPr/>
        </p:nvSpPr>
        <p:spPr>
          <a:xfrm>
            <a:off x="2292350" y="2946400"/>
            <a:ext cx="42656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名词作动词，下大雪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700" name="文本框 5"/>
          <p:cNvSpPr txBox="1"/>
          <p:nvPr/>
        </p:nvSpPr>
        <p:spPr>
          <a:xfrm>
            <a:off x="1522413" y="4002088"/>
            <a:ext cx="34512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是金陵人，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客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此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01" name="文本框 6"/>
          <p:cNvSpPr txBox="1"/>
          <p:nvPr/>
        </p:nvSpPr>
        <p:spPr>
          <a:xfrm>
            <a:off x="2292350" y="4875213"/>
            <a:ext cx="38576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名词作动词，客居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/>
      <p:bldP spid="29700" grpId="0"/>
      <p:bldP spid="2970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7"/>
          <p:cNvSpPr txBox="1"/>
          <p:nvPr/>
        </p:nvSpPr>
        <p:spPr>
          <a:xfrm>
            <a:off x="849313" y="1824038"/>
            <a:ext cx="47704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拥毳衣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炉火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0722" name="文本框 8"/>
          <p:cNvSpPr txBox="1"/>
          <p:nvPr/>
        </p:nvSpPr>
        <p:spPr>
          <a:xfrm>
            <a:off x="1289050" y="2579688"/>
            <a:ext cx="6086475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名词作动词，带着炉火。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7"/>
          <p:cNvSpPr txBox="1"/>
          <p:nvPr/>
        </p:nvSpPr>
        <p:spPr>
          <a:xfrm>
            <a:off x="846138" y="3754438"/>
            <a:ext cx="47704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4.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与余舟一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芥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8"/>
          <p:cNvSpPr txBox="1"/>
          <p:nvPr/>
        </p:nvSpPr>
        <p:spPr>
          <a:xfrm>
            <a:off x="1285875" y="4510088"/>
            <a:ext cx="60864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名词作状语，像小草一样的微小。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  <p:bldP spid="3072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1"/>
          <p:cNvSpPr txBox="1"/>
          <p:nvPr/>
        </p:nvSpPr>
        <p:spPr>
          <a:xfrm>
            <a:off x="436563" y="965200"/>
            <a:ext cx="30353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三、古今异义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1746" name="文本框 3"/>
          <p:cNvSpPr txBox="1"/>
          <p:nvPr/>
        </p:nvSpPr>
        <p:spPr>
          <a:xfrm>
            <a:off x="784225" y="1868488"/>
            <a:ext cx="31051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余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住西湖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47" name="文本框 4"/>
          <p:cNvSpPr txBox="1"/>
          <p:nvPr/>
        </p:nvSpPr>
        <p:spPr>
          <a:xfrm>
            <a:off x="1514475" y="2736850"/>
            <a:ext cx="61150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古义：</a:t>
            </a:r>
            <a:r>
              <a:rPr lang="zh-CN" altLang="en-US" sz="3200" b="1" dirty="0">
                <a:latin typeface="宋体" panose="02010600030101010101" pitchFamily="2" charset="-122"/>
              </a:rPr>
              <a:t>我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。     今义：</a:t>
            </a:r>
            <a:r>
              <a:rPr lang="zh-CN" altLang="en-US" sz="3200" b="1" dirty="0">
                <a:latin typeface="宋体" panose="02010600030101010101" pitchFamily="2" charset="-122"/>
              </a:rPr>
              <a:t>剩下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48" name="文本框 5"/>
          <p:cNvSpPr txBox="1"/>
          <p:nvPr/>
        </p:nvSpPr>
        <p:spPr>
          <a:xfrm>
            <a:off x="784225" y="3894138"/>
            <a:ext cx="46434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余强饮三大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而别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49" name="文本框 6"/>
          <p:cNvSpPr txBox="1"/>
          <p:nvPr/>
        </p:nvSpPr>
        <p:spPr>
          <a:xfrm>
            <a:off x="1514475" y="4624388"/>
            <a:ext cx="5676900" cy="12715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古义：</a:t>
            </a:r>
            <a:r>
              <a:rPr lang="zh-CN" altLang="en-US" sz="3200" b="1" dirty="0">
                <a:latin typeface="宋体" panose="02010600030101010101" pitchFamily="2" charset="-122"/>
              </a:rPr>
              <a:t>古代罚酒用的酒杯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。 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今义：</a:t>
            </a:r>
            <a:r>
              <a:rPr lang="zh-CN" altLang="en-US" sz="3200" b="1" dirty="0">
                <a:latin typeface="宋体" panose="02010600030101010101" pitchFamily="2" charset="-122"/>
              </a:rPr>
              <a:t>白色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/>
      <p:bldP spid="31748" grpId="0"/>
      <p:bldP spid="3174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2"/>
          <p:cNvSpPr txBox="1"/>
          <p:nvPr/>
        </p:nvSpPr>
        <p:spPr>
          <a:xfrm>
            <a:off x="541338" y="1670050"/>
            <a:ext cx="58991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这篇课文主要写了哪两件事情？</a:t>
            </a:r>
            <a:endParaRPr lang="zh-CN" altLang="en-US" sz="3200" b="1" i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4579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24582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3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细读感悟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文本框 10242"/>
          <p:cNvSpPr txBox="1"/>
          <p:nvPr/>
        </p:nvSpPr>
        <p:spPr>
          <a:xfrm>
            <a:off x="784225" y="3059113"/>
            <a:ext cx="3730625" cy="1814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50000"/>
              </a:lnSpc>
              <a:spcBef>
                <a:spcPct val="50000"/>
              </a:spcBef>
              <a:buClr>
                <a:srgbClr val="9BBB59"/>
              </a:buClr>
              <a:buFont typeface="Wingdings" panose="05000000000000000000" pitchFamily="2" charset="2"/>
              <a:buChar char=""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独往湖心亭看雪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spcBef>
                <a:spcPct val="50000"/>
              </a:spcBef>
              <a:buClr>
                <a:srgbClr val="9BBB59"/>
              </a:buClr>
              <a:buFont typeface="Wingdings" panose="05000000000000000000" pitchFamily="2" charset="2"/>
              <a:buChar char=""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湖心亭偶遇佳客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14341" name="Picture 9" descr="http://photocdn.sohu.com/20151208/mp47019425_1449538057439_99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5525" y="2824163"/>
            <a:ext cx="3468688" cy="2284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2"/>
          <p:cNvSpPr txBox="1"/>
          <p:nvPr/>
        </p:nvSpPr>
        <p:spPr>
          <a:xfrm>
            <a:off x="350838" y="1290638"/>
            <a:ext cx="5083175" cy="5826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再读课文，概括段落大意。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10242"/>
          <p:cNvSpPr txBox="1"/>
          <p:nvPr/>
        </p:nvSpPr>
        <p:spPr>
          <a:xfrm>
            <a:off x="665163" y="2406650"/>
            <a:ext cx="7461250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第一段：</a:t>
            </a:r>
            <a:r>
              <a:rPr lang="zh-CN" altLang="en-US" sz="3200" b="1" dirty="0">
                <a:latin typeface="宋体" panose="02010600030101010101" pitchFamily="2" charset="-122"/>
              </a:rPr>
              <a:t>点明看雪的年月、地点、环境。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" name="文本框 10242"/>
          <p:cNvSpPr txBox="1"/>
          <p:nvPr/>
        </p:nvSpPr>
        <p:spPr>
          <a:xfrm>
            <a:off x="665163" y="3208338"/>
            <a:ext cx="7745412" cy="2306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第二段：</a:t>
            </a:r>
            <a:r>
              <a:rPr lang="zh-CN" altLang="en-US" sz="3200" b="1" dirty="0">
                <a:latin typeface="宋体" panose="02010600030101010101" pitchFamily="2" charset="-122"/>
              </a:rPr>
              <a:t>①看雪的具体时间，描写所见西湖雪景；②亭中会客经过；③借舟子之口，抒发感慨。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2"/>
          <p:cNvSpPr txBox="1"/>
          <p:nvPr/>
        </p:nvSpPr>
        <p:spPr>
          <a:xfrm>
            <a:off x="420688" y="1012825"/>
            <a:ext cx="79502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找出文中写雪景的句子，分析其特点及作者的感情。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10242"/>
          <p:cNvSpPr txBox="1"/>
          <p:nvPr/>
        </p:nvSpPr>
        <p:spPr>
          <a:xfrm>
            <a:off x="420688" y="2690813"/>
            <a:ext cx="80549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雾凇沆砀，天与云与山与水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舟中人两三粒而已。”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0242"/>
          <p:cNvSpPr txBox="1"/>
          <p:nvPr/>
        </p:nvSpPr>
        <p:spPr>
          <a:xfrm>
            <a:off x="669925" y="4595813"/>
            <a:ext cx="78041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特点：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用白描手法，简练朴素，不加渲染。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Text Box 2"/>
          <p:cNvSpPr txBox="1"/>
          <p:nvPr/>
        </p:nvSpPr>
        <p:spPr>
          <a:xfrm>
            <a:off x="444500" y="1598613"/>
            <a:ext cx="8054975" cy="4338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3000" b="1" dirty="0">
                <a:latin typeface="宋体" panose="02010600030101010101" pitchFamily="2" charset="-122"/>
              </a:rPr>
              <a:t>     </a:t>
            </a:r>
            <a:r>
              <a:rPr lang="zh-CN" altLang="en-US" sz="3000" b="1" dirty="0">
                <a:latin typeface="宋体" panose="02010600030101010101" pitchFamily="2" charset="-122"/>
              </a:rPr>
              <a:t>白描原是中国画的一种技法，是一种不加色彩或很少用色彩，而只用墨线在白底上勾勒物象的画法。        </a:t>
            </a:r>
            <a:endParaRPr lang="en-US" altLang="zh-CN" sz="30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</a:rPr>
              <a:t>写作中是一种描写的方法，指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抓住事物的特征，以质朴的文字，寥寥几笔就勾勒出事物形象的描写方法。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7651" name="矩形 5"/>
          <p:cNvSpPr/>
          <p:nvPr/>
        </p:nvSpPr>
        <p:spPr>
          <a:xfrm>
            <a:off x="444500" y="1014413"/>
            <a:ext cx="1479550" cy="584200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 描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图片 81922" descr="未标题-2"/>
          <p:cNvPicPr>
            <a:picLocks noChangeAspect="1"/>
          </p:cNvPicPr>
          <p:nvPr/>
        </p:nvPicPr>
        <p:blipFill>
          <a:blip r:embed="rId1"/>
          <a:srcRect l="1727" t="5476" r="2364" b="4282"/>
          <a:stretch>
            <a:fillRect/>
          </a:stretch>
        </p:blipFill>
        <p:spPr>
          <a:xfrm>
            <a:off x="588963" y="617538"/>
            <a:ext cx="7967662" cy="5621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10242"/>
          <p:cNvSpPr txBox="1"/>
          <p:nvPr/>
        </p:nvSpPr>
        <p:spPr>
          <a:xfrm>
            <a:off x="676275" y="2708275"/>
            <a:ext cx="7793038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感情：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作者是一个超凡脱俗、孤高自傲的文人雅士，课文表达了他清高自赏的感情和淡淡的愁绪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2"/>
          <p:cNvSpPr txBox="1"/>
          <p:nvPr/>
        </p:nvSpPr>
        <p:spPr>
          <a:xfrm>
            <a:off x="420688" y="1001713"/>
            <a:ext cx="8037512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“独往湖心亭” 与“舟中人两三粒而已”前后内容表达很矛盾，如何理解？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10242"/>
          <p:cNvSpPr txBox="1"/>
          <p:nvPr/>
        </p:nvSpPr>
        <p:spPr>
          <a:xfrm>
            <a:off x="420688" y="2746375"/>
            <a:ext cx="8037512" cy="2860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宋体" panose="02010600030101010101" pitchFamily="2" charset="-122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</a:rPr>
              <a:t>）作者去赏雪，带着闲情雅致去了，在作者心里，这里只有他自己，他忘乎所以，忘记一切俗念，只想着赏雪，这是一种脱俗的想法，所以“独”字表现他的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超凡脱俗</a:t>
            </a:r>
            <a:r>
              <a:rPr lang="zh-CN" altLang="en-US" sz="3000" b="1" dirty="0">
                <a:latin typeface="宋体" panose="02010600030101010101" pitchFamily="2" charset="-122"/>
              </a:rPr>
              <a:t>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10242"/>
          <p:cNvSpPr txBox="1"/>
          <p:nvPr/>
        </p:nvSpPr>
        <p:spPr>
          <a:xfrm>
            <a:off x="377825" y="1617663"/>
            <a:ext cx="8213725" cy="343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  <a:spcBef>
                <a:spcPct val="5000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en-US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en-US" sz="3200" b="1" dirty="0">
                <a:latin typeface="宋体" panose="02010600030101010101" pitchFamily="2" charset="-122"/>
              </a:rPr>
              <a:t>他认为舟子不可能跟他志趣相投，也进不了他的内心，舟子对“相公”的行为和心中所想是不理解的，也是不可能理解的，“独”字表现他的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孤傲清高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7" name="文本框 18436"/>
          <p:cNvSpPr txBox="1"/>
          <p:nvPr/>
        </p:nvSpPr>
        <p:spPr>
          <a:xfrm>
            <a:off x="619125" y="1516063"/>
            <a:ext cx="7905750" cy="4275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湖心亭：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位于杭州西湖之中，据说是宋代整修西湖时，以湖泥堆成小山，成为一岛，是西湖三岛之一，后于山上建成亭阁，叫湖心亭。这是观赏西湖风景的好地方，因此常有文人墨客到此赏景。　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099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4100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1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2"/>
          <p:cNvSpPr txBox="1"/>
          <p:nvPr/>
        </p:nvSpPr>
        <p:spPr>
          <a:xfrm>
            <a:off x="419100" y="1001713"/>
            <a:ext cx="81153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如何理解文中舟子所说“莫说相公痴”中的“痴”？他“痴”表现在何处？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9100" y="2743200"/>
            <a:ext cx="8115300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痴”于行：</a:t>
            </a:r>
            <a:r>
              <a:rPr lang="zh-CN" altLang="en-US" sz="3200" b="1" dirty="0">
                <a:latin typeface="宋体" panose="02010600030101010101" pitchFamily="2" charset="-122"/>
              </a:rPr>
              <a:t>不寻常的天气，不寻常的时间，不寻常的行踪。“是日更定</a:t>
            </a:r>
            <a:r>
              <a:rPr lang="en-US" altLang="zh-CN" sz="3200" b="1" dirty="0">
                <a:latin typeface="宋体" panose="02010600030101010101" pitchFamily="2" charset="-122"/>
              </a:rPr>
              <a:t>”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独往湖心亭看雪”</a:t>
            </a:r>
            <a:r>
              <a:rPr lang="en-US" altLang="zh-CN" sz="3200" b="1" dirty="0">
                <a:latin typeface="宋体" panose="02010600030101010101" pitchFamily="2" charset="-122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</a:rPr>
              <a:t>与众不同、不随流俗。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10242"/>
          <p:cNvSpPr txBox="1"/>
          <p:nvPr/>
        </p:nvSpPr>
        <p:spPr>
          <a:xfrm>
            <a:off x="420688" y="1066800"/>
            <a:ext cx="8037512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en-US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痴”于景：</a:t>
            </a:r>
            <a:r>
              <a:rPr lang="zh-CN" altLang="en-US" sz="3200" b="1" dirty="0">
                <a:latin typeface="宋体" panose="02010600030101010101" pitchFamily="2" charset="-122"/>
              </a:rPr>
              <a:t>“雾凇沆砀</a:t>
            </a:r>
            <a:r>
              <a:rPr lang="en-US" altLang="zh-CN" sz="3200" b="1" dirty="0">
                <a:latin typeface="宋体" panose="02010600030101010101" pitchFamily="2" charset="-122"/>
              </a:rPr>
              <a:t>……</a:t>
            </a:r>
            <a:r>
              <a:rPr lang="zh-CN" altLang="en-US" sz="3200" b="1" dirty="0">
                <a:latin typeface="宋体" panose="02010600030101010101" pitchFamily="2" charset="-122"/>
              </a:rPr>
              <a:t>舟中人两三粒而已”</a:t>
            </a:r>
            <a:r>
              <a:rPr lang="en-US" altLang="zh-CN" sz="3200" b="1" dirty="0">
                <a:latin typeface="宋体" panose="02010600030101010101" pitchFamily="2" charset="-122"/>
              </a:rPr>
              <a:t>——</a:t>
            </a:r>
            <a:r>
              <a:rPr lang="zh-CN" altLang="zh-CN" sz="3200" b="1" dirty="0">
                <a:latin typeface="宋体" panose="02010600030101010101" pitchFamily="2" charset="-122"/>
              </a:rPr>
              <a:t>混沌一片的冰雪世界，人生天地间如“沧海一粟”，既痴迷，又备感孤寂落寞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771" name="文本框 10242"/>
          <p:cNvSpPr txBox="1"/>
          <p:nvPr/>
        </p:nvSpPr>
        <p:spPr>
          <a:xfrm>
            <a:off x="420688" y="4189413"/>
            <a:ext cx="8037512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痴”于情：</a:t>
            </a:r>
            <a:r>
              <a:rPr lang="zh-CN" altLang="en-US" sz="3200" b="1" dirty="0">
                <a:latin typeface="宋体" panose="02010600030101010101" pitchFamily="2" charset="-122"/>
              </a:rPr>
              <a:t>“湖中焉得更有此人”</a:t>
            </a:r>
            <a:r>
              <a:rPr lang="en-US" altLang="zh-CN" sz="3200" b="1" dirty="0">
                <a:latin typeface="宋体" panose="02010600030101010101" pitchFamily="2" charset="-122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</a:rPr>
              <a:t>他乡遇知己，天涯遇知音。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794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33797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798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写法探究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1205" name="矩形 51204"/>
          <p:cNvSpPr/>
          <p:nvPr/>
        </p:nvSpPr>
        <p:spPr>
          <a:xfrm>
            <a:off x="409575" y="1509713"/>
            <a:ext cx="64262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描写细致入微，富有诗情画意。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06" name="文本框 51205"/>
          <p:cNvSpPr txBox="1"/>
          <p:nvPr/>
        </p:nvSpPr>
        <p:spPr>
          <a:xfrm>
            <a:off x="409575" y="2232025"/>
            <a:ext cx="8054975" cy="3968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</a:rPr>
              <a:t>文章第一段用</a:t>
            </a:r>
            <a:r>
              <a:rPr lang="en-US" altLang="zh-CN" sz="3000" b="1" dirty="0">
                <a:latin typeface="宋体" panose="02010600030101010101" pitchFamily="2" charset="-122"/>
              </a:rPr>
              <a:t>15</a:t>
            </a:r>
            <a:r>
              <a:rPr lang="zh-CN" altLang="en-US" sz="3000" b="1" dirty="0">
                <a:latin typeface="宋体" panose="02010600030101010101" pitchFamily="2" charset="-122"/>
              </a:rPr>
              <a:t>个字描写西湖雪景，渲染了一幅雪光水气浑然一体、天色湖光茫然一片的背景，然后又以</a:t>
            </a:r>
            <a:r>
              <a:rPr lang="en-US" altLang="zh-CN" sz="3000" b="1" dirty="0">
                <a:latin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</a:rPr>
              <a:t>一痕</a:t>
            </a:r>
            <a:r>
              <a:rPr lang="en-US" altLang="zh-CN" sz="3000" b="1" dirty="0">
                <a:latin typeface="宋体" panose="02010600030101010101" pitchFamily="2" charset="-122"/>
              </a:rPr>
              <a:t>”“</a:t>
            </a:r>
            <a:r>
              <a:rPr lang="zh-CN" altLang="en-US" sz="3000" b="1" dirty="0">
                <a:latin typeface="宋体" panose="02010600030101010101" pitchFamily="2" charset="-122"/>
              </a:rPr>
              <a:t>一点</a:t>
            </a:r>
            <a:r>
              <a:rPr lang="en-US" altLang="zh-CN" sz="3000" b="1" dirty="0">
                <a:latin typeface="宋体" panose="02010600030101010101" pitchFamily="2" charset="-122"/>
              </a:rPr>
              <a:t>”“</a:t>
            </a:r>
            <a:r>
              <a:rPr lang="zh-CN" altLang="en-US" sz="3000" b="1" dirty="0">
                <a:latin typeface="宋体" panose="02010600030101010101" pitchFamily="2" charset="-122"/>
              </a:rPr>
              <a:t>一芥</a:t>
            </a:r>
            <a:r>
              <a:rPr lang="en-US" altLang="zh-CN" sz="3000" b="1" dirty="0">
                <a:latin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宋体" panose="02010600030101010101" pitchFamily="2" charset="-122"/>
              </a:rPr>
              <a:t>等一组传神的数量词把长堤、湖心亭、舟与舟中人写得既微乎其微又迷蒙不清。这既是一幅朦胧的水墨画，又是一首梦幻般的诗。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/>
      <p:bldP spid="5120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51204"/>
          <p:cNvSpPr/>
          <p:nvPr/>
        </p:nvSpPr>
        <p:spPr>
          <a:xfrm>
            <a:off x="409575" y="1436688"/>
            <a:ext cx="6426200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笔法曲折多变，巧妙运用对比。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06" name="文本框 51205"/>
          <p:cNvSpPr txBox="1"/>
          <p:nvPr/>
        </p:nvSpPr>
        <p:spPr>
          <a:xfrm>
            <a:off x="409575" y="2297113"/>
            <a:ext cx="8054975" cy="2601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</a:rPr>
              <a:t>）文章开头描写大雪三日之景时，运用高度写意手法，不从视觉着笔，却从听觉入手，更能画出大雪的威严。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51205"/>
          <p:cNvSpPr txBox="1"/>
          <p:nvPr/>
        </p:nvSpPr>
        <p:spPr>
          <a:xfrm>
            <a:off x="441325" y="1093788"/>
            <a:ext cx="8054975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）描写湖中雪景，先以</a:t>
            </a:r>
            <a:r>
              <a:rPr lang="en-US" altLang="zh-CN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上下一白</a:t>
            </a:r>
            <a:r>
              <a:rPr lang="en-US" altLang="zh-CN" sz="3200" b="1" dirty="0">
                <a:latin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</a:rPr>
              <a:t>之</a:t>
            </a:r>
            <a:r>
              <a:rPr lang="en-US" altLang="zh-CN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一</a:t>
            </a:r>
            <a:r>
              <a:rPr lang="en-US" altLang="zh-CN" sz="3200" b="1" dirty="0">
                <a:latin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</a:rPr>
              <a:t>字，状其混茫难辨，使人唯觉其大，而下文</a:t>
            </a:r>
            <a:r>
              <a:rPr lang="en-US" altLang="zh-CN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一痕</a:t>
            </a:r>
            <a:r>
              <a:rPr lang="en-US" altLang="zh-CN" sz="3200" b="1" dirty="0">
                <a:latin typeface="宋体" panose="02010600030101010101" pitchFamily="2" charset="-122"/>
              </a:rPr>
              <a:t>”“</a:t>
            </a:r>
            <a:r>
              <a:rPr lang="zh-CN" altLang="en-US" sz="3200" b="1" dirty="0">
                <a:latin typeface="宋体" panose="02010600030101010101" pitchFamily="2" charset="-122"/>
              </a:rPr>
              <a:t>一点</a:t>
            </a:r>
            <a:r>
              <a:rPr lang="en-US" altLang="zh-CN" sz="3200" b="1" dirty="0">
                <a:latin typeface="宋体" panose="02010600030101010101" pitchFamily="2" charset="-122"/>
              </a:rPr>
              <a:t>”“</a:t>
            </a:r>
            <a:r>
              <a:rPr lang="zh-CN" altLang="en-US" sz="3200" b="1" dirty="0">
                <a:latin typeface="宋体" panose="02010600030101010101" pitchFamily="2" charset="-122"/>
              </a:rPr>
              <a:t>一芥</a:t>
            </a:r>
            <a:r>
              <a:rPr lang="en-US" altLang="zh-CN" sz="3200" b="1" dirty="0">
                <a:latin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</a:rPr>
              <a:t>之</a:t>
            </a:r>
            <a:r>
              <a:rPr lang="en-US" altLang="zh-CN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一</a:t>
            </a:r>
            <a:r>
              <a:rPr lang="en-US" altLang="zh-CN" sz="3200" b="1" dirty="0">
                <a:latin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</a:rPr>
              <a:t>字，则状其历历可数，使人唯觉其小，大与小形成一组鲜明的对比。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094411" y="4310379"/>
            <a:ext cx="1917700" cy="2011364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51205"/>
          <p:cNvSpPr txBox="1"/>
          <p:nvPr/>
        </p:nvSpPr>
        <p:spPr>
          <a:xfrm>
            <a:off x="544513" y="1235075"/>
            <a:ext cx="8054975" cy="452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</a:rPr>
              <a:t>）写亭中会友时，反客为主，以客之喜表现</a:t>
            </a:r>
            <a:r>
              <a:rPr lang="en-US" altLang="zh-CN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余</a:t>
            </a:r>
            <a:r>
              <a:rPr lang="en-US" altLang="zh-CN" sz="3200" b="1" dirty="0">
                <a:latin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</a:rPr>
              <a:t>之喜，以客之叹表现</a:t>
            </a:r>
            <a:r>
              <a:rPr lang="en-US" altLang="zh-CN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余</a:t>
            </a:r>
            <a:r>
              <a:rPr lang="en-US" altLang="zh-CN" sz="3200" b="1" dirty="0">
                <a:latin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</a:rPr>
              <a:t>之心声。最后又将客之</a:t>
            </a:r>
            <a:r>
              <a:rPr lang="en-US" altLang="zh-CN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痴</a:t>
            </a:r>
            <a:r>
              <a:rPr lang="en-US" altLang="zh-CN" sz="3200" b="1" dirty="0">
                <a:latin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</a:rPr>
              <a:t>同</a:t>
            </a:r>
            <a:r>
              <a:rPr lang="en-US" altLang="zh-CN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相公</a:t>
            </a:r>
            <a:r>
              <a:rPr lang="en-US" altLang="zh-CN" sz="3200" b="1" dirty="0">
                <a:latin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</a:rPr>
              <a:t>之</a:t>
            </a:r>
            <a:r>
              <a:rPr lang="en-US" altLang="zh-CN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痴</a:t>
            </a:r>
            <a:r>
              <a:rPr lang="en-US" altLang="zh-CN" sz="3200" b="1" dirty="0">
                <a:latin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</a:rPr>
              <a:t>进行对比，以舟子之</a:t>
            </a:r>
            <a:r>
              <a:rPr lang="en-US" altLang="zh-CN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喃喃</a:t>
            </a:r>
            <a:r>
              <a:rPr lang="en-US" altLang="zh-CN" sz="3200" b="1" dirty="0">
                <a:latin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</a:rPr>
              <a:t>不解与友人同</a:t>
            </a:r>
            <a:r>
              <a:rPr lang="en-US" altLang="zh-CN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余</a:t>
            </a:r>
            <a:r>
              <a:rPr lang="en-US" altLang="zh-CN" sz="3200" b="1" dirty="0">
                <a:latin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</a:rPr>
              <a:t>一见如故进行对比，突出知音难觅。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51204"/>
          <p:cNvSpPr/>
          <p:nvPr/>
        </p:nvSpPr>
        <p:spPr>
          <a:xfrm>
            <a:off x="409575" y="1244600"/>
            <a:ext cx="64262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记叙、议论、抒情融于一体。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06" name="文本框 51205"/>
          <p:cNvSpPr txBox="1"/>
          <p:nvPr/>
        </p:nvSpPr>
        <p:spPr>
          <a:xfrm>
            <a:off x="409575" y="1946275"/>
            <a:ext cx="8054975" cy="401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</a:rPr>
              <a:t>全文将记游与描写雪景以及抒发感情有机结合。如在描写</a:t>
            </a:r>
            <a:r>
              <a:rPr lang="en-US" altLang="zh-CN" sz="3000" b="1" dirty="0">
                <a:latin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</a:rPr>
              <a:t>湖中人鸟声俱绝</a:t>
            </a:r>
            <a:r>
              <a:rPr lang="en-US" altLang="zh-CN" sz="3000" b="1" dirty="0">
                <a:latin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宋体" panose="02010600030101010101" pitchFamily="2" charset="-122"/>
              </a:rPr>
              <a:t>后记</a:t>
            </a:r>
            <a:r>
              <a:rPr lang="en-US" altLang="zh-CN" sz="3000" b="1" dirty="0">
                <a:latin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</a:rPr>
              <a:t>余拏一小舟</a:t>
            </a:r>
            <a:r>
              <a:rPr lang="en-US" altLang="zh-CN" sz="3000" b="1" dirty="0">
                <a:latin typeface="宋体" panose="02010600030101010101" pitchFamily="2" charset="-122"/>
              </a:rPr>
              <a:t>……</a:t>
            </a:r>
            <a:r>
              <a:rPr lang="zh-CN" altLang="en-US" sz="3000" b="1" dirty="0">
                <a:latin typeface="宋体" panose="02010600030101010101" pitchFamily="2" charset="-122"/>
              </a:rPr>
              <a:t>独往湖心亭看雪</a:t>
            </a:r>
            <a:r>
              <a:rPr lang="en-US" altLang="zh-CN" sz="3000" b="1" dirty="0">
                <a:latin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宋体" panose="02010600030101010101" pitchFamily="2" charset="-122"/>
              </a:rPr>
              <a:t>的举动，从而抒发了独抱冰雪之操守和孤高自赏的情怀，也有避世的忧愤。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549275" y="906463"/>
            <a:ext cx="647700" cy="20621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比较阅读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1747" name="矩形 9"/>
          <p:cNvSpPr/>
          <p:nvPr/>
        </p:nvSpPr>
        <p:spPr>
          <a:xfrm>
            <a:off x="2049463" y="812800"/>
            <a:ext cx="5045075" cy="3138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江   雪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柳宗元</a:t>
            </a:r>
            <a:b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千山鸟飞绝，万径人踪灭。</a:t>
            </a:r>
            <a:b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孤舟蓑笠翁，独钓寒江雪。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1748" name="Picture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808854" y="4105910"/>
            <a:ext cx="3427414" cy="2255836"/>
          </a:xfrm>
          <a:prstGeom prst="ellipse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0741" name="表格 30740"/>
          <p:cNvGraphicFramePr/>
          <p:nvPr/>
        </p:nvGraphicFramePr>
        <p:xfrm>
          <a:off x="468313" y="1414463"/>
          <a:ext cx="7958138" cy="3960813"/>
        </p:xfrm>
        <a:graphic>
          <a:graphicData uri="http://schemas.openxmlformats.org/drawingml/2006/table">
            <a:tbl>
              <a:tblPr/>
              <a:tblGrid>
                <a:gridCol w="2748280"/>
                <a:gridCol w="2265045"/>
                <a:gridCol w="2944495"/>
              </a:tblGrid>
              <a:tr h="1042988">
                <a:tc>
                  <a:txBody>
                    <a:bodyPr/>
                    <a:lstStyle/>
                    <a:p>
                      <a:pPr marL="0" lvl="0" indent="0" eaLnBrk="1" hangingPunct="1">
                        <a:buNone/>
                      </a:pPr>
                      <a:endParaRPr lang="zh-CN" altLang="en-US" sz="32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2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描写手法</a:t>
                      </a:r>
                      <a:endParaRPr lang="zh-CN" altLang="en-US" sz="32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2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表达感情</a:t>
                      </a:r>
                      <a:endParaRPr lang="zh-CN" altLang="en-US" sz="32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331912">
                <a:tc>
                  <a:txBody>
                    <a:bodyPr/>
                    <a:lstStyle/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《</a:t>
                      </a:r>
                      <a:r>
                        <a:rPr lang="zh-CN" altLang="en-US" sz="32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湖心亭看雪</a:t>
                      </a:r>
                      <a:r>
                        <a:rPr lang="en-US" altLang="zh-CN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》</a:t>
                      </a:r>
                      <a:endParaRPr lang="zh-CN" altLang="en-US" sz="32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buNone/>
                      </a:pPr>
                      <a:endParaRPr lang="zh-CN" altLang="en-US" sz="32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buNone/>
                      </a:pPr>
                      <a:endParaRPr lang="zh-CN" altLang="en-US" sz="32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85913">
                <a:tc>
                  <a:txBody>
                    <a:bodyPr/>
                    <a:lstStyle/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《</a:t>
                      </a:r>
                      <a:r>
                        <a:rPr lang="zh-CN" altLang="en-US" sz="32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江雪</a:t>
                      </a:r>
                      <a:r>
                        <a:rPr lang="en-US" altLang="zh-CN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》</a:t>
                      </a:r>
                      <a:endParaRPr lang="zh-CN" altLang="en-US" sz="32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buNone/>
                      </a:pPr>
                      <a:endParaRPr lang="zh-CN" altLang="en-US" sz="32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buNone/>
                      </a:pPr>
                      <a:r>
                        <a:rPr lang="en-US" altLang="zh-CN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</a:t>
                      </a:r>
                      <a:endParaRPr lang="en-US" altLang="zh-CN" sz="32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743" name="矩形 30742"/>
          <p:cNvSpPr/>
          <p:nvPr/>
        </p:nvSpPr>
        <p:spPr>
          <a:xfrm>
            <a:off x="3902075" y="2887663"/>
            <a:ext cx="949325" cy="554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白描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0745" name="矩形 30744"/>
          <p:cNvSpPr/>
          <p:nvPr/>
        </p:nvSpPr>
        <p:spPr>
          <a:xfrm>
            <a:off x="3902075" y="4368800"/>
            <a:ext cx="949325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烘托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0747" name="矩形 30746"/>
          <p:cNvSpPr/>
          <p:nvPr/>
        </p:nvSpPr>
        <p:spPr>
          <a:xfrm>
            <a:off x="5851525" y="2611438"/>
            <a:ext cx="1982788" cy="1106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2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清高自赏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ctr">
              <a:spcBef>
                <a:spcPct val="2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淡淡愁绪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0750" name="矩形 30749"/>
          <p:cNvSpPr/>
          <p:nvPr/>
        </p:nvSpPr>
        <p:spPr>
          <a:xfrm>
            <a:off x="5943600" y="4137025"/>
            <a:ext cx="1800225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怀才不遇的孤独感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3" grpId="0"/>
      <p:bldP spid="30745" grpId="0"/>
      <p:bldP spid="30747" grpId="0"/>
      <p:bldP spid="3075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36575" y="1584325"/>
            <a:ext cx="8070850" cy="4030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课文以清新淡雅之笔，记叙了作者晚上独往湖心亭看雪的经过，描绘了一幅风韵绰约、气象雄浑的江南湖山雪景图，寄寓了作者的故国之思和亡国之痛。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40963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40964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65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99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"/>
          <p:cNvGrpSpPr/>
          <p:nvPr/>
        </p:nvGrpSpPr>
        <p:grpSpPr>
          <a:xfrm>
            <a:off x="668338" y="571500"/>
            <a:ext cx="7713662" cy="5715000"/>
            <a:chOff x="373380" y="620688"/>
            <a:chExt cx="7714164" cy="5715000"/>
          </a:xfrm>
        </p:grpSpPr>
        <p:pic>
          <p:nvPicPr>
            <p:cNvPr id="5126" name="Picture 2" descr="http://a0.att.hudong.com/38/89/01300542516436139989897510231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7544" y="620688"/>
              <a:ext cx="7620000" cy="5715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7" name="Text Box 1028"/>
            <p:cNvSpPr txBox="1"/>
            <p:nvPr/>
          </p:nvSpPr>
          <p:spPr>
            <a:xfrm>
              <a:off x="373380" y="2348880"/>
              <a:ext cx="2398395" cy="396044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最爱湖东行不足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绿杨阴里白沙堤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  </a:t>
              </a:r>
              <a:r>
                <a:rPr lang="en-US" altLang="zh-CN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—</a:t>
              </a:r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白居易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4"/>
          <p:cNvGrpSpPr/>
          <p:nvPr/>
        </p:nvGrpSpPr>
        <p:grpSpPr>
          <a:xfrm>
            <a:off x="519113" y="708025"/>
            <a:ext cx="8104187" cy="5440363"/>
            <a:chOff x="449614" y="692696"/>
            <a:chExt cx="8236365" cy="5472608"/>
          </a:xfrm>
        </p:grpSpPr>
        <p:pic>
          <p:nvPicPr>
            <p:cNvPr id="5124" name="Picture 2" descr="http://att2.citysbs.com/hangzhou/sns01/forum/2011/07/27-08/20110727_789e664fe34cf04a0a5avpKpUf10L213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9614" y="692696"/>
              <a:ext cx="8236365" cy="54726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5" name="Text Box 4"/>
            <p:cNvSpPr txBox="1"/>
            <p:nvPr/>
          </p:nvSpPr>
          <p:spPr>
            <a:xfrm>
              <a:off x="539552" y="764704"/>
              <a:ext cx="3672481" cy="2320764"/>
            </a:xfrm>
            <a:prstGeom prst="rect">
              <a:avLst/>
            </a:prstGeom>
            <a:solidFill>
              <a:schemeClr val="bg1">
                <a:alpha val="38039"/>
              </a:schemeClr>
            </a:solidFill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欲把西湖比西子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淡妆浓抹总相宜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</a:t>
              </a:r>
              <a:r>
                <a:rPr lang="en-US" altLang="zh-CN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——</a:t>
              </a:r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苏轼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609600" y="2601913"/>
            <a:ext cx="674688" cy="22113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湖心亭看雪   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1325563" y="1822450"/>
            <a:ext cx="457200" cy="365125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986" name="矩形 41985"/>
          <p:cNvSpPr/>
          <p:nvPr/>
        </p:nvSpPr>
        <p:spPr>
          <a:xfrm>
            <a:off x="1885950" y="1651000"/>
            <a:ext cx="4437063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看雪年月、地点和环境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1989" name="矩形 20"/>
          <p:cNvSpPr/>
          <p:nvPr/>
        </p:nvSpPr>
        <p:spPr>
          <a:xfrm>
            <a:off x="2449513" y="4481513"/>
            <a:ext cx="725487" cy="671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40000"/>
              </a:lnSpc>
              <a:buClr>
                <a:schemeClr val="bg1"/>
              </a:buClr>
            </a:pPr>
            <a:r>
              <a:rPr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884363" y="3898900"/>
            <a:ext cx="2263775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亭中会客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884363" y="2832100"/>
            <a:ext cx="21193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西湖雪景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84363" y="5080000"/>
            <a:ext cx="22733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人生感慨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右大括号 3"/>
          <p:cNvSpPr/>
          <p:nvPr/>
        </p:nvSpPr>
        <p:spPr>
          <a:xfrm>
            <a:off x="6384925" y="1822450"/>
            <a:ext cx="288925" cy="3744913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0075" y="2493963"/>
            <a:ext cx="998538" cy="23066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记叙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议论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抒情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  <p:grpSp>
        <p:nvGrpSpPr>
          <p:cNvPr id="41995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41996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997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 bldLvl="0" animBg="1"/>
      <p:bldP spid="41986" grpId="0"/>
      <p:bldP spid="30" grpId="0"/>
      <p:bldP spid="32" grpId="0"/>
      <p:bldP spid="3" grpId="0"/>
      <p:bldP spid="4" grpId="0" bldLvl="0" animBg="1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Rectangle 3"/>
          <p:cNvSpPr/>
          <p:nvPr/>
        </p:nvSpPr>
        <p:spPr>
          <a:xfrm>
            <a:off x="1187450" y="3141663"/>
            <a:ext cx="6985000" cy="4318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3011" name="Text Box 4"/>
          <p:cNvSpPr txBox="1"/>
          <p:nvPr/>
        </p:nvSpPr>
        <p:spPr>
          <a:xfrm>
            <a:off x="4787900" y="4005263"/>
            <a:ext cx="296863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solidFill>
                  <a:srgbClr val="CC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en-US" altLang="zh-CN" sz="3600" b="1" dirty="0">
              <a:solidFill>
                <a:srgbClr val="CC66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7107" name="Text Box 6"/>
          <p:cNvSpPr txBox="1"/>
          <p:nvPr/>
        </p:nvSpPr>
        <p:spPr>
          <a:xfrm>
            <a:off x="488950" y="1698625"/>
            <a:ext cx="8012113" cy="2601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背诵课文。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查找资料，分析“痴”的多种含义，并找出带“痴”的成语，越多越好。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3013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43014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3015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med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文本框 2"/>
          <p:cNvSpPr txBox="1"/>
          <p:nvPr/>
        </p:nvSpPr>
        <p:spPr>
          <a:xfrm>
            <a:off x="412750" y="1584325"/>
            <a:ext cx="8148638" cy="343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【张岱】</a:t>
            </a:r>
            <a:r>
              <a:rPr lang="zh-CN" altLang="en-US" sz="3200" b="1" dirty="0"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</a:rPr>
              <a:t>1597—1689</a:t>
            </a:r>
            <a:r>
              <a:rPr lang="zh-CN" altLang="en-US" sz="3200" b="1" dirty="0">
                <a:latin typeface="宋体" panose="02010600030101010101" pitchFamily="2" charset="-122"/>
              </a:rPr>
              <a:t>年），字宗子，又字石公，号陶庵，明山阴（今浙江绍兴）人。晚明小品文的代表作家，擅长写景和表现士大夫的闲情雅致，文笔清新活泼、趣味盎然。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6147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6148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9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走近作者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3"/>
          <p:cNvSpPr txBox="1"/>
          <p:nvPr/>
        </p:nvSpPr>
        <p:spPr>
          <a:xfrm>
            <a:off x="612775" y="1163638"/>
            <a:ext cx="7918450" cy="343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【代表作】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文学名著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陶庵梦忆</a:t>
            </a:r>
            <a:r>
              <a:rPr lang="en-US" altLang="zh-CN" sz="3200" b="1" dirty="0">
                <a:latin typeface="宋体" panose="02010600030101010101" pitchFamily="2" charset="-122"/>
              </a:rPr>
              <a:t>》《</a:t>
            </a:r>
            <a:r>
              <a:rPr lang="zh-CN" altLang="en-US" sz="3200" b="1" dirty="0">
                <a:latin typeface="宋体" panose="02010600030101010101" pitchFamily="2" charset="-122"/>
              </a:rPr>
              <a:t>西湖梦寻</a:t>
            </a:r>
            <a:r>
              <a:rPr lang="en-US" altLang="zh-CN" sz="3200" b="1" dirty="0">
                <a:latin typeface="宋体" panose="02010600030101010101" pitchFamily="2" charset="-122"/>
              </a:rPr>
              <a:t>》《夜航船》《琅嬛文集》《快园道古》</a:t>
            </a:r>
            <a:r>
              <a:rPr lang="zh-CN" altLang="en-US" sz="3200" b="1" dirty="0">
                <a:latin typeface="宋体" panose="02010600030101010101" pitchFamily="2" charset="-122"/>
              </a:rPr>
              <a:t>等；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史学名著</a:t>
            </a:r>
            <a:r>
              <a:rPr lang="zh-CN" altLang="en-US" sz="3200" b="1" dirty="0">
                <a:latin typeface="宋体" panose="02010600030101010101" pitchFamily="2" charset="-122"/>
              </a:rPr>
              <a:t>《石匮书》。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7171" name="图片 3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34288" y="5856288"/>
            <a:ext cx="896937" cy="646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文本框 2"/>
          <p:cNvSpPr txBox="1"/>
          <p:nvPr/>
        </p:nvSpPr>
        <p:spPr>
          <a:xfrm>
            <a:off x="423863" y="1452563"/>
            <a:ext cx="8069262" cy="4275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本文写于明朝灭亡后，大约</a:t>
            </a:r>
            <a:r>
              <a:rPr lang="en-US" altLang="zh-CN" sz="3200" b="1" dirty="0">
                <a:latin typeface="宋体" panose="02010600030101010101" pitchFamily="2" charset="-122"/>
              </a:rPr>
              <a:t>1645</a:t>
            </a:r>
            <a:r>
              <a:rPr lang="zh-CN" altLang="en-US" sz="3200" b="1" dirty="0">
                <a:latin typeface="宋体" panose="02010600030101010101" pitchFamily="2" charset="-122"/>
              </a:rPr>
              <a:t>年，它是张岱小品的传世之作。作者追忆在西湖乘舟看雪的一次经历，写出了雪后西湖之景清新雅致的特点，表现了深挚的隐逸之思，寄寓了幽深的眷恋和感伤的情怀。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8195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8196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7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写作背景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19163" y="2320925"/>
            <a:ext cx="7307262" cy="2800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崇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祯    更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定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   拏   毳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衣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雾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凇    沆砀    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芥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40" name="文本框 18439"/>
          <p:cNvSpPr txBox="1"/>
          <p:nvPr/>
        </p:nvSpPr>
        <p:spPr>
          <a:xfrm>
            <a:off x="1327150" y="1809750"/>
            <a:ext cx="117951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zhēn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441" name="文本框 18440"/>
          <p:cNvSpPr txBox="1"/>
          <p:nvPr/>
        </p:nvSpPr>
        <p:spPr>
          <a:xfrm>
            <a:off x="2941638" y="1809750"/>
            <a:ext cx="13398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gēng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442" name="文本框 18441"/>
          <p:cNvSpPr txBox="1"/>
          <p:nvPr/>
        </p:nvSpPr>
        <p:spPr>
          <a:xfrm>
            <a:off x="6753225" y="1809750"/>
            <a:ext cx="94138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cuì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444" name="文本框 18443"/>
          <p:cNvSpPr txBox="1"/>
          <p:nvPr/>
        </p:nvSpPr>
        <p:spPr>
          <a:xfrm>
            <a:off x="5895975" y="3827463"/>
            <a:ext cx="1050925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jiè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445" name="文本框 18444"/>
          <p:cNvSpPr txBox="1"/>
          <p:nvPr/>
        </p:nvSpPr>
        <p:spPr>
          <a:xfrm>
            <a:off x="5456238" y="1809750"/>
            <a:ext cx="690562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ná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450" name="文本框 18449"/>
          <p:cNvSpPr txBox="1"/>
          <p:nvPr/>
        </p:nvSpPr>
        <p:spPr>
          <a:xfrm>
            <a:off x="1266825" y="3827463"/>
            <a:ext cx="1239838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sōng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68600" y="3827463"/>
            <a:ext cx="2390775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hàng dàng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9226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9227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8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字词积累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440" grpId="0"/>
      <p:bldP spid="18441" grpId="0"/>
      <p:bldP spid="18442" grpId="0"/>
      <p:bldP spid="18444" grpId="0"/>
      <p:bldP spid="18445" grpId="0"/>
      <p:bldP spid="18450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"/>
          <p:cNvSpPr txBox="1"/>
          <p:nvPr/>
        </p:nvSpPr>
        <p:spPr>
          <a:xfrm>
            <a:off x="577850" y="1435100"/>
            <a:ext cx="61547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朗读课文、读准节奏、读出感情。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0243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10245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6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57200" y="2152650"/>
            <a:ext cx="8075613" cy="3968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40000"/>
              </a:lnSpc>
            </a:pP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崇祯五年十二月，余住西湖。大雪三日，湖中人鸟声俱绝。是日更定矣，余拏一小舟，拥毳衣炉火，独往湖心亭看雪。雾凇沆砀，天与云与山与水，上下一白。湖上影子，惟长堤一痕，湖心亭一点，与余舟一芥，舟中人两三粒而已。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3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3204</Words>
  <Application>WPS 演示</Application>
  <PresentationFormat>全屏显示(4:3)</PresentationFormat>
  <Paragraphs>298</Paragraphs>
  <Slides>42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42</vt:i4>
      </vt:variant>
    </vt:vector>
  </HeadingPairs>
  <TitlesOfParts>
    <vt:vector size="57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Times New Roman</vt:lpstr>
      <vt:lpstr>华文新魏</vt:lpstr>
      <vt:lpstr>Cambria</vt:lpstr>
      <vt:lpstr>Arial</vt:lpstr>
      <vt:lpstr>等线</vt:lpstr>
      <vt:lpstr>3_Office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2</cp:revision>
  <dcterms:created xsi:type="dcterms:W3CDTF">2023-09-28T01:51:00Z</dcterms:created>
  <dcterms:modified xsi:type="dcterms:W3CDTF">2023-09-28T12:58:49Z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999E52AC7AE14838B22FA2CE5F948B16_13</vt:lpwstr>
  </property>
</Properties>
</file>