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6" r:id="rId4"/>
  </p:sldMasterIdLst>
  <p:notesMasterIdLst>
    <p:notesMasterId r:id="rId7"/>
  </p:notesMasterIdLst>
  <p:sldIdLst>
    <p:sldId id="309" r:id="rId5"/>
    <p:sldId id="698" r:id="rId6"/>
    <p:sldId id="843" r:id="rId8"/>
    <p:sldId id="844" r:id="rId9"/>
    <p:sldId id="873" r:id="rId10"/>
    <p:sldId id="872" r:id="rId11"/>
    <p:sldId id="874" r:id="rId12"/>
    <p:sldId id="881" r:id="rId13"/>
    <p:sldId id="882" r:id="rId14"/>
    <p:sldId id="883" r:id="rId15"/>
    <p:sldId id="884" r:id="rId16"/>
    <p:sldId id="886" r:id="rId17"/>
    <p:sldId id="268" r:id="rId18"/>
    <p:sldId id="888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4" userDrawn="1">
          <p15:clr>
            <a:srgbClr val="A4A3A4"/>
          </p15:clr>
        </p15:guide>
        <p15:guide id="2" pos="33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A5CD"/>
    <a:srgbClr val="FFFFFF"/>
    <a:srgbClr val="BBCF4E"/>
    <a:srgbClr val="00A3E3"/>
    <a:srgbClr val="0BA7E4"/>
    <a:srgbClr val="4C4C4C"/>
    <a:srgbClr val="9C6E32"/>
    <a:srgbClr val="CEB799"/>
    <a:srgbClr val="4E4E4E"/>
    <a:srgbClr val="9C6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904"/>
        <p:guide pos="33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67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67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综合运用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5" Type="http://schemas.openxmlformats.org/officeDocument/2006/relationships/theme" Target="../theme/theme2.xml"/><Relationship Id="rId14" Type="http://schemas.openxmlformats.org/officeDocument/2006/relationships/image" Target="../media/image8.jpeg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8.xml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2"/>
          <p:cNvGrpSpPr/>
          <p:nvPr/>
        </p:nvGrpSpPr>
        <p:grpSpPr bwMode="auto">
          <a:xfrm>
            <a:off x="2457906" y="3904208"/>
            <a:ext cx="4791075" cy="708025"/>
            <a:chOff x="2010643" y="3387701"/>
            <a:chExt cx="4791361" cy="708009"/>
          </a:xfrm>
        </p:grpSpPr>
        <p:sp>
          <p:nvSpPr>
            <p:cNvPr id="67" name="矩形 3"/>
            <p:cNvSpPr>
              <a:spLocks noChangeArrowheads="1"/>
            </p:cNvSpPr>
            <p:nvPr/>
          </p:nvSpPr>
          <p:spPr bwMode="auto">
            <a:xfrm>
              <a:off x="2010643" y="3409928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矩形 4"/>
            <p:cNvSpPr>
              <a:spLocks noChangeArrowheads="1"/>
            </p:cNvSpPr>
            <p:nvPr/>
          </p:nvSpPr>
          <p:spPr bwMode="auto">
            <a:xfrm>
              <a:off x="365692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9" name="矩形 5"/>
            <p:cNvSpPr>
              <a:spLocks noChangeArrowheads="1"/>
            </p:cNvSpPr>
            <p:nvPr/>
          </p:nvSpPr>
          <p:spPr bwMode="auto">
            <a:xfrm>
              <a:off x="491873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0" name="椭圆 6"/>
            <p:cNvSpPr>
              <a:spLocks noChangeArrowheads="1"/>
            </p:cNvSpPr>
            <p:nvPr/>
          </p:nvSpPr>
          <p:spPr bwMode="auto">
            <a:xfrm>
              <a:off x="2819446" y="3409928"/>
              <a:ext cx="685782" cy="68578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1" name="TextBox 1"/>
            <p:cNvSpPr txBox="1">
              <a:spLocks noChangeArrowheads="1"/>
            </p:cNvSpPr>
            <p:nvPr/>
          </p:nvSpPr>
          <p:spPr bwMode="auto">
            <a:xfrm>
              <a:off x="4363668" y="3430237"/>
              <a:ext cx="2438336" cy="5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（个）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1105334" y="643108"/>
            <a:ext cx="3754698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原来有多少个西瓜？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62000" y="1718945"/>
            <a:ext cx="2738120" cy="1691005"/>
            <a:chOff x="3742988" y="972717"/>
            <a:chExt cx="2242530" cy="1385192"/>
          </a:xfrm>
        </p:grpSpPr>
        <p:sp>
          <p:nvSpPr>
            <p:cNvPr id="38" name="椭圆 37"/>
            <p:cNvSpPr/>
            <p:nvPr/>
          </p:nvSpPr>
          <p:spPr>
            <a:xfrm>
              <a:off x="3742988" y="1421805"/>
              <a:ext cx="2242530" cy="93610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012768" y="1510770"/>
              <a:ext cx="567063" cy="648071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630867" y="1510770"/>
              <a:ext cx="567063" cy="648071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5248966" y="1509444"/>
              <a:ext cx="567063" cy="648071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406561" y="972717"/>
              <a:ext cx="567063" cy="648071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27" t="37784" r="34627" b="28616"/>
            <a:stretch>
              <a:fillRect/>
            </a:stretch>
          </p:blipFill>
          <p:spPr>
            <a:xfrm>
              <a:off x="4999210" y="985014"/>
              <a:ext cx="567063" cy="648071"/>
            </a:xfrm>
            <a:prstGeom prst="rect">
              <a:avLst/>
            </a:prstGeom>
          </p:spPr>
        </p:pic>
      </p:grpSp>
      <p:sp>
        <p:nvSpPr>
          <p:cNvPr id="56" name="圆角矩形标注 55"/>
          <p:cNvSpPr/>
          <p:nvPr/>
        </p:nvSpPr>
        <p:spPr>
          <a:xfrm>
            <a:off x="4038303" y="1733804"/>
            <a:ext cx="2384507" cy="789859"/>
          </a:xfrm>
          <a:prstGeom prst="wedgeRoundRectCallout">
            <a:avLst>
              <a:gd name="adj1" fmla="val 70424"/>
              <a:gd name="adj2" fmla="val 31760"/>
              <a:gd name="adj3" fmla="val 16667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我们班小朋友吃了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个西瓜。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7" name="TextBox 12"/>
          <p:cNvSpPr txBox="1">
            <a:spLocks noChangeArrowheads="1"/>
          </p:cNvSpPr>
          <p:nvPr/>
        </p:nvSpPr>
        <p:spPr bwMode="auto">
          <a:xfrm>
            <a:off x="2542230" y="4000570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TextBox 12"/>
          <p:cNvSpPr txBox="1">
            <a:spLocks noChangeArrowheads="1"/>
          </p:cNvSpPr>
          <p:nvPr/>
        </p:nvSpPr>
        <p:spPr bwMode="auto">
          <a:xfrm>
            <a:off x="3380361" y="3962622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4265344" y="3948513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TextBox 12"/>
          <p:cNvSpPr txBox="1">
            <a:spLocks noChangeArrowheads="1"/>
          </p:cNvSpPr>
          <p:nvPr/>
        </p:nvSpPr>
        <p:spPr bwMode="auto">
          <a:xfrm>
            <a:off x="5365826" y="3976946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705600" y="1469390"/>
            <a:ext cx="1467485" cy="18853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960938" y="583895"/>
            <a:ext cx="4546786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一共有多少串葡萄？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2" name="组合 2"/>
          <p:cNvGrpSpPr/>
          <p:nvPr/>
        </p:nvGrpSpPr>
        <p:grpSpPr bwMode="auto">
          <a:xfrm>
            <a:off x="2209520" y="4097234"/>
            <a:ext cx="4791075" cy="708025"/>
            <a:chOff x="2010643" y="3387701"/>
            <a:chExt cx="4791361" cy="708009"/>
          </a:xfrm>
        </p:grpSpPr>
        <p:sp>
          <p:nvSpPr>
            <p:cNvPr id="69" name="矩形 3"/>
            <p:cNvSpPr>
              <a:spLocks noChangeArrowheads="1"/>
            </p:cNvSpPr>
            <p:nvPr/>
          </p:nvSpPr>
          <p:spPr bwMode="auto">
            <a:xfrm>
              <a:off x="2010643" y="3409928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365692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1" name="矩形 5"/>
            <p:cNvSpPr>
              <a:spLocks noChangeArrowheads="1"/>
            </p:cNvSpPr>
            <p:nvPr/>
          </p:nvSpPr>
          <p:spPr bwMode="auto">
            <a:xfrm>
              <a:off x="491873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2" name="椭圆 6"/>
            <p:cNvSpPr>
              <a:spLocks noChangeArrowheads="1"/>
            </p:cNvSpPr>
            <p:nvPr/>
          </p:nvSpPr>
          <p:spPr bwMode="auto">
            <a:xfrm>
              <a:off x="2819446" y="3409928"/>
              <a:ext cx="685782" cy="68578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TextBox 1"/>
            <p:cNvSpPr txBox="1">
              <a:spLocks noChangeArrowheads="1"/>
            </p:cNvSpPr>
            <p:nvPr/>
          </p:nvSpPr>
          <p:spPr bwMode="auto">
            <a:xfrm>
              <a:off x="4363668" y="3438492"/>
              <a:ext cx="2438336" cy="5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（串）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74" name="TextBox 12"/>
          <p:cNvSpPr txBox="1">
            <a:spLocks noChangeArrowheads="1"/>
          </p:cNvSpPr>
          <p:nvPr/>
        </p:nvSpPr>
        <p:spPr bwMode="auto">
          <a:xfrm>
            <a:off x="2326864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" name="TextBox 12"/>
          <p:cNvSpPr txBox="1">
            <a:spLocks noChangeArrowheads="1"/>
          </p:cNvSpPr>
          <p:nvPr/>
        </p:nvSpPr>
        <p:spPr bwMode="auto">
          <a:xfrm>
            <a:off x="3131975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6" name="TextBox 12"/>
          <p:cNvSpPr txBox="1">
            <a:spLocks noChangeArrowheads="1"/>
          </p:cNvSpPr>
          <p:nvPr/>
        </p:nvSpPr>
        <p:spPr bwMode="auto">
          <a:xfrm>
            <a:off x="4016958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7" name="TextBox 12"/>
          <p:cNvSpPr txBox="1">
            <a:spLocks noChangeArrowheads="1"/>
          </p:cNvSpPr>
          <p:nvPr/>
        </p:nvSpPr>
        <p:spPr bwMode="auto">
          <a:xfrm>
            <a:off x="5117440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8675" y="3257550"/>
            <a:ext cx="56978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/>
            <a:r>
              <a:rPr lang="en-US" altLang="zh-CN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(1)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两种颜色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葡萄加起来。</a:t>
            </a:r>
            <a:endParaRPr lang="zh-CN" altLang="en-US" sz="3200"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2098040" y="1353185"/>
            <a:ext cx="933450" cy="842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004820" y="1353185"/>
            <a:ext cx="933450" cy="8420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911600" y="1353185"/>
            <a:ext cx="933450" cy="8420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4818380" y="1353185"/>
            <a:ext cx="933450" cy="8420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5725160" y="1353185"/>
            <a:ext cx="933450" cy="8420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1191260" y="1353185"/>
            <a:ext cx="933450" cy="8420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1191260" y="2195195"/>
            <a:ext cx="933450" cy="8420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2098675" y="2195195"/>
            <a:ext cx="933450" cy="8420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006090" y="2195195"/>
            <a:ext cx="933450" cy="8420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913505" y="2195195"/>
            <a:ext cx="933450" cy="8420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6631940" y="1353185"/>
            <a:ext cx="933450" cy="8420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960938" y="583895"/>
            <a:ext cx="4546786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一共有多少串葡萄？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2098040" y="1353185"/>
            <a:ext cx="933450" cy="8420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004820" y="1353185"/>
            <a:ext cx="933450" cy="8420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911600" y="1353185"/>
            <a:ext cx="933450" cy="8420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4818380" y="1353185"/>
            <a:ext cx="933450" cy="8420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5725160" y="1353185"/>
            <a:ext cx="933450" cy="84201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1191260" y="1353185"/>
            <a:ext cx="933450" cy="84201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1191260" y="2195195"/>
            <a:ext cx="933450" cy="84201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2098675" y="2195195"/>
            <a:ext cx="933450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006090" y="2195195"/>
            <a:ext cx="933450" cy="84201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3913505" y="2195195"/>
            <a:ext cx="933450" cy="84201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" t="37399" r="64020" b="29805"/>
          <a:stretch>
            <a:fillRect/>
          </a:stretch>
        </p:blipFill>
        <p:spPr>
          <a:xfrm>
            <a:off x="6631940" y="1353185"/>
            <a:ext cx="933450" cy="842010"/>
          </a:xfrm>
          <a:prstGeom prst="rect">
            <a:avLst/>
          </a:prstGeom>
        </p:spPr>
      </p:pic>
      <p:grpSp>
        <p:nvGrpSpPr>
          <p:cNvPr id="42" name="组合 2"/>
          <p:cNvGrpSpPr/>
          <p:nvPr/>
        </p:nvGrpSpPr>
        <p:grpSpPr bwMode="auto">
          <a:xfrm>
            <a:off x="2209520" y="4097234"/>
            <a:ext cx="4791075" cy="708025"/>
            <a:chOff x="2010643" y="3387701"/>
            <a:chExt cx="4791361" cy="708009"/>
          </a:xfrm>
        </p:grpSpPr>
        <p:sp>
          <p:nvSpPr>
            <p:cNvPr id="69" name="矩形 3"/>
            <p:cNvSpPr>
              <a:spLocks noChangeArrowheads="1"/>
            </p:cNvSpPr>
            <p:nvPr/>
          </p:nvSpPr>
          <p:spPr bwMode="auto">
            <a:xfrm>
              <a:off x="2010643" y="3409928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365692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1" name="矩形 5"/>
            <p:cNvSpPr>
              <a:spLocks noChangeArrowheads="1"/>
            </p:cNvSpPr>
            <p:nvPr/>
          </p:nvSpPr>
          <p:spPr bwMode="auto">
            <a:xfrm>
              <a:off x="491873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2" name="椭圆 6"/>
            <p:cNvSpPr>
              <a:spLocks noChangeArrowheads="1"/>
            </p:cNvSpPr>
            <p:nvPr/>
          </p:nvSpPr>
          <p:spPr bwMode="auto">
            <a:xfrm>
              <a:off x="2819446" y="3409928"/>
              <a:ext cx="685782" cy="68578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TextBox 1"/>
            <p:cNvSpPr txBox="1">
              <a:spLocks noChangeArrowheads="1"/>
            </p:cNvSpPr>
            <p:nvPr/>
          </p:nvSpPr>
          <p:spPr bwMode="auto">
            <a:xfrm>
              <a:off x="4363668" y="3438492"/>
              <a:ext cx="2438336" cy="5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（串）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74" name="TextBox 12"/>
          <p:cNvSpPr txBox="1">
            <a:spLocks noChangeArrowheads="1"/>
          </p:cNvSpPr>
          <p:nvPr/>
        </p:nvSpPr>
        <p:spPr bwMode="auto">
          <a:xfrm>
            <a:off x="2326864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" name="TextBox 12"/>
          <p:cNvSpPr txBox="1">
            <a:spLocks noChangeArrowheads="1"/>
          </p:cNvSpPr>
          <p:nvPr/>
        </p:nvSpPr>
        <p:spPr bwMode="auto">
          <a:xfrm>
            <a:off x="3131975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6" name="TextBox 12"/>
          <p:cNvSpPr txBox="1">
            <a:spLocks noChangeArrowheads="1"/>
          </p:cNvSpPr>
          <p:nvPr/>
        </p:nvSpPr>
        <p:spPr bwMode="auto">
          <a:xfrm>
            <a:off x="4016958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7" name="TextBox 12"/>
          <p:cNvSpPr txBox="1">
            <a:spLocks noChangeArrowheads="1"/>
          </p:cNvSpPr>
          <p:nvPr/>
        </p:nvSpPr>
        <p:spPr bwMode="auto">
          <a:xfrm>
            <a:off x="5117440" y="4159464"/>
            <a:ext cx="8381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8675" y="3257550"/>
            <a:ext cx="56978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en-US" altLang="zh-CN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(2)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上下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两排的葡萄加起来。</a:t>
            </a:r>
            <a:endParaRPr lang="zh-CN" altLang="en-US" sz="3200"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整理和复习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以内的进位加法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575" y="38100"/>
            <a:ext cx="3246438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义务教育人教版一年级上册</a:t>
            </a:r>
            <a:endParaRPr lang="zh-CN" altLang="en-US" b="1" spc="20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8455" y="889000"/>
            <a:ext cx="8468995" cy="33667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785110" y="275590"/>
            <a:ext cx="3573780" cy="5784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以内进位计算方法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79600" y="1200785"/>
            <a:ext cx="140081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凑十法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457200" y="1123950"/>
            <a:ext cx="1510030" cy="609600"/>
          </a:xfrm>
          <a:prstGeom prst="chevron">
            <a:avLst>
              <a:gd name="adj" fmla="val 208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400" y="1167765"/>
            <a:ext cx="148082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方法一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961515" y="3220720"/>
            <a:ext cx="482600" cy="923925"/>
            <a:chOff x="-9" y="0"/>
            <a:chExt cx="304" cy="582"/>
          </a:xfrm>
        </p:grpSpPr>
        <p:sp>
          <p:nvSpPr>
            <p:cNvPr id="13" name="Line 9"/>
            <p:cNvSpPr>
              <a:spLocks noChangeShapeType="1"/>
            </p:cNvSpPr>
            <p:nvPr/>
          </p:nvSpPr>
          <p:spPr bwMode="auto">
            <a:xfrm flipH="1">
              <a:off x="154" y="0"/>
              <a:ext cx="141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-9" y="136"/>
              <a:ext cx="26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6" name="Group 17"/>
          <p:cNvGrpSpPr/>
          <p:nvPr/>
        </p:nvGrpSpPr>
        <p:grpSpPr>
          <a:xfrm>
            <a:off x="1184275" y="3227070"/>
            <a:ext cx="955040" cy="1054100"/>
            <a:chOff x="0" y="0"/>
            <a:chExt cx="681" cy="771"/>
          </a:xfrm>
        </p:grpSpPr>
        <p:grpSp>
          <p:nvGrpSpPr>
            <p:cNvPr id="18441" name="Group 18"/>
            <p:cNvGrpSpPr/>
            <p:nvPr/>
          </p:nvGrpSpPr>
          <p:grpSpPr>
            <a:xfrm>
              <a:off x="0" y="0"/>
              <a:ext cx="681" cy="771"/>
              <a:chOff x="0" y="0"/>
              <a:chExt cx="681" cy="771"/>
            </a:xfrm>
          </p:grpSpPr>
          <p:sp>
            <p:nvSpPr>
              <p:cNvPr id="23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Line 16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6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V="1">
              <a:off x="681" y="635"/>
              <a:ext cx="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3184843" y="2544445"/>
            <a:ext cx="9112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14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标题 1"/>
          <p:cNvSpPr>
            <a:spLocks noChangeArrowheads="1"/>
          </p:cNvSpPr>
          <p:nvPr/>
        </p:nvSpPr>
        <p:spPr bwMode="auto">
          <a:xfrm>
            <a:off x="983933" y="2571433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1190943" y="4233228"/>
            <a:ext cx="9667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526665" y="3220720"/>
            <a:ext cx="430530" cy="918845"/>
            <a:chOff x="3622" y="5072"/>
            <a:chExt cx="678" cy="1447"/>
          </a:xfrm>
        </p:grpSpPr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3622" y="5072"/>
              <a:ext cx="318" cy="4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Text Box 12"/>
            <p:cNvSpPr txBox="1">
              <a:spLocks noChangeArrowheads="1"/>
            </p:cNvSpPr>
            <p:nvPr/>
          </p:nvSpPr>
          <p:spPr bwMode="auto">
            <a:xfrm>
              <a:off x="3762" y="5407"/>
              <a:ext cx="538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4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1009603" y="1952040"/>
            <a:ext cx="27638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拆小数、凑大数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TextBox 59"/>
          <p:cNvSpPr txBox="1">
            <a:spLocks noChangeArrowheads="1"/>
          </p:cNvSpPr>
          <p:nvPr/>
        </p:nvSpPr>
        <p:spPr bwMode="auto">
          <a:xfrm>
            <a:off x="5578723" y="1952040"/>
            <a:ext cx="2769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拆大数、凑小数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7" name="Group 11"/>
          <p:cNvGrpSpPr/>
          <p:nvPr/>
        </p:nvGrpSpPr>
        <p:grpSpPr>
          <a:xfrm>
            <a:off x="6522403" y="3174365"/>
            <a:ext cx="482600" cy="923925"/>
            <a:chOff x="-9" y="0"/>
            <a:chExt cx="304" cy="582"/>
          </a:xfrm>
        </p:grpSpPr>
        <p:sp>
          <p:nvSpPr>
            <p:cNvPr id="48" name="Line 9"/>
            <p:cNvSpPr>
              <a:spLocks noChangeShapeType="1"/>
            </p:cNvSpPr>
            <p:nvPr/>
          </p:nvSpPr>
          <p:spPr bwMode="auto">
            <a:xfrm flipH="1">
              <a:off x="154" y="0"/>
              <a:ext cx="141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Text Box 11"/>
            <p:cNvSpPr txBox="1">
              <a:spLocks noChangeArrowheads="1"/>
            </p:cNvSpPr>
            <p:nvPr/>
          </p:nvSpPr>
          <p:spPr bwMode="auto">
            <a:xfrm>
              <a:off x="-9" y="136"/>
              <a:ext cx="26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50" name="Group 14"/>
          <p:cNvGrpSpPr/>
          <p:nvPr/>
        </p:nvGrpSpPr>
        <p:grpSpPr>
          <a:xfrm>
            <a:off x="7124065" y="3174365"/>
            <a:ext cx="454025" cy="920750"/>
            <a:chOff x="-26" y="0"/>
            <a:chExt cx="286" cy="580"/>
          </a:xfrm>
        </p:grpSpPr>
        <p:sp>
          <p:nvSpPr>
            <p:cNvPr id="51" name="Line 10"/>
            <p:cNvSpPr>
              <a:spLocks noChangeShapeType="1"/>
            </p:cNvSpPr>
            <p:nvPr/>
          </p:nvSpPr>
          <p:spPr bwMode="auto">
            <a:xfrm>
              <a:off x="-26" y="0"/>
              <a:ext cx="162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Text Box 12"/>
            <p:cNvSpPr txBox="1">
              <a:spLocks noChangeArrowheads="1"/>
            </p:cNvSpPr>
            <p:nvPr/>
          </p:nvSpPr>
          <p:spPr bwMode="auto">
            <a:xfrm>
              <a:off x="45" y="134"/>
              <a:ext cx="215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2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53" name="Group 17"/>
          <p:cNvGrpSpPr/>
          <p:nvPr/>
        </p:nvGrpSpPr>
        <p:grpSpPr>
          <a:xfrm>
            <a:off x="5770245" y="3180715"/>
            <a:ext cx="955040" cy="1054100"/>
            <a:chOff x="0" y="0"/>
            <a:chExt cx="681" cy="771"/>
          </a:xfrm>
        </p:grpSpPr>
        <p:grpSp>
          <p:nvGrpSpPr>
            <p:cNvPr id="54" name="Group 18"/>
            <p:cNvGrpSpPr/>
            <p:nvPr/>
          </p:nvGrpSpPr>
          <p:grpSpPr>
            <a:xfrm>
              <a:off x="0" y="0"/>
              <a:ext cx="681" cy="771"/>
              <a:chOff x="0" y="0"/>
              <a:chExt cx="681" cy="771"/>
            </a:xfrm>
          </p:grpSpPr>
          <p:sp>
            <p:nvSpPr>
              <p:cNvPr id="55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Line 16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6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7" name="Line 18"/>
            <p:cNvSpPr>
              <a:spLocks noChangeShapeType="1"/>
            </p:cNvSpPr>
            <p:nvPr/>
          </p:nvSpPr>
          <p:spPr bwMode="auto">
            <a:xfrm flipV="1">
              <a:off x="681" y="635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8" name="Text Box 21"/>
          <p:cNvSpPr txBox="1">
            <a:spLocks noChangeArrowheads="1"/>
          </p:cNvSpPr>
          <p:nvPr/>
        </p:nvSpPr>
        <p:spPr bwMode="auto">
          <a:xfrm>
            <a:off x="7771130" y="2498090"/>
            <a:ext cx="9112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12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9" name="标题 1"/>
          <p:cNvSpPr>
            <a:spLocks noChangeArrowheads="1"/>
          </p:cNvSpPr>
          <p:nvPr/>
        </p:nvSpPr>
        <p:spPr bwMode="auto">
          <a:xfrm>
            <a:off x="5570220" y="2525078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0" name="Text Box 20"/>
          <p:cNvSpPr txBox="1">
            <a:spLocks noChangeArrowheads="1"/>
          </p:cNvSpPr>
          <p:nvPr/>
        </p:nvSpPr>
        <p:spPr bwMode="auto">
          <a:xfrm>
            <a:off x="5777230" y="4186873"/>
            <a:ext cx="9667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0" grpId="0"/>
      <p:bldP spid="46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785110" y="275590"/>
            <a:ext cx="3573780" cy="5784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以内进位计算方法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79600" y="1200785"/>
            <a:ext cx="4872355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交换加数的位置和不变。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457200" y="1123950"/>
            <a:ext cx="1510030" cy="609600"/>
          </a:xfrm>
          <a:prstGeom prst="chevron">
            <a:avLst>
              <a:gd name="adj" fmla="val 208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400" y="1167765"/>
            <a:ext cx="1480820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方法二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24033" y="2525645"/>
            <a:ext cx="648072" cy="63455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标题 1"/>
          <p:cNvSpPr>
            <a:spLocks noChangeArrowheads="1"/>
          </p:cNvSpPr>
          <p:nvPr/>
        </p:nvSpPr>
        <p:spPr bwMode="auto">
          <a:xfrm>
            <a:off x="3360648" y="2540985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 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 </a:t>
            </a:r>
            <a:r>
              <a:rPr 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endParaRPr 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标题 1"/>
          <p:cNvSpPr>
            <a:spLocks noChangeArrowheads="1"/>
          </p:cNvSpPr>
          <p:nvPr/>
        </p:nvSpPr>
        <p:spPr bwMode="auto">
          <a:xfrm>
            <a:off x="2667000" y="3409950"/>
            <a:ext cx="80772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想：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924668" y="3402580"/>
            <a:ext cx="648072" cy="63455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5763170" y="3390932"/>
            <a:ext cx="911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标题 1"/>
          <p:cNvSpPr>
            <a:spLocks noChangeArrowheads="1"/>
          </p:cNvSpPr>
          <p:nvPr/>
        </p:nvSpPr>
        <p:spPr bwMode="auto">
          <a:xfrm>
            <a:off x="3361283" y="3417920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 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 </a:t>
            </a:r>
            <a:r>
              <a:rPr 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</a:t>
            </a:r>
            <a:endParaRPr 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5762535" y="2513997"/>
            <a:ext cx="911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/>
      <p:bldP spid="15" grpId="0"/>
      <p:bldP spid="2" grpId="0" bldLvl="0" animBg="1"/>
      <p:bldP spid="4" grpId="0"/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613660" y="275590"/>
            <a:ext cx="3916680" cy="5784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多角度解决求总数问题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741295" y="1028065"/>
            <a:ext cx="3408680" cy="1612900"/>
            <a:chOff x="4317" y="1738"/>
            <a:chExt cx="5368" cy="2540"/>
          </a:xfrm>
        </p:grpSpPr>
        <p:sp>
          <p:nvSpPr>
            <p:cNvPr id="4" name="椭圆 3"/>
            <p:cNvSpPr/>
            <p:nvPr/>
          </p:nvSpPr>
          <p:spPr>
            <a:xfrm>
              <a:off x="4317" y="1738"/>
              <a:ext cx="454" cy="462"/>
            </a:xfrm>
            <a:prstGeom prst="ellipse">
              <a:avLst/>
            </a:prstGeom>
            <a:solidFill>
              <a:srgbClr val="7DA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907" y="1738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497" y="1738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087" y="1738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087" y="2296"/>
              <a:ext cx="454" cy="462"/>
            </a:xfrm>
            <a:prstGeom prst="ellipse">
              <a:avLst/>
            </a:prstGeom>
            <a:solidFill>
              <a:srgbClr val="7DA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497" y="2296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907" y="2296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317" y="2296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右大括号 34"/>
            <p:cNvSpPr/>
            <p:nvPr/>
          </p:nvSpPr>
          <p:spPr>
            <a:xfrm rot="5400000">
              <a:off x="6724" y="566"/>
              <a:ext cx="558" cy="5126"/>
            </a:xfrm>
            <a:prstGeom prst="rightBrace">
              <a:avLst>
                <a:gd name="adj1" fmla="val 54554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矩形 36"/>
            <p:cNvSpPr>
              <a:spLocks noChangeArrowheads="1"/>
            </p:cNvSpPr>
            <p:nvPr/>
          </p:nvSpPr>
          <p:spPr bwMode="auto">
            <a:xfrm>
              <a:off x="6357" y="3484"/>
              <a:ext cx="1414" cy="794"/>
            </a:xfrm>
            <a:prstGeom prst="rect">
              <a:avLst/>
            </a:prstGeom>
            <a:noFill/>
            <a:ln w="2857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？个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461" y="1738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051" y="1738"/>
              <a:ext cx="454" cy="462"/>
            </a:xfrm>
            <a:prstGeom prst="ellipse">
              <a:avLst/>
            </a:prstGeom>
            <a:solidFill>
              <a:srgbClr val="7DA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8641" y="1738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9231" y="2296"/>
              <a:ext cx="454" cy="462"/>
            </a:xfrm>
            <a:prstGeom prst="ellipse">
              <a:avLst/>
            </a:prstGeom>
            <a:solidFill>
              <a:srgbClr val="7DA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8641" y="2296"/>
              <a:ext cx="454" cy="462"/>
            </a:xfrm>
            <a:prstGeom prst="ellipse">
              <a:avLst/>
            </a:prstGeom>
            <a:solidFill>
              <a:srgbClr val="7DA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051" y="2296"/>
              <a:ext cx="454" cy="4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7461" y="2296"/>
              <a:ext cx="454" cy="462"/>
            </a:xfrm>
            <a:prstGeom prst="ellipse">
              <a:avLst/>
            </a:prstGeom>
            <a:solidFill>
              <a:srgbClr val="7DA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</a:pPr>
              <a:endPara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64" name="图片 63" descr="男011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362075" y="2419350"/>
            <a:ext cx="1056640" cy="1232535"/>
          </a:xfrm>
          <a:prstGeom prst="rect">
            <a:avLst/>
          </a:prstGeom>
        </p:spPr>
      </p:pic>
      <p:sp>
        <p:nvSpPr>
          <p:cNvPr id="66" name="圆角矩形标注 65"/>
          <p:cNvSpPr/>
          <p:nvPr/>
        </p:nvSpPr>
        <p:spPr>
          <a:xfrm>
            <a:off x="2657475" y="2691130"/>
            <a:ext cx="2152650" cy="899160"/>
          </a:xfrm>
          <a:prstGeom prst="wedgeRoundRectCallout">
            <a:avLst>
              <a:gd name="adj1" fmla="val -58141"/>
              <a:gd name="adj2" fmla="val -27650"/>
              <a:gd name="adj3" fmla="val 16667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把左右两边加起来。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8" name="标题 1"/>
          <p:cNvSpPr>
            <a:spLocks noChangeArrowheads="1"/>
          </p:cNvSpPr>
          <p:nvPr/>
        </p:nvSpPr>
        <p:spPr bwMode="auto">
          <a:xfrm>
            <a:off x="5586730" y="2834640"/>
            <a:ext cx="17684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8+7=15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0" name="圆角矩形标注 69"/>
          <p:cNvSpPr/>
          <p:nvPr/>
        </p:nvSpPr>
        <p:spPr>
          <a:xfrm>
            <a:off x="2657475" y="4065270"/>
            <a:ext cx="2152650" cy="899160"/>
          </a:xfrm>
          <a:prstGeom prst="wedgeRoundRectCallout">
            <a:avLst>
              <a:gd name="adj1" fmla="val -58141"/>
              <a:gd name="adj2" fmla="val -27650"/>
              <a:gd name="adj3" fmla="val 16667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把两种颜色加起来。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1" name="标题 1"/>
          <p:cNvSpPr>
            <a:spLocks noChangeArrowheads="1"/>
          </p:cNvSpPr>
          <p:nvPr/>
        </p:nvSpPr>
        <p:spPr bwMode="auto">
          <a:xfrm>
            <a:off x="5586730" y="4208780"/>
            <a:ext cx="17684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9+6=15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2" name="图片 71" descr="女01 11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296035" y="3856990"/>
            <a:ext cx="995045" cy="1174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68" grpId="0"/>
      <p:bldP spid="70" grpId="0" bldLvl="0" animBg="1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423795" y="275590"/>
            <a:ext cx="4296410" cy="5784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解决原来有多少的问题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2" descr="C:\Users\Administrator\Desktop\s\飞书20220824-112029-removebg-preview.png飞书20220824-112029-removebg-preview"/>
          <p:cNvPicPr>
            <a:picLocks noChangeAspect="1"/>
          </p:cNvPicPr>
          <p:nvPr/>
        </p:nvPicPr>
        <p:blipFill>
          <a:blip r:embed="rId1" cstate="print"/>
          <a:srcRect l="24439" t="30002" r="5460"/>
          <a:stretch>
            <a:fillRect/>
          </a:stretch>
        </p:blipFill>
        <p:spPr>
          <a:xfrm>
            <a:off x="199390" y="1729740"/>
            <a:ext cx="4019550" cy="2653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20"/>
          <p:cNvSpPr txBox="1"/>
          <p:nvPr/>
        </p:nvSpPr>
        <p:spPr>
          <a:xfrm>
            <a:off x="4300220" y="2961005"/>
            <a:ext cx="4002088" cy="6819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原来有多少个鸡蛋？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8226"/>
          <p:cNvGrpSpPr/>
          <p:nvPr/>
        </p:nvGrpSpPr>
        <p:grpSpPr>
          <a:xfrm>
            <a:off x="4474845" y="3986530"/>
            <a:ext cx="4122738" cy="641350"/>
            <a:chOff x="1519" y="3009"/>
            <a:chExt cx="2597" cy="404"/>
          </a:xfrm>
        </p:grpSpPr>
        <p:sp>
          <p:nvSpPr>
            <p:cNvPr id="6" name="Rectangle 21"/>
            <p:cNvSpPr/>
            <p:nvPr/>
          </p:nvSpPr>
          <p:spPr>
            <a:xfrm>
              <a:off x="1519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Oval 24"/>
            <p:cNvSpPr/>
            <p:nvPr/>
          </p:nvSpPr>
          <p:spPr>
            <a:xfrm>
              <a:off x="1941" y="3062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 Box 25"/>
            <p:cNvSpPr txBox="1"/>
            <p:nvPr/>
          </p:nvSpPr>
          <p:spPr>
            <a:xfrm>
              <a:off x="2645" y="3009"/>
              <a:ext cx="39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Text Box 26"/>
            <p:cNvSpPr txBox="1"/>
            <p:nvPr/>
          </p:nvSpPr>
          <p:spPr>
            <a:xfrm>
              <a:off x="3254" y="3058"/>
              <a:ext cx="8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（个）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Rectangle 21"/>
            <p:cNvSpPr/>
            <p:nvPr/>
          </p:nvSpPr>
          <p:spPr>
            <a:xfrm>
              <a:off x="2355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Rectangle 21"/>
            <p:cNvSpPr/>
            <p:nvPr/>
          </p:nvSpPr>
          <p:spPr>
            <a:xfrm>
              <a:off x="3002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423478" y="3681095"/>
            <a:ext cx="1058862" cy="45402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75455" y="4024630"/>
            <a:ext cx="864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8 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标注 15"/>
          <p:cNvSpPr/>
          <p:nvPr/>
        </p:nvSpPr>
        <p:spPr bwMode="auto">
          <a:xfrm>
            <a:off x="2110105" y="1663065"/>
            <a:ext cx="3057525" cy="1209040"/>
          </a:xfrm>
          <a:prstGeom prst="wedgeRoundRectCallout">
            <a:avLst>
              <a:gd name="adj1" fmla="val -58390"/>
              <a:gd name="adj2" fmla="val 43224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algn="l" defTabSz="914400" rtl="0" fontAlgn="base" latinLnBrk="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吃了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个鸡蛋，还剩</a:t>
            </a: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en-US" altLang="zh-CN" sz="3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77790" y="3995420"/>
            <a:ext cx="647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85485" y="4007485"/>
            <a:ext cx="605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86550" y="4024630"/>
            <a:ext cx="723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0" descr="C:\Users\Administrator\Desktop\飞书20220824-145832.jpg飞书20220824-1458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28570" y="1427480"/>
            <a:ext cx="4477385" cy="249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5" name="Group 19"/>
          <p:cNvGrpSpPr/>
          <p:nvPr/>
        </p:nvGrpSpPr>
        <p:grpSpPr bwMode="auto">
          <a:xfrm>
            <a:off x="152703" y="3333489"/>
            <a:ext cx="4772025" cy="608013"/>
            <a:chOff x="294" y="981"/>
            <a:chExt cx="3006" cy="383"/>
          </a:xfrm>
        </p:grpSpPr>
        <p:sp>
          <p:nvSpPr>
            <p:cNvPr id="86" name="Rectangle 16"/>
            <p:cNvSpPr>
              <a:spLocks noChangeArrowheads="1"/>
            </p:cNvSpPr>
            <p:nvPr/>
          </p:nvSpPr>
          <p:spPr bwMode="auto">
            <a:xfrm>
              <a:off x="294" y="981"/>
              <a:ext cx="3006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原来有多少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  ？    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87" name="Picture 18" descr="3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2" y="1032"/>
              <a:ext cx="270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圆角矩形标注 12"/>
          <p:cNvSpPr/>
          <p:nvPr/>
        </p:nvSpPr>
        <p:spPr>
          <a:xfrm>
            <a:off x="609600" y="1784985"/>
            <a:ext cx="2889250" cy="660400"/>
          </a:xfrm>
          <a:prstGeom prst="wedgeRoundRectCallout">
            <a:avLst>
              <a:gd name="adj1" fmla="val 37714"/>
              <a:gd name="adj2" fmla="val 93461"/>
              <a:gd name="adj3" fmla="val 16667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我们一共吃了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8" name="组合 2"/>
          <p:cNvGrpSpPr/>
          <p:nvPr/>
        </p:nvGrpSpPr>
        <p:grpSpPr bwMode="auto">
          <a:xfrm>
            <a:off x="2292670" y="4034155"/>
            <a:ext cx="4791075" cy="708025"/>
            <a:chOff x="2010643" y="3387701"/>
            <a:chExt cx="4791361" cy="708009"/>
          </a:xfrm>
        </p:grpSpPr>
        <p:sp>
          <p:nvSpPr>
            <p:cNvPr id="89" name="矩形 3"/>
            <p:cNvSpPr>
              <a:spLocks noChangeArrowheads="1"/>
            </p:cNvSpPr>
            <p:nvPr/>
          </p:nvSpPr>
          <p:spPr bwMode="auto">
            <a:xfrm>
              <a:off x="2010643" y="3409928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0" name="矩形 4"/>
            <p:cNvSpPr>
              <a:spLocks noChangeArrowheads="1"/>
            </p:cNvSpPr>
            <p:nvPr/>
          </p:nvSpPr>
          <p:spPr bwMode="auto">
            <a:xfrm>
              <a:off x="365692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1" name="矩形 5"/>
            <p:cNvSpPr>
              <a:spLocks noChangeArrowheads="1"/>
            </p:cNvSpPr>
            <p:nvPr/>
          </p:nvSpPr>
          <p:spPr bwMode="auto">
            <a:xfrm>
              <a:off x="4918737" y="3387701"/>
              <a:ext cx="656407" cy="68578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2" name="椭圆 6"/>
            <p:cNvSpPr>
              <a:spLocks noChangeArrowheads="1"/>
            </p:cNvSpPr>
            <p:nvPr/>
          </p:nvSpPr>
          <p:spPr bwMode="auto">
            <a:xfrm>
              <a:off x="2819446" y="3409928"/>
              <a:ext cx="685782" cy="68578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3" name="TextBox 1"/>
            <p:cNvSpPr txBox="1">
              <a:spLocks noChangeArrowheads="1"/>
            </p:cNvSpPr>
            <p:nvPr/>
          </p:nvSpPr>
          <p:spPr bwMode="auto">
            <a:xfrm>
              <a:off x="4363668" y="3438492"/>
              <a:ext cx="2438336" cy="5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（个）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94" name="Text Box 20"/>
          <p:cNvSpPr txBox="1">
            <a:spLocks noChangeArrowheads="1"/>
          </p:cNvSpPr>
          <p:nvPr/>
        </p:nvSpPr>
        <p:spPr bwMode="auto">
          <a:xfrm>
            <a:off x="2256158" y="4096385"/>
            <a:ext cx="7429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5" name="Text Box 20"/>
          <p:cNvSpPr txBox="1">
            <a:spLocks noChangeArrowheads="1"/>
          </p:cNvSpPr>
          <p:nvPr/>
        </p:nvSpPr>
        <p:spPr bwMode="auto">
          <a:xfrm>
            <a:off x="3076895" y="4096385"/>
            <a:ext cx="7429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6" name="Text Box 20"/>
          <p:cNvSpPr txBox="1">
            <a:spLocks noChangeArrowheads="1"/>
          </p:cNvSpPr>
          <p:nvPr/>
        </p:nvSpPr>
        <p:spPr bwMode="auto">
          <a:xfrm>
            <a:off x="3884933" y="4096385"/>
            <a:ext cx="7429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7" name="Text Box 20"/>
          <p:cNvSpPr txBox="1">
            <a:spLocks noChangeArrowheads="1"/>
          </p:cNvSpPr>
          <p:nvPr/>
        </p:nvSpPr>
        <p:spPr bwMode="auto">
          <a:xfrm>
            <a:off x="5005705" y="4096385"/>
            <a:ext cx="1022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779770" y="1124585"/>
            <a:ext cx="1819910" cy="660400"/>
          </a:xfrm>
          <a:prstGeom prst="wedgeRoundRectCallout">
            <a:avLst>
              <a:gd name="adj1" fmla="val -23866"/>
              <a:gd name="adj2" fmla="val 83846"/>
              <a:gd name="adj3" fmla="val 16667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还剩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02485" y="2320290"/>
            <a:ext cx="11957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934710" y="1672590"/>
            <a:ext cx="11957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533583" y="819480"/>
            <a:ext cx="4546786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6" name="文本框 18"/>
          <p:cNvSpPr txBox="1"/>
          <p:nvPr/>
        </p:nvSpPr>
        <p:spPr>
          <a:xfrm>
            <a:off x="2895283" y="286385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P101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3"/>
          <p:cNvSpPr txBox="1">
            <a:spLocks noChangeArrowheads="1"/>
          </p:cNvSpPr>
          <p:nvPr/>
        </p:nvSpPr>
        <p:spPr bwMode="auto">
          <a:xfrm>
            <a:off x="892478" y="936908"/>
            <a:ext cx="683577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算一算。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3+5+7=                     4+8-5=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12-1+8=                    16-6+7=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15-4+7=                    15-5+6=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2+8+6=                     6+8-5=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2739306" y="1242112"/>
            <a:ext cx="2329636" cy="442728"/>
          </a:xfrm>
          <a:prstGeom prst="wedgeRoundRectCallout">
            <a:avLst>
              <a:gd name="adj1" fmla="val -51894"/>
              <a:gd name="adj2" fmla="val 10237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3+5=8  8+7=15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987646" y="1731737"/>
            <a:ext cx="6477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3" name="Text Box 20"/>
          <p:cNvSpPr txBox="1">
            <a:spLocks noChangeArrowheads="1"/>
          </p:cNvSpPr>
          <p:nvPr/>
        </p:nvSpPr>
        <p:spPr bwMode="auto">
          <a:xfrm>
            <a:off x="6743923" y="1742624"/>
            <a:ext cx="6477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Text Box 20"/>
          <p:cNvSpPr txBox="1">
            <a:spLocks noChangeArrowheads="1"/>
          </p:cNvSpPr>
          <p:nvPr/>
        </p:nvSpPr>
        <p:spPr bwMode="auto">
          <a:xfrm>
            <a:off x="2132618" y="2395076"/>
            <a:ext cx="6477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6989003" y="2395076"/>
            <a:ext cx="6461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2132618" y="3023377"/>
            <a:ext cx="6477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960007" y="3023377"/>
            <a:ext cx="6461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8" name="Text Box 20"/>
          <p:cNvSpPr txBox="1">
            <a:spLocks noChangeArrowheads="1"/>
          </p:cNvSpPr>
          <p:nvPr/>
        </p:nvSpPr>
        <p:spPr bwMode="auto">
          <a:xfrm>
            <a:off x="1987646" y="3671028"/>
            <a:ext cx="6461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9" name="Text Box 20"/>
          <p:cNvSpPr txBox="1">
            <a:spLocks noChangeArrowheads="1"/>
          </p:cNvSpPr>
          <p:nvPr/>
        </p:nvSpPr>
        <p:spPr bwMode="auto">
          <a:xfrm>
            <a:off x="6758146" y="3651678"/>
            <a:ext cx="6461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1" grpId="0" bldLvl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631</Words>
  <Application>WPS 演示</Application>
  <PresentationFormat>全屏显示(16:9)</PresentationFormat>
  <Paragraphs>188</Paragraphs>
  <Slides>14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515</cp:revision>
  <dcterms:created xsi:type="dcterms:W3CDTF">2015-05-29T07:51:00Z</dcterms:created>
  <dcterms:modified xsi:type="dcterms:W3CDTF">2023-09-28T13:14:50Z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