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35"/>
  </p:notesMasterIdLst>
  <p:handoutMasterIdLst>
    <p:handoutMasterId r:id="rId36"/>
  </p:handoutMasterIdLst>
  <p:sldIdLst>
    <p:sldId id="1189" r:id="rId4"/>
    <p:sldId id="1090" r:id="rId5"/>
    <p:sldId id="1092" r:id="rId6"/>
    <p:sldId id="1094" r:id="rId7"/>
    <p:sldId id="1095" r:id="rId8"/>
    <p:sldId id="1168" r:id="rId9"/>
    <p:sldId id="1190" r:id="rId10"/>
    <p:sldId id="1191" r:id="rId11"/>
    <p:sldId id="1102" r:id="rId12"/>
    <p:sldId id="1192" r:id="rId13"/>
    <p:sldId id="1104" r:id="rId14"/>
    <p:sldId id="1193" r:id="rId15"/>
    <p:sldId id="1106" r:id="rId16"/>
    <p:sldId id="1143" r:id="rId17"/>
    <p:sldId id="1107" r:id="rId18"/>
    <p:sldId id="1144" r:id="rId19"/>
    <p:sldId id="1145" r:id="rId20"/>
    <p:sldId id="1110" r:id="rId21"/>
    <p:sldId id="1147" r:id="rId22"/>
    <p:sldId id="1148" r:id="rId23"/>
    <p:sldId id="1149" r:id="rId24"/>
    <p:sldId id="1150" r:id="rId25"/>
    <p:sldId id="1139" r:id="rId26"/>
    <p:sldId id="1140" r:id="rId27"/>
    <p:sldId id="1194" r:id="rId28"/>
    <p:sldId id="1152" r:id="rId29"/>
    <p:sldId id="1155" r:id="rId30"/>
    <p:sldId id="1195" r:id="rId31"/>
    <p:sldId id="1156" r:id="rId32"/>
    <p:sldId id="1157" r:id="rId33"/>
    <p:sldId id="1219" r:id="rId3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1"/>
    </p:embeddedFont>
    <p:embeddedFont>
      <p:font typeface="楷体" panose="02010609060101010101" pitchFamily="49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  <p:embeddedFont>
      <p:font typeface="微软雅黑" panose="020B0503020204020204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2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2" autoAdjust="0"/>
    <p:restoredTop sz="94667" autoAdjust="0"/>
  </p:normalViewPr>
  <p:slideViewPr>
    <p:cSldViewPr>
      <p:cViewPr>
        <p:scale>
          <a:sx n="75" d="100"/>
          <a:sy n="75" d="100"/>
        </p:scale>
        <p:origin x="-1632" y="-702"/>
      </p:cViewPr>
      <p:guideLst>
        <p:guide orient="horz" pos="3239"/>
        <p:guide pos="2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21"/>
        <p:guide pos="227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4-15T14:29:33.766" idx="1">
    <p:pos x="5557" y="1725"/>
    <p:text>—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611"/>
            <a:ext cx="8940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 </a:t>
            </a:r>
            <a:r>
              <a:rPr lang="zh-CN" altLang="en-US" sz="1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观潮</a:t>
            </a:r>
            <a:endParaRPr lang="zh-CN" altLang="en-US" sz="1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hyperlink" Target="&#22823;&#28526;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hyperlink" Target="&#22823;&#28526;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hyperlink" Target="&#22823;&#28526;.mp4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1905"/>
            <a:ext cx="9170670" cy="51415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观潮</a:t>
            </a:r>
            <a:endParaRPr lang="zh-CN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3491880" y="3291830"/>
            <a:ext cx="1606550" cy="48133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第一课时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9512" y="871313"/>
            <a:ext cx="8728904" cy="3353427"/>
            <a:chOff x="1039260" y="218521"/>
            <a:chExt cx="10192897" cy="3623833"/>
          </a:xfrm>
        </p:grpSpPr>
        <p:sp>
          <p:nvSpPr>
            <p:cNvPr id="22" name="文本框 6"/>
            <p:cNvSpPr txBox="1"/>
            <p:nvPr/>
          </p:nvSpPr>
          <p:spPr>
            <a:xfrm>
              <a:off x="1937443" y="823213"/>
              <a:ext cx="9294714" cy="2866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全文</a:t>
              </a:r>
              <a:r>
                <a:rPr 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也可分为两段。</a:t>
              </a:r>
              <a:endPara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第</a:t>
              </a:r>
              <a:r>
                <a:rPr 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一段（1自然段）写钱塘江大潮是天下奇观。</a:t>
              </a:r>
              <a:endParaRPr lang="zh-CN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第二</a:t>
              </a:r>
              <a:r>
                <a:rPr lang="zh-CN" sz="32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段（2——5自然段）写观潮的经过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单圆角矩形 3"/>
            <p:cNvSpPr/>
            <p:nvPr/>
          </p:nvSpPr>
          <p:spPr>
            <a:xfrm flipH="1">
              <a:off x="1665516" y="577599"/>
              <a:ext cx="9398470" cy="326475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70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66619">
              <a:off x="1039260" y="218521"/>
              <a:ext cx="1149428" cy="851928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464" y="553349"/>
            <a:ext cx="7670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一、在带点字的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正确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读音下面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划“√”。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u="dashHeavy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霎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时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（shà  sà）  </a:t>
            </a:r>
            <a:r>
              <a:rPr lang="zh-CN" altLang="en-US" sz="2000" u="dashHeavy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屹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立（qǐ yì）人声</a:t>
            </a:r>
            <a:r>
              <a:rPr lang="zh-CN" altLang="en-US" sz="2000" u="dashHeavy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鼎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沸（dǐnɡ  tǐnɡ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二、看拼音写汉字。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cháo  tóu    zhú jiàn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dùn shí 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(        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)  (         )  (        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)</a:t>
            </a:r>
            <a:endParaRPr lang="en-US" altLang="zh-CN" sz="2000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3648" y="947504"/>
            <a:ext cx="521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√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1920" y="987574"/>
            <a:ext cx="521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√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4128" y="987574"/>
            <a:ext cx="521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√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8105" y="2030650"/>
            <a:ext cx="980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潮头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2753" y="2030968"/>
            <a:ext cx="980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逐渐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6938" y="2030650"/>
            <a:ext cx="980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顿时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4729" y="2434854"/>
            <a:ext cx="88290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三、选择恰当的词语填到句中的括号里。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     宽阔    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辽阔</a:t>
            </a:r>
            <a:endParaRPr lang="zh-CN" altLang="en-US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1.我家门前有一条（    ）的街道。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2.我们的国家地域（    ），物产丰富。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       平静    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宁静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3.过了好久，钱塘江才恢复了（    ）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4.海滨的夜色多么（    ），多么美丽！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9619" y="3043184"/>
            <a:ext cx="11182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宽阔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54054" y="3338459"/>
            <a:ext cx="1193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辽阔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6509" y="3938622"/>
            <a:ext cx="691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平静</a:t>
            </a:r>
            <a:endParaRPr lang="zh-CN" altLang="zh-CN" sz="2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11204" y="4261202"/>
            <a:ext cx="1155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宁静</a:t>
            </a:r>
            <a:endParaRPr lang="zh-CN" altLang="en-US" sz="2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1905"/>
            <a:ext cx="9170670" cy="514159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080" y="1877510"/>
            <a:ext cx="8879205" cy="1066165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6600" b="1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观潮</a:t>
            </a:r>
            <a:endParaRPr lang="zh-CN" altLang="zh-CN" sz="66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3635896" y="3291829"/>
            <a:ext cx="1606550" cy="482823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第二课时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1480" y="435239"/>
            <a:ext cx="3550920" cy="1854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" y="435239"/>
            <a:ext cx="2822575" cy="21310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2951480" y="435239"/>
            <a:ext cx="2539365" cy="3987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2000" b="1" dirty="0">
                <a:solidFill>
                  <a:srgbClr val="FF00FF"/>
                </a:solidFill>
                <a:ea typeface="宋体" panose="02010600030101010101" pitchFamily="2" charset="-122"/>
              </a:rPr>
              <a:t>复习旧知，导入新知</a:t>
            </a:r>
            <a:endParaRPr lang="zh-CN" altLang="en-US" sz="20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" y="2813314"/>
            <a:ext cx="2822575" cy="1908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 b="4187"/>
          <a:stretch>
            <a:fillRect/>
          </a:stretch>
        </p:blipFill>
        <p:spPr>
          <a:xfrm>
            <a:off x="5490845" y="2566299"/>
            <a:ext cx="3551555" cy="2048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左右箭头标注 6"/>
          <p:cNvSpPr/>
          <p:nvPr/>
        </p:nvSpPr>
        <p:spPr>
          <a:xfrm>
            <a:off x="2737485" y="1392184"/>
            <a:ext cx="2753995" cy="2584450"/>
          </a:xfrm>
          <a:prstGeom prst="leftRightArrowCallout">
            <a:avLst>
              <a:gd name="adj1" fmla="val 16444"/>
              <a:gd name="adj2" fmla="val 23565"/>
              <a:gd name="adj3" fmla="val 22617"/>
              <a:gd name="adj4" fmla="val 481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横贯江面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浩浩荡荡山崩地裂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漫天卷地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霎时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屹立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昂首东望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人声鼎沸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-6000"/>
          </a:blip>
          <a:stretch>
            <a:fillRect/>
          </a:stretch>
        </p:blipFill>
        <p:spPr>
          <a:xfrm>
            <a:off x="22225" y="5080"/>
            <a:ext cx="9100185" cy="51333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3070" y="1540510"/>
            <a:ext cx="6299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听！这是什么声音？你听到了什么？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潮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23028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95536" y="843558"/>
            <a:ext cx="8315960" cy="35394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体会以下内容</a:t>
            </a:r>
            <a:r>
              <a:rPr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sz="3200" b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午后一点左右，从远处传来隆隆的响声，好像闷雷滚动。顿时人声鼎沸，有人告诉我们，潮来了！我们踮着脚往东望去，江面还是风平浪静，看不出有什么变化。过了一会儿，响声越来越大，只见东边水天相接的地方出现了一条白线，人群又沸腾起来。</a:t>
            </a:r>
            <a:endParaRPr sz="3200" b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8128" y="1419622"/>
            <a:ext cx="3036832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文本框 9"/>
          <p:cNvSpPr txBox="1"/>
          <p:nvPr/>
        </p:nvSpPr>
        <p:spPr>
          <a:xfrm>
            <a:off x="395536" y="1087324"/>
            <a:ext cx="5254625" cy="31700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40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刚才的场面可以用一个词语来形容</a:t>
            </a:r>
            <a:r>
              <a:rPr sz="4000" b="0" dirty="0">
                <a:latin typeface="楷体" panose="02010609060101010101" pitchFamily="49" charset="-122"/>
                <a:ea typeface="楷体" panose="02010609060101010101" pitchFamily="49" charset="-122"/>
              </a:rPr>
              <a:t>：人声鼎沸，人们说话的声音就好像开了锅的水一样。</a:t>
            </a:r>
            <a:endParaRPr sz="4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7510" y="892809"/>
            <a:ext cx="8668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总结：潮来时的声音发生了怎样的变化？你从课文中找出来吧！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2740" y="1494790"/>
            <a:ext cx="7752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声音：闷雷滚动——越来越大——山崩地裂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2511994"/>
            <a:ext cx="3563502" cy="2209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文本框 1"/>
          <p:cNvSpPr txBox="1"/>
          <p:nvPr/>
        </p:nvSpPr>
        <p:spPr>
          <a:xfrm>
            <a:off x="5353685" y="2853055"/>
            <a:ext cx="3385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水天相接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3054" y="3616960"/>
            <a:ext cx="5186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水和天连接在一起。形容水域广阔。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6264" y="2211710"/>
            <a:ext cx="3691362" cy="2289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0" name="文本框 99"/>
          <p:cNvSpPr txBox="1"/>
          <p:nvPr/>
        </p:nvSpPr>
        <p:spPr>
          <a:xfrm>
            <a:off x="178435" y="604520"/>
            <a:ext cx="81159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看到白线出现时，人群有什么反应？这个场面可以用哪个词来形容？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5680" y="1434465"/>
            <a:ext cx="21907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人声鼎沸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8435" y="2446655"/>
            <a:ext cx="437959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那条白线很快地向我们移来，逐渐拉长，变粗，横贯江面。再近些，只见白浪翻滚，形成一堵两丈多高的水墙。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688" y="2548120"/>
            <a:ext cx="3544535" cy="2201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611560" y="771550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读到这儿，你仿佛看到了什么？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5576" y="1539240"/>
            <a:ext cx="6575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海绵雷霆聚，江心瀑布横。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bright="6000" contrast="-12000"/>
          </a:blip>
          <a:stretch>
            <a:fillRect/>
          </a:stretch>
        </p:blipFill>
        <p:spPr>
          <a:xfrm>
            <a:off x="3810" y="16510"/>
            <a:ext cx="9135745" cy="51104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2715" y="2382970"/>
            <a:ext cx="8879205" cy="1774190"/>
          </a:xfrm>
          <a:prstGeom prst="rect">
            <a:avLst/>
          </a:prstGeom>
          <a:solidFill>
            <a:srgbClr val="FFFFFF">
              <a:alpha val="52941"/>
            </a:srgbClr>
          </a:solidFill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同学们，古代诗人王在晋曾经在《望江台》中写道：海阔天空浪若雷，钱塘潮水自天来。唐代大诗人刘禹锡也曾经写道：八月涛声吼地来，头高数丈触山回。今天就让我们一起随着作者的脚步去钱塘江观潮。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9234" y="231246"/>
            <a:ext cx="2120518" cy="6451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FF"/>
                </a:solidFill>
                <a:ea typeface="宋体" panose="02010600030101010101" pitchFamily="2" charset="-122"/>
              </a:rPr>
              <a:t>导入新课</a:t>
            </a:r>
            <a:endParaRPr lang="zh-CN" altLang="en-US" sz="36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5485" y="979805"/>
            <a:ext cx="71964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浪潮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越来越近，犹如白色战马飞奔而来。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浪潮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越来越近，犹如千万匹白色战马飞奔而来。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浪潮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越来越近，犹如千万匹白色战马齐头并进，浩浩荡荡地飞奔而来。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62280" y="42576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比较句子</a:t>
            </a:r>
            <a:endParaRPr lang="zh-CN" altLang="en-US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8855" y="2697480"/>
            <a:ext cx="613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体会潮来时声音之大，形态之壮观。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485" y="3291205"/>
            <a:ext cx="613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形状：一条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白线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城墙——白色战马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642303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钱塘江大潮来临时，另外一位作家这样写到：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512" y="1347614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潮头已经带着雷鸣般的声响铺天盖地的来到眼前，后浪推着前浪，前浪引着后浪，浪拍着云，云吞着浪，云和浪绞成一团，水和天相撞在半空，好象千万头雪狮踏江怒吼，乱蹦乱跳，撕咬格斗你撞我，我撞你，一起化为水烟细沫，付之流水，波涛连天，好象要和九天银河相汇，大浪淘沙，好象要淘尽人间的污染，潮水腾跃，好象要居高临下，俯瞰风云变幻的世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48351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你有什么新的感受？假如你是一个游人，你会怎样赞叹？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2200" y="1707654"/>
            <a:ext cx="1618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波涛汹涌，壮观景象，流连忘返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491630"/>
            <a:ext cx="468605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2"/>
          <p:cNvSpPr txBox="1"/>
          <p:nvPr/>
        </p:nvSpPr>
        <p:spPr>
          <a:xfrm>
            <a:off x="2195736" y="4057003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点击图片，播放视频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63014" y="740896"/>
            <a:ext cx="77254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</a:rPr>
              <a:t>午后一点左右，（     ）传来隆隆的响声，好像闷雷滚动。顿时人声鼎沸，有人告诉我们，潮来了！我们惦着脚往东望去，江面还是风平浪静，看不出有什么变化。（         ），响声越来越大，只见东边水天相接的地方出现了一条白线，那条白线很快向我们移来，逐渐拉长，变粗，横贯江面。（     ），只见白浪翻滚，形成一道六七米高的白色城墙。浪潮（      ），犹如千万匹白色战马齐头并进，浩浩荡荡地飞奔而来。那声音如同山崩地裂，好像大地都被震得颤动起来。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9219" y="740896"/>
            <a:ext cx="131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从远处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7489" y="1822301"/>
            <a:ext cx="1954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过了一会儿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8504" y="2518261"/>
            <a:ext cx="1310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再近些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1907" y="2960072"/>
            <a:ext cx="1490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越来越近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7180" y="695960"/>
            <a:ext cx="709104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r>
              <a:rPr lang="zh-CN" sz="3200" b="0" dirty="0">
                <a:latin typeface="楷体" panose="02010609060101010101" pitchFamily="49" charset="-122"/>
                <a:ea typeface="楷体" panose="02010609060101010101" pitchFamily="49" charset="-122"/>
              </a:rPr>
              <a:t>我们来看看作者是按什么顺序描写潮水的？</a:t>
            </a:r>
            <a:endParaRPr lang="zh-CN" altLang="en-US" sz="32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770" y="2139702"/>
            <a:ext cx="7858646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由远及近地观察，随时间的推移和潮水位置的改变来描写潮水的变化。</a:t>
            </a:r>
            <a:endParaRPr lang="zh-CN" altLang="en-US" sz="32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9552" y="483518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现在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我们一边看视频，一边有感情地背诵课文的第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自然段，感受钱江潮的气势。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626" y="1826766"/>
            <a:ext cx="4914739" cy="203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3023828" y="428386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点击图片，播放视频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956" y="627063"/>
            <a:ext cx="8377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，这么壮观的景象，我们应该让更多的人知道，现在，就让我们再来完整地感受一下钱塘江大潮吧！请大家看完之后做一次小导游，把钱塘江大潮这一天下奇观介绍给更多的人。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626" y="2029247"/>
            <a:ext cx="4914739" cy="203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3023828" y="4486349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点击图片，播放视频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100" y="987574"/>
            <a:ext cx="8338185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一、比一比，组词语。</a:t>
            </a:r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提(   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)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潮</a:t>
            </a:r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(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)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锯(       )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盼</a:t>
            </a:r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(     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堤(      ) </a:t>
            </a:r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朝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)  据(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)  粉(</a:t>
            </a:r>
            <a:r>
              <a:rPr lang="en-US" alt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sz="2400" b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2580789"/>
            <a:ext cx="833818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二、词语仿写。</a:t>
            </a:r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山崩地裂（描写声音）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zh-CN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风号浪吼（含有“风”）</a:t>
            </a:r>
            <a:endParaRPr lang="zh-CN" sz="24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sz="24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sz="2400" b="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1869" y="1332265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提水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1869" y="1719392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堤岸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5744" y="1332265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大潮 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5744" y="1719392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朝阳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68939" y="1287344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锯子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0694" y="1719392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8926" y="1332265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盼望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28926" y="1719392"/>
            <a:ext cx="867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花粉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43960" y="2943528"/>
            <a:ext cx="3108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人声鼎沸  鸦雀无声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9205" y="3684419"/>
            <a:ext cx="3108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风和日丽  谈笑风生</a:t>
            </a:r>
            <a:endParaRPr lang="zh-CN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364490" y="47212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 dirty="0">
                <a:ea typeface="宋体" panose="02010600030101010101" pitchFamily="2" charset="-122"/>
              </a:rPr>
              <a:t>三</a:t>
            </a:r>
            <a:r>
              <a:rPr lang="zh-CN" sz="2400" b="1" dirty="0" smtClean="0">
                <a:ea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ea typeface="宋体" panose="02010600030101010101" pitchFamily="2" charset="-122"/>
              </a:rPr>
              <a:t>句子训练</a:t>
            </a:r>
            <a:r>
              <a:rPr lang="zh-CN" sz="2400" b="1" dirty="0" smtClean="0">
                <a:ea typeface="宋体" panose="02010600030101010101" pitchFamily="2" charset="-122"/>
              </a:rPr>
              <a:t>。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364490" y="987574"/>
            <a:ext cx="805497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浪潮越来越近，</a:t>
            </a:r>
            <a:r>
              <a:rPr lang="zh-CN" altLang="zh-CN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犹如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千万匹白色战马齐头并进，浩浩荡荡地飞奔而来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。（用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加线黑体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造句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再近些，只见白浪翻滚，形成一堵两丈多高的水墙。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这句话把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比喻成了</a:t>
            </a:r>
            <a:r>
              <a:rPr lang="en-US" altLang="zh-CN" sz="2400" u="sng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。你来仿写一个和“潮水”有关的比喻句吧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395536" y="1822053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阳光洒在河面上，河面亮闪闪的，犹如长长的锦缎。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763688" y="278777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白浪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3923928" y="2787774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水墙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539552" y="3723878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潮水好像暴怒的狂狮，汹涌地冲向岸边的礁石。</a:t>
            </a:r>
            <a:endParaRPr lang="zh-CN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64490" y="47212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400" b="1" dirty="0">
                <a:ea typeface="宋体" panose="02010600030101010101" pitchFamily="2" charset="-122"/>
              </a:rPr>
              <a:t>四</a:t>
            </a:r>
            <a:r>
              <a:rPr lang="zh-CN" sz="2400" b="1" dirty="0" smtClean="0">
                <a:ea typeface="宋体" panose="02010600030101010101" pitchFamily="2" charset="-122"/>
              </a:rPr>
              <a:t>、</a:t>
            </a:r>
            <a:r>
              <a:rPr lang="zh-CN" sz="2400" b="1" dirty="0">
                <a:ea typeface="宋体" panose="02010600030101010101" pitchFamily="2" charset="-122"/>
              </a:rPr>
              <a:t>根据课文能容回答问题。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490" y="1144270"/>
            <a:ext cx="80549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1.课文是按照怎么样的顺序描写钱塘江大潮这一天下奇观的，请排序号。</a:t>
            </a:r>
            <a:r>
              <a:rPr lang="zh-CN" sz="2400" b="0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2400" b="0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sz="2400" b="0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       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sz="2400" b="0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/>
            <a:r>
              <a:rPr lang="zh-CN" sz="2400" b="0" dirty="0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A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.潮来之时  B.潮头过后。C.潮来之前。</a:t>
            </a:r>
            <a:endParaRPr lang="en-US" sz="24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/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2.“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</a:rPr>
              <a:t>浪潮越来越近，犹如千万匹白色战马齐头并进，浩（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hà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o）浩荡荡地飞奔而来；那声音如同山崩（b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ē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nɡ）地裂，好像大地都被震（zh</a:t>
            </a:r>
            <a:r>
              <a:rPr lang="en-US" sz="24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è</a:t>
            </a:r>
            <a:r>
              <a:rPr lang="zh-CN" sz="2400" b="0" dirty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charset="0"/>
              </a:rPr>
              <a:t>n）得颤动起来。”运用了什么修辞手法？有什么作用？</a:t>
            </a:r>
            <a:endParaRPr lang="zh-CN" altLang="en-US" sz="2400" b="0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1800" y="1491630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C  </a:t>
            </a:r>
            <a:r>
              <a:rPr lang="en-US" altLang="zh-CN" sz="2400" dirty="0" smtClean="0">
                <a:solidFill>
                  <a:srgbClr val="FF0000"/>
                </a:solidFill>
              </a:rPr>
              <a:t>A  </a:t>
            </a:r>
            <a:r>
              <a:rPr lang="en-US" altLang="zh-CN" sz="2400" dirty="0">
                <a:solidFill>
                  <a:srgbClr val="FF0000"/>
                </a:solidFill>
              </a:rPr>
              <a:t>B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85" y="1137320"/>
            <a:ext cx="4289425" cy="2900045"/>
          </a:xfrm>
          <a:prstGeom prst="rect">
            <a:avLst/>
          </a:prstGeom>
        </p:spPr>
      </p:pic>
      <p:sp>
        <p:nvSpPr>
          <p:cNvPr id="4" name="线形标注 2 3"/>
          <p:cNvSpPr/>
          <p:nvPr/>
        </p:nvSpPr>
        <p:spPr>
          <a:xfrm>
            <a:off x="4963160" y="553984"/>
            <a:ext cx="3688715" cy="1562735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3224"/>
              <a:gd name="adj6" fmla="val -276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《观潮》的“观”什么意思？“潮”指什么地方的潮水？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685" y="408860"/>
            <a:ext cx="3810000" cy="52197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FF00FF"/>
                </a:solidFill>
                <a:ea typeface="宋体" panose="02010600030101010101" pitchFamily="2" charset="-122"/>
              </a:rPr>
              <a:t>初读课文，自学字词</a:t>
            </a:r>
            <a:endParaRPr lang="zh-CN" altLang="en-US" sz="2800" b="1" dirty="0">
              <a:solidFill>
                <a:srgbClr val="FF00FF"/>
              </a:solidFill>
              <a:ea typeface="宋体" panose="02010600030101010101" pitchFamily="2" charset="-122"/>
            </a:endParaRPr>
          </a:p>
        </p:txBody>
      </p:sp>
      <p:sp>
        <p:nvSpPr>
          <p:cNvPr id="3" name="左箭头标注 2"/>
          <p:cNvSpPr/>
          <p:nvPr/>
        </p:nvSpPr>
        <p:spPr>
          <a:xfrm>
            <a:off x="4476110" y="2283718"/>
            <a:ext cx="3936365" cy="2533650"/>
          </a:xfrm>
          <a:prstGeom prst="leftArrowCallout">
            <a:avLst>
              <a:gd name="adj1" fmla="val 26102"/>
              <a:gd name="adj2" fmla="val 34386"/>
              <a:gd name="adj3" fmla="val 41001"/>
              <a:gd name="adj4" fmla="val 64977"/>
            </a:avLst>
          </a:prstGeom>
          <a:solidFill>
            <a:schemeClr val="accent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观：观看。潮：指钱塘江大潮。观潮：观赏钱塘江大潮。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1795" y="1203598"/>
            <a:ext cx="8175625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r>
              <a:rPr lang="en-US" sz="28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8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</a:t>
            </a:r>
            <a:r>
              <a:rPr lang="zh-CN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比喻的手法把浪潮比作齐头并进的千万匹白色战马，写出了钱塘江大潮到来时奔腾的形态特点；用夸张的手法把潮来时的声响说成“山崩地裂”，形象地写出大潮到来时的巨大声音，这样有声有色的描绘，使人如身临其境，让人无不惊叹钱塘江大潮非凡的气势</a:t>
            </a:r>
            <a:r>
              <a:rPr lang="en-US" sz="28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  <a:endParaRPr lang="en-US" altLang="en-US" sz="28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894080" y="1658859"/>
            <a:ext cx="141414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咸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盐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9562" y="1284610"/>
            <a:ext cx="643026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yán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496185" y="1700134"/>
            <a:ext cx="1112520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屹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4285" y="1284844"/>
            <a:ext cx="773430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644008" y="1707654"/>
            <a:ext cx="929253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44008" y="1284844"/>
            <a:ext cx="904240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dùn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73470" y="1717914"/>
            <a:ext cx="147637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鼎沸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9175" y="1319769"/>
            <a:ext cx="1927860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dǐnɡ fèi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81381" y="2740264"/>
            <a:ext cx="954316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6" y="2312909"/>
            <a:ext cx="833790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ɡuàn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915817" y="2794239"/>
            <a:ext cx="1584176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崩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地裂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1840" y="2283718"/>
            <a:ext cx="1002665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bēnɡ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572159" y="2782174"/>
            <a:ext cx="935945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2000" y="2313041"/>
            <a:ext cx="827246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zhèn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669019" y="2787774"/>
            <a:ext cx="912083" cy="48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52120" y="2312675"/>
            <a:ext cx="643026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shà 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193040" y="448975"/>
            <a:ext cx="1462405" cy="5429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FF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3200" b="1" dirty="0">
              <a:solidFill>
                <a:srgbClr val="FF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649686" y="2096824"/>
            <a:ext cx="1058704" cy="9182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92405" y="3723878"/>
            <a:ext cx="85159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本课读（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bēnɡ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），避免读成（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pēnɡ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“震”“霎”为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翘舌音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注意读准确。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603496" y="1728887"/>
            <a:ext cx="1112520" cy="48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昂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95752" y="1275606"/>
            <a:ext cx="904240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ɡ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033508" y="2787774"/>
            <a:ext cx="954316" cy="48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51720" y="2283718"/>
            <a:ext cx="648072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hào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6732240" y="2787774"/>
            <a:ext cx="912083" cy="48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7286" y="2283718"/>
            <a:ext cx="643026" cy="421268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r>
              <a:rPr lang="en-US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ú</a:t>
            </a: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3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21" grpId="0"/>
      <p:bldP spid="22" grpId="0"/>
      <p:bldP spid="24" grpId="0"/>
      <p:bldP spid="25" grpId="0"/>
      <p:bldP spid="2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403324" y="673894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zh-CN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</a:t>
            </a:r>
            <a:endParaRPr lang="zh-CN" altLang="zh-CN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1736045" y="647224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3078769" y="62912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堤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4411490" y="601980"/>
            <a:ext cx="93547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阔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5838529" y="626898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7204799" y="627534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滚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476380" y="1896293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1691680" y="1856511"/>
            <a:ext cx="109551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354740" y="655796"/>
            <a:ext cx="1095518" cy="1139190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3" name="组合 7"/>
          <p:cNvGrpSpPr/>
          <p:nvPr/>
        </p:nvGrpSpPr>
        <p:grpSpPr>
          <a:xfrm>
            <a:off x="1686032" y="637699"/>
            <a:ext cx="1095518" cy="1139190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3002085" y="629126"/>
            <a:ext cx="1095518" cy="1139190"/>
            <a:chOff x="2437" y="2032"/>
            <a:chExt cx="1244" cy="1264"/>
          </a:xfrm>
        </p:grpSpPr>
        <p:sp>
          <p:nvSpPr>
            <p:cNvPr id="1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3" name="组合 7"/>
          <p:cNvGrpSpPr/>
          <p:nvPr/>
        </p:nvGrpSpPr>
        <p:grpSpPr>
          <a:xfrm>
            <a:off x="4330993" y="620554"/>
            <a:ext cx="1095518" cy="1139190"/>
            <a:chOff x="2437" y="2032"/>
            <a:chExt cx="1244" cy="1264"/>
          </a:xfrm>
        </p:grpSpPr>
        <p:sp>
          <p:nvSpPr>
            <p:cNvPr id="3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7" name="组合 7"/>
          <p:cNvGrpSpPr/>
          <p:nvPr/>
        </p:nvGrpSpPr>
        <p:grpSpPr>
          <a:xfrm>
            <a:off x="5796136" y="627534"/>
            <a:ext cx="1095518" cy="1139190"/>
            <a:chOff x="2437" y="2032"/>
            <a:chExt cx="1244" cy="1264"/>
          </a:xfrm>
        </p:grpSpPr>
        <p:sp>
          <p:nvSpPr>
            <p:cNvPr id="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1" name="组合 7"/>
          <p:cNvGrpSpPr/>
          <p:nvPr/>
        </p:nvGrpSpPr>
        <p:grpSpPr>
          <a:xfrm>
            <a:off x="7092280" y="617531"/>
            <a:ext cx="1095518" cy="1139190"/>
            <a:chOff x="2437" y="2032"/>
            <a:chExt cx="1244" cy="1264"/>
          </a:xfrm>
        </p:grpSpPr>
        <p:sp>
          <p:nvSpPr>
            <p:cNvPr id="6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5" name="组合 7"/>
          <p:cNvGrpSpPr/>
          <p:nvPr/>
        </p:nvGrpSpPr>
        <p:grpSpPr>
          <a:xfrm>
            <a:off x="395536" y="1905102"/>
            <a:ext cx="1095518" cy="1139190"/>
            <a:chOff x="2437" y="2032"/>
            <a:chExt cx="1244" cy="1264"/>
          </a:xfrm>
        </p:grpSpPr>
        <p:sp>
          <p:nvSpPr>
            <p:cNvPr id="6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9" name="组合 7"/>
          <p:cNvGrpSpPr/>
          <p:nvPr/>
        </p:nvGrpSpPr>
        <p:grpSpPr>
          <a:xfrm>
            <a:off x="1691680" y="1864608"/>
            <a:ext cx="1095518" cy="1139190"/>
            <a:chOff x="2437" y="2032"/>
            <a:chExt cx="1244" cy="1264"/>
          </a:xfrm>
        </p:grpSpPr>
        <p:sp>
          <p:nvSpPr>
            <p:cNvPr id="7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3" name="文本框 64"/>
          <p:cNvSpPr txBox="1"/>
          <p:nvPr/>
        </p:nvSpPr>
        <p:spPr>
          <a:xfrm>
            <a:off x="3170465" y="183071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64"/>
          <p:cNvSpPr txBox="1"/>
          <p:nvPr/>
        </p:nvSpPr>
        <p:spPr>
          <a:xfrm>
            <a:off x="5724128" y="1799823"/>
            <a:ext cx="109551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"/>
          <p:cNvGrpSpPr/>
          <p:nvPr/>
        </p:nvGrpSpPr>
        <p:grpSpPr>
          <a:xfrm>
            <a:off x="3123276" y="1819840"/>
            <a:ext cx="1095518" cy="1139190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5724128" y="1807920"/>
            <a:ext cx="1095518" cy="1139190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3" name="线形标注 2 82"/>
          <p:cNvSpPr/>
          <p:nvPr/>
        </p:nvSpPr>
        <p:spPr>
          <a:xfrm>
            <a:off x="4693767" y="3133686"/>
            <a:ext cx="2933700" cy="687070"/>
          </a:xfrm>
          <a:prstGeom prst="borderCallout2">
            <a:avLst>
              <a:gd name="adj1" fmla="val 18750"/>
              <a:gd name="adj2" fmla="val -8333"/>
              <a:gd name="adj3" fmla="val 37051"/>
              <a:gd name="adj4" fmla="val -4873"/>
              <a:gd name="adj5" fmla="val -243232"/>
              <a:gd name="adj6" fmla="val -3568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偏旁是提土旁，不要写成提手旁。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线形标注 2 83"/>
          <p:cNvSpPr/>
          <p:nvPr/>
        </p:nvSpPr>
        <p:spPr>
          <a:xfrm>
            <a:off x="4550489" y="4245983"/>
            <a:ext cx="2783840" cy="687070"/>
          </a:xfrm>
          <a:prstGeom prst="borderCallout2">
            <a:avLst>
              <a:gd name="adj1" fmla="val -380409"/>
              <a:gd name="adj2" fmla="val 126833"/>
              <a:gd name="adj3" fmla="val 56126"/>
              <a:gd name="adj4" fmla="val 111184"/>
              <a:gd name="adj5" fmla="val 58201"/>
              <a:gd name="adj6" fmla="val 1038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右下角有一撇，不要丢掉。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64"/>
          <p:cNvSpPr txBox="1"/>
          <p:nvPr/>
        </p:nvSpPr>
        <p:spPr>
          <a:xfrm>
            <a:off x="7164288" y="1851670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崩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64"/>
          <p:cNvSpPr txBox="1"/>
          <p:nvPr/>
        </p:nvSpPr>
        <p:spPr>
          <a:xfrm>
            <a:off x="508055" y="3161071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震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文本框 64"/>
          <p:cNvSpPr txBox="1"/>
          <p:nvPr/>
        </p:nvSpPr>
        <p:spPr>
          <a:xfrm>
            <a:off x="3042189" y="313368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8" name="组合 7"/>
          <p:cNvGrpSpPr/>
          <p:nvPr/>
        </p:nvGrpSpPr>
        <p:grpSpPr>
          <a:xfrm>
            <a:off x="7121895" y="1852306"/>
            <a:ext cx="1095518" cy="1139190"/>
            <a:chOff x="2437" y="2032"/>
            <a:chExt cx="1244" cy="1264"/>
          </a:xfrm>
        </p:grpSpPr>
        <p:sp>
          <p:nvSpPr>
            <p:cNvPr id="8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2" name="组合 7"/>
          <p:cNvGrpSpPr/>
          <p:nvPr/>
        </p:nvGrpSpPr>
        <p:grpSpPr>
          <a:xfrm>
            <a:off x="395536" y="3151068"/>
            <a:ext cx="1095518" cy="1139190"/>
            <a:chOff x="2437" y="2032"/>
            <a:chExt cx="1244" cy="1264"/>
          </a:xfrm>
        </p:grpSpPr>
        <p:sp>
          <p:nvSpPr>
            <p:cNvPr id="9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6" name="组合 7"/>
          <p:cNvGrpSpPr/>
          <p:nvPr/>
        </p:nvGrpSpPr>
        <p:grpSpPr>
          <a:xfrm>
            <a:off x="2961345" y="3142495"/>
            <a:ext cx="1095518" cy="1139190"/>
            <a:chOff x="2437" y="2032"/>
            <a:chExt cx="1244" cy="1264"/>
          </a:xfrm>
        </p:grpSpPr>
        <p:sp>
          <p:nvSpPr>
            <p:cNvPr id="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4398369" y="1863972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堵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组合 7"/>
          <p:cNvGrpSpPr/>
          <p:nvPr/>
        </p:nvGrpSpPr>
        <p:grpSpPr>
          <a:xfrm>
            <a:off x="4355976" y="1864608"/>
            <a:ext cx="1095518" cy="1139190"/>
            <a:chOff x="2437" y="2032"/>
            <a:chExt cx="1244" cy="1264"/>
          </a:xfrm>
        </p:grpSpPr>
        <p:sp>
          <p:nvSpPr>
            <p:cNvPr id="10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5" name="文本框 64"/>
          <p:cNvSpPr txBox="1"/>
          <p:nvPr/>
        </p:nvSpPr>
        <p:spPr>
          <a:xfrm>
            <a:off x="1788801" y="3157817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霎</a:t>
            </a:r>
            <a:endParaRPr lang="zh-CN" altLang="en-US" sz="6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7"/>
          <p:cNvGrpSpPr/>
          <p:nvPr/>
        </p:nvGrpSpPr>
        <p:grpSpPr>
          <a:xfrm>
            <a:off x="1676282" y="3147814"/>
            <a:ext cx="1095518" cy="1139190"/>
            <a:chOff x="2437" y="2032"/>
            <a:chExt cx="1244" cy="1264"/>
          </a:xfrm>
        </p:grpSpPr>
        <p:sp>
          <p:nvSpPr>
            <p:cNvPr id="10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843597"/>
            <a:ext cx="1541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天下奇观：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9420" y="843597"/>
            <a:ext cx="7066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奇观、奇异、少见而又壮观景象。本课是指钱塘江大潮是世界上少见的壮观的景象。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770" y="1892319"/>
            <a:ext cx="866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横卧：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9890" y="1707654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横躺着。原是表示人的动作的词语，课文里用来描述钱塘江展现在人们面前的样子，这里把钱塘江比作人。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512" y="2715766"/>
            <a:ext cx="1513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水天相接：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9890" y="2715766"/>
            <a:ext cx="706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水和天连接在一起。形容水域广阔。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8123" y="3435846"/>
            <a:ext cx="10575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横贯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1155" y="3435846"/>
            <a:ext cx="7066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横着通过去。课文里是说大潮滚滚而来，横着漫过整个江面。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843597"/>
            <a:ext cx="1541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浩浩荡荡：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0352" y="843597"/>
            <a:ext cx="706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课文里是讲大潮滚滚而来，水势很大的样子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520" y="1892319"/>
            <a:ext cx="1541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山崩地裂：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9890" y="1707654"/>
            <a:ext cx="746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“崩”是倒塌。“裂”是裂开。真正的“山崩地裂”多半发生在强烈地震的时候，用来形容很响时，便带有夸张的意味。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512" y="3180913"/>
            <a:ext cx="1513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人声鼎沸：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9890" y="3180913"/>
            <a:ext cx="7066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形容许多人在一起大声讲话，声音喧闹，像开了锅一样。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4340" y="843597"/>
            <a:ext cx="1541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若隐若现：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9304" y="867365"/>
            <a:ext cx="7066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若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，好像，仿佛。隐：藏起来，看不见。现，表露在外面，使人可以看见。本课指几座小山在云雾中一会儿看得见，一会儿又看不清。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770" y="2285458"/>
            <a:ext cx="866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余波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3688" y="2326109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本课指潮头过去后，剩下的波浪。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3179" y="2830165"/>
            <a:ext cx="1513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漫天卷地：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3557" y="2830165"/>
            <a:ext cx="7066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本课指远远看去，潮水像连着天地卷滚过来。形容声势大，来势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猛。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3179" y="3694261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风号浪吼：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14822" y="3766269"/>
            <a:ext cx="7066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狂风在号叫，波浪在怒吼。形容风浪大，叫声响。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5574" y="596192"/>
            <a:ext cx="666273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请按作者</a:t>
            </a:r>
            <a:r>
              <a:rPr 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观潮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的过程给课文分段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360" y="1419622"/>
            <a:ext cx="8246110" cy="31085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第一段（第1自然段）概括介绍钱塘江大潮是“天下奇观”。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l"/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段（第2自然段）潮来之前，作者观潮的时间、地点及观潮人的心情。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l"/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三段（第3、4自然段）潮来之时，作者听到的声音和看到的景象。</a:t>
            </a:r>
            <a:endParaRPr lang="zh-CN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l"/>
            <a:r>
              <a:rPr lang="zh-CN" sz="2800" b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四段（第5自然段）潮过之后江面上的情景。</a:t>
            </a:r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3242</Words>
  <Application>WPS 演示</Application>
  <PresentationFormat>全屏显示(16:9)</PresentationFormat>
  <Paragraphs>327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黑体</vt:lpstr>
      <vt:lpstr>楷体</vt:lpstr>
      <vt:lpstr>Calibri</vt:lpstr>
      <vt:lpstr>Times New Roman</vt:lpstr>
      <vt:lpstr>微软雅黑</vt:lpstr>
      <vt:lpstr>Arial Unicode MS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125</cp:revision>
  <dcterms:created xsi:type="dcterms:W3CDTF">2017-03-17T02:28:00Z</dcterms:created>
  <dcterms:modified xsi:type="dcterms:W3CDTF">2023-09-25T17:02:16Z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D0BD55F0E9704A7B8EBFC728CC87C5DE_12</vt:lpwstr>
  </property>
</Properties>
</file>