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0.png"/><Relationship Id="rId2" Type="http://schemas.microsoft.com/office/2007/relationships/media" Target="file:///I:\kejian\go%20to%20school.mpg" TargetMode="External"/><Relationship Id="rId1" Type="http://schemas.openxmlformats.org/officeDocument/2006/relationships/video" Target="file:///I:\kejian\go%20to%20school.m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5121"/>
          <p:cNvSpPr/>
          <p:nvPr/>
        </p:nvSpPr>
        <p:spPr>
          <a:xfrm>
            <a:off x="457200" y="1600200"/>
            <a:ext cx="8005763" cy="4051300"/>
          </a:xfrm>
          <a:prstGeom prst="rect">
            <a:avLst/>
          </a:prstGeom>
          <a:noFill/>
          <a:ln w="9525">
            <a:noFill/>
          </a:ln>
        </p:spPr>
        <p:txBody>
          <a:bodyPr lIns="91432" tIns="45716" rIns="91432" bIns="45716" anchor="ctr" anchorCtr="0">
            <a:spAutoFit/>
          </a:bodyPr>
          <a:p>
            <a:pPr algn="ctr"/>
            <a:r>
              <a:rPr lang="en-US" altLang="zh-CN" sz="4400" b="1">
                <a:latin typeface="Arial" panose="020B0604020202020204" pitchFamily="34" charset="0"/>
              </a:rPr>
              <a:t>Unit 2 </a:t>
            </a:r>
            <a:endParaRPr lang="en-US" altLang="zh-CN" sz="4400" b="1">
              <a:latin typeface="Arial" panose="020B0604020202020204" pitchFamily="34" charset="0"/>
            </a:endParaRPr>
          </a:p>
          <a:p>
            <a:pPr algn="ctr"/>
            <a:r>
              <a:rPr lang="en-US" altLang="zh-CN" sz="4400" b="1">
                <a:latin typeface="Arial" panose="020B0604020202020204" pitchFamily="34" charset="0"/>
              </a:rPr>
              <a:t>School in Canada</a:t>
            </a:r>
            <a:endParaRPr lang="en-US" altLang="zh-CN" sz="4400">
              <a:latin typeface="Arial" panose="020B0604020202020204" pitchFamily="34" charset="0"/>
            </a:endParaRPr>
          </a:p>
          <a:p>
            <a:pPr algn="ctr"/>
            <a:endParaRPr lang="en-US" altLang="zh-CN" sz="4400" b="1">
              <a:solidFill>
                <a:srgbClr val="6C390E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4400" b="1">
                <a:solidFill>
                  <a:srgbClr val="6C390E"/>
                </a:solidFill>
                <a:latin typeface="Arial" panose="020B0604020202020204" pitchFamily="34" charset="0"/>
              </a:rPr>
              <a:t>Lesson 8  </a:t>
            </a:r>
            <a:endParaRPr lang="en-US" altLang="zh-CN" sz="4400" b="1">
              <a:solidFill>
                <a:srgbClr val="6C390E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4400" b="1">
                <a:solidFill>
                  <a:srgbClr val="6C390E"/>
                </a:solidFill>
                <a:latin typeface="Arial" panose="020B0604020202020204" pitchFamily="34" charset="0"/>
              </a:rPr>
              <a:t>Li Ming Meets Jenny’s Class </a:t>
            </a:r>
            <a:endParaRPr lang="en-US" altLang="zh-CN" sz="4400" b="1">
              <a:solidFill>
                <a:srgbClr val="6C390E"/>
              </a:solidFill>
              <a:latin typeface="Arial" panose="020B0604020202020204" pitchFamily="34" charset="0"/>
            </a:endParaRPr>
          </a:p>
          <a:p>
            <a:pPr algn="ctr"/>
            <a:endParaRPr lang="en-US" altLang="zh-CN" sz="4000" b="1"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630238" y="425450"/>
            <a:ext cx="7820025" cy="5942013"/>
          </a:xfrm>
          <a:prstGeom prst="rect">
            <a:avLst/>
          </a:prstGeom>
          <a:noFill/>
          <a:ln w="9525">
            <a:noFill/>
          </a:ln>
        </p:spPr>
        <p:txBody>
          <a:bodyPr lIns="91432" tIns="45716" rIns="91432" bIns="45716"/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英汉互译：</a:t>
            </a:r>
            <a:endParaRPr lang="zh-CN" altLang="en-US" sz="2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a</a:t>
            </a:r>
            <a:r>
              <a:rPr lang="zh-CN" altLang="en-US" sz="2800" dirty="0">
                <a:latin typeface="Arial" panose="020B0604020202020204" pitchFamily="34" charset="0"/>
              </a:rPr>
              <a:t>：</a:t>
            </a:r>
            <a:r>
              <a:rPr lang="en-US" altLang="zh-CN" sz="2800">
                <a:latin typeface="Arial" panose="020B0604020202020204" pitchFamily="34" charset="0"/>
              </a:rPr>
              <a:t>What’s the name of your city?</a:t>
            </a:r>
            <a:endParaRPr lang="en-US" altLang="zh-CN" sz="28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9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b:  My family lives in an apartment.</a:t>
            </a:r>
            <a:endParaRPr lang="en-US" altLang="zh-CN" sz="28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9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c:  I miss China.</a:t>
            </a:r>
            <a:endParaRPr lang="en-US" altLang="zh-CN" sz="28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9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d:  </a:t>
            </a:r>
            <a:r>
              <a:rPr lang="zh-CN" altLang="en-US" sz="2800" dirty="0">
                <a:latin typeface="Arial" panose="020B0604020202020204" pitchFamily="34" charset="0"/>
              </a:rPr>
              <a:t>我们在家说汉语</a:t>
            </a:r>
            <a:endParaRPr lang="zh-CN" altLang="en-US" sz="2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9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e</a:t>
            </a:r>
            <a:r>
              <a:rPr lang="zh-CN" altLang="en-US" sz="2800" dirty="0">
                <a:latin typeface="Arial" panose="020B0604020202020204" pitchFamily="34" charset="0"/>
              </a:rPr>
              <a:t>：北京离这儿远吗？</a:t>
            </a:r>
            <a:endParaRPr lang="zh-CN" altLang="en-US" sz="2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9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f</a:t>
            </a:r>
            <a:r>
              <a:rPr lang="zh-CN" altLang="en-US" sz="2800" dirty="0">
                <a:latin typeface="Arial" panose="020B0604020202020204" pitchFamily="34" charset="0"/>
              </a:rPr>
              <a:t>：</a:t>
            </a:r>
            <a:r>
              <a:rPr lang="en-US" altLang="zh-CN" sz="2800">
                <a:latin typeface="Arial" panose="020B0604020202020204" pitchFamily="34" charset="0"/>
              </a:rPr>
              <a:t>You speak good English</a:t>
            </a:r>
            <a:r>
              <a:rPr lang="en-US" altLang="zh-CN" sz="2500">
                <a:latin typeface="Arial" panose="020B0604020202020204" pitchFamily="34" charset="0"/>
              </a:rPr>
              <a:t>.</a:t>
            </a:r>
            <a:endParaRPr lang="en-US" altLang="zh-CN" sz="2500">
              <a:latin typeface="Arial" panose="020B0604020202020204" pitchFamily="34" charset="0"/>
            </a:endParaRPr>
          </a:p>
        </p:txBody>
      </p:sp>
      <p:sp>
        <p:nvSpPr>
          <p:cNvPr id="14339" name="矩形 14338"/>
          <p:cNvSpPr/>
          <p:nvPr/>
        </p:nvSpPr>
        <p:spPr>
          <a:xfrm>
            <a:off x="1319213" y="1520825"/>
            <a:ext cx="4349750" cy="536575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ctr" anchorCtr="0">
            <a:spAutoFit/>
          </a:bodyPr>
          <a:p>
            <a:pPr algn="ctr"/>
            <a:r>
              <a:rPr lang="zh-CN" altLang="en-US" sz="2800" dirty="0">
                <a:solidFill>
                  <a:schemeClr val="hlink"/>
                </a:solidFill>
                <a:latin typeface="Arial" panose="020B0604020202020204" pitchFamily="34" charset="0"/>
              </a:rPr>
              <a:t>你所在的城市叫什么名字？</a:t>
            </a:r>
            <a:endParaRPr lang="zh-CN" altLang="en-US" sz="28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4340" name="矩形 14339"/>
          <p:cNvSpPr/>
          <p:nvPr/>
        </p:nvSpPr>
        <p:spPr>
          <a:xfrm>
            <a:off x="1308100" y="2384425"/>
            <a:ext cx="2959100" cy="536575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ctr" anchorCtr="0">
            <a:spAutoFit/>
          </a:bodyPr>
          <a:p>
            <a:pPr algn="ctr"/>
            <a:r>
              <a:rPr lang="zh-CN" altLang="en-US" sz="2800" dirty="0">
                <a:solidFill>
                  <a:schemeClr val="hlink"/>
                </a:solidFill>
                <a:latin typeface="Arial" panose="020B0604020202020204" pitchFamily="34" charset="0"/>
              </a:rPr>
              <a:t>我家住在公寓楼。</a:t>
            </a:r>
            <a:endParaRPr lang="zh-CN" altLang="en-US" sz="28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1370013" y="3363913"/>
            <a:ext cx="2647950" cy="3921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42" name="矩形 14341"/>
          <p:cNvSpPr/>
          <p:nvPr/>
        </p:nvSpPr>
        <p:spPr>
          <a:xfrm>
            <a:off x="1308100" y="3233738"/>
            <a:ext cx="2265363" cy="536575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ctr" anchorCtr="0">
            <a:spAutoFit/>
          </a:bodyPr>
          <a:p>
            <a:pPr algn="ctr"/>
            <a:r>
              <a:rPr lang="zh-CN" altLang="en-US" sz="2800" dirty="0">
                <a:solidFill>
                  <a:schemeClr val="hlink"/>
                </a:solidFill>
                <a:latin typeface="Arial" panose="020B0604020202020204" pitchFamily="34" charset="0"/>
              </a:rPr>
              <a:t>我想念中国。</a:t>
            </a:r>
            <a:endParaRPr lang="zh-CN" altLang="en-US" sz="28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4343" name="矩形 14342"/>
          <p:cNvSpPr/>
          <p:nvPr/>
        </p:nvSpPr>
        <p:spPr>
          <a:xfrm>
            <a:off x="1308100" y="4146550"/>
            <a:ext cx="4538663" cy="538163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ctr" anchorCtr="0">
            <a:spAutoFit/>
          </a:bodyPr>
          <a:p>
            <a:pPr algn="ctr"/>
            <a:r>
              <a:rPr lang="en-US" altLang="zh-CN" sz="2800">
                <a:solidFill>
                  <a:schemeClr val="hlink"/>
                </a:solidFill>
                <a:latin typeface="Arial" panose="020B0604020202020204" pitchFamily="34" charset="0"/>
              </a:rPr>
              <a:t>We speak Chinese at home!</a:t>
            </a:r>
            <a:endParaRPr lang="en-US" altLang="zh-CN" sz="28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4344" name="矩形 14343"/>
          <p:cNvSpPr/>
          <p:nvPr/>
        </p:nvSpPr>
        <p:spPr>
          <a:xfrm>
            <a:off x="1308100" y="4997450"/>
            <a:ext cx="3746500" cy="536575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ctr" anchorCtr="0">
            <a:spAutoFit/>
          </a:bodyPr>
          <a:p>
            <a:pPr algn="ctr"/>
            <a:r>
              <a:rPr lang="en-US" altLang="zh-CN" sz="2800">
                <a:solidFill>
                  <a:schemeClr val="hlink"/>
                </a:solidFill>
                <a:latin typeface="Arial" panose="020B0604020202020204" pitchFamily="34" charset="0"/>
              </a:rPr>
              <a:t>Is that far from Beijing?</a:t>
            </a:r>
            <a:endParaRPr lang="en-US" altLang="zh-CN" sz="28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4345" name="矩形 14344"/>
          <p:cNvSpPr/>
          <p:nvPr/>
        </p:nvSpPr>
        <p:spPr>
          <a:xfrm>
            <a:off x="1308100" y="5910263"/>
            <a:ext cx="2959100" cy="538162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ctr" anchorCtr="0">
            <a:spAutoFit/>
          </a:bodyPr>
          <a:p>
            <a:pPr algn="ctr"/>
            <a:r>
              <a:rPr lang="zh-CN" altLang="en-US" sz="2800" dirty="0">
                <a:solidFill>
                  <a:schemeClr val="hlink"/>
                </a:solidFill>
                <a:latin typeface="Arial" panose="020B0604020202020204" pitchFamily="34" charset="0"/>
              </a:rPr>
              <a:t>你的英语讲得好。</a:t>
            </a:r>
            <a:endParaRPr lang="zh-CN" altLang="en-US" sz="28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2" grpId="0"/>
      <p:bldP spid="14343" grpId="0"/>
      <p:bldP spid="14344" grpId="0"/>
      <p:bldP spid="143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5450"/>
            <a:ext cx="9144000" cy="6027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6385"/>
          <p:cNvSpPr/>
          <p:nvPr/>
        </p:nvSpPr>
        <p:spPr>
          <a:xfrm>
            <a:off x="107950" y="1279525"/>
            <a:ext cx="9036050" cy="3078163"/>
          </a:xfrm>
          <a:prstGeom prst="rect">
            <a:avLst/>
          </a:prstGeom>
          <a:noFill/>
          <a:ln w="9525">
            <a:noFill/>
          </a:ln>
        </p:spPr>
        <p:txBody>
          <a:bodyPr lIns="91432" tIns="45716" rIns="91432" bIns="45716" anchor="ctr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练习：连线</a:t>
            </a:r>
            <a:r>
              <a:rPr lang="zh-CN" altLang="en-US" sz="24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 </a:t>
            </a:r>
            <a:endParaRPr lang="zh-CN" altLang="en-US" sz="2400" b="1"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endParaRPr lang="zh-CN" altLang="en-US" sz="2400" b="1"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r>
              <a:rPr lang="en-US" altLang="zh-CN" sz="2400" b="1">
                <a:solidFill>
                  <a:schemeClr val="hlin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When did you come to China?              I am from China .</a:t>
            </a:r>
            <a:endParaRPr lang="en-US" altLang="zh-CN" sz="2400" b="1">
              <a:solidFill>
                <a:schemeClr val="hlink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r>
              <a:rPr lang="en-US" altLang="zh-CN" sz="2400" b="1">
                <a:solidFill>
                  <a:schemeClr val="hlin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Do you like China?                       I came on Monday .</a:t>
            </a:r>
            <a:endParaRPr lang="en-US" altLang="zh-CN" sz="2400" b="1">
              <a:solidFill>
                <a:schemeClr val="hlink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r>
              <a:rPr lang="en-US" altLang="zh-CN" sz="2400" b="1">
                <a:solidFill>
                  <a:schemeClr val="hlin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Where are you from?                  It is about 8,500km .</a:t>
            </a:r>
            <a:endParaRPr lang="en-US" altLang="zh-CN" sz="2400" b="1">
              <a:solidFill>
                <a:schemeClr val="hlink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r>
              <a:rPr lang="en-US" altLang="zh-CN" sz="2400" b="1">
                <a:solidFill>
                  <a:schemeClr val="hlin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How far is Canada?                      I live in Canada .</a:t>
            </a:r>
            <a:endParaRPr lang="en-US" altLang="zh-CN" sz="2400" b="1">
              <a:solidFill>
                <a:schemeClr val="hlink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r>
              <a:rPr lang="en-US" altLang="zh-CN" sz="2400" b="1">
                <a:solidFill>
                  <a:schemeClr val="hlin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What do you speak in Canada?            Yes ,I do .</a:t>
            </a:r>
            <a:endParaRPr lang="en-US" altLang="zh-CN" sz="2400" b="1">
              <a:solidFill>
                <a:schemeClr val="hlink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r>
              <a:rPr lang="en-US" altLang="zh-CN" sz="2400" b="1">
                <a:solidFill>
                  <a:schemeClr val="hlin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Where do you live?                      I speak English</a:t>
            </a:r>
            <a:r>
              <a:rPr lang="en-US" altLang="zh-CN" sz="2400" b="1">
                <a:latin typeface="Arial Unicode MS" panose="020B0604020202020204" pitchFamily="34" charset="-122"/>
                <a:ea typeface="Arial Unicode MS" panose="020B0604020202020204" pitchFamily="34" charset="-122"/>
              </a:rPr>
              <a:t> .</a:t>
            </a:r>
            <a:endParaRPr lang="en-US" altLang="zh-CN" sz="2400" b="1"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  <p:sp>
        <p:nvSpPr>
          <p:cNvPr id="16387" name="直接连接符 16386"/>
          <p:cNvSpPr/>
          <p:nvPr/>
        </p:nvSpPr>
        <p:spPr>
          <a:xfrm>
            <a:off x="4325938" y="2254250"/>
            <a:ext cx="1785937" cy="392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88" name="直接连接符 16387"/>
          <p:cNvSpPr/>
          <p:nvPr/>
        </p:nvSpPr>
        <p:spPr>
          <a:xfrm>
            <a:off x="2847975" y="2646363"/>
            <a:ext cx="3201988" cy="11096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89" name="直接连接符 16388"/>
          <p:cNvSpPr/>
          <p:nvPr/>
        </p:nvSpPr>
        <p:spPr>
          <a:xfrm flipV="1">
            <a:off x="3032125" y="2319338"/>
            <a:ext cx="3079750" cy="7826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0" name="直接连接符 16389"/>
          <p:cNvSpPr/>
          <p:nvPr/>
        </p:nvSpPr>
        <p:spPr>
          <a:xfrm flipV="1">
            <a:off x="2971800" y="3036888"/>
            <a:ext cx="2646363" cy="3921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1" name="直接连接符 16390"/>
          <p:cNvSpPr/>
          <p:nvPr/>
        </p:nvSpPr>
        <p:spPr>
          <a:xfrm>
            <a:off x="4387850" y="3821113"/>
            <a:ext cx="1662113" cy="325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2" name="直接连接符 16391"/>
          <p:cNvSpPr/>
          <p:nvPr/>
        </p:nvSpPr>
        <p:spPr>
          <a:xfrm flipV="1">
            <a:off x="3032125" y="3429000"/>
            <a:ext cx="3017838" cy="7826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7409"/>
          <p:cNvSpPr/>
          <p:nvPr/>
        </p:nvSpPr>
        <p:spPr>
          <a:xfrm>
            <a:off x="1908175" y="1995488"/>
            <a:ext cx="4845050" cy="2003425"/>
          </a:xfrm>
          <a:prstGeom prst="rect">
            <a:avLst/>
          </a:prstGeom>
          <a:noFill/>
          <a:ln w="9525">
            <a:noFill/>
          </a:ln>
        </p:spPr>
        <p:txBody>
          <a:bodyPr lIns="91432" tIns="45716" rIns="91432" bIns="45716" anchor="ctr" anchorCtr="0">
            <a:spAutoFit/>
          </a:bodyPr>
          <a:p>
            <a:r>
              <a:rPr lang="en-US" altLang="zh-CN" sz="4000">
                <a:latin typeface="Arial" panose="020B0604020202020204" pitchFamily="34" charset="0"/>
              </a:rPr>
              <a:t>Homework :</a:t>
            </a:r>
            <a:br>
              <a:rPr lang="en-US" altLang="zh-CN" sz="4000">
                <a:latin typeface="Arial" panose="020B0604020202020204" pitchFamily="34" charset="0"/>
              </a:rPr>
            </a:br>
            <a:r>
              <a:rPr lang="en-US" altLang="zh-CN" sz="4000">
                <a:latin typeface="Arial" panose="020B0604020202020204" pitchFamily="34" charset="0"/>
              </a:rPr>
              <a:t>    1</a:t>
            </a:r>
            <a:r>
              <a:rPr lang="zh-CN" altLang="en-US" sz="4000" dirty="0">
                <a:latin typeface="Arial" panose="020B0604020202020204" pitchFamily="34" charset="0"/>
              </a:rPr>
              <a:t>、</a:t>
            </a:r>
            <a:r>
              <a:rPr lang="en-US" altLang="zh-CN" sz="4000">
                <a:latin typeface="Arial" panose="020B0604020202020204" pitchFamily="34" charset="0"/>
              </a:rPr>
              <a:t>Read the text .</a:t>
            </a:r>
            <a:br>
              <a:rPr lang="en-US" altLang="zh-CN" sz="4000">
                <a:latin typeface="Arial" panose="020B0604020202020204" pitchFamily="34" charset="0"/>
              </a:rPr>
            </a:br>
            <a:r>
              <a:rPr lang="en-US" altLang="zh-CN" sz="4000">
                <a:latin typeface="Arial" panose="020B0604020202020204" pitchFamily="34" charset="0"/>
              </a:rPr>
              <a:t>    2</a:t>
            </a:r>
            <a:r>
              <a:rPr lang="zh-CN" altLang="en-US" sz="4000" dirty="0">
                <a:latin typeface="Arial" panose="020B0604020202020204" pitchFamily="34" charset="0"/>
              </a:rPr>
              <a:t>、</a:t>
            </a:r>
            <a:r>
              <a:rPr lang="en-US" altLang="zh-CN" sz="4000">
                <a:latin typeface="Arial" panose="020B0604020202020204" pitchFamily="34" charset="0"/>
              </a:rPr>
              <a:t>Activity book . </a:t>
            </a:r>
            <a:endParaRPr lang="en-US" altLang="zh-CN" sz="4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113" y="1522413"/>
            <a:ext cx="7577137" cy="5010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go to school.mpg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69913" y="258763"/>
            <a:ext cx="8005762" cy="6303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2170113" y="1143000"/>
            <a:ext cx="5172075" cy="2754313"/>
          </a:xfrm>
          <a:prstGeom prst="rect">
            <a:avLst/>
          </a:prstGeom>
          <a:noFill/>
          <a:ln w="9525">
            <a:noFill/>
          </a:ln>
        </p:spPr>
        <p:txBody>
          <a:bodyPr lIns="91432" tIns="45716" rIns="91432" bIns="45716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   </a:t>
            </a:r>
            <a:r>
              <a:rPr lang="en-US" altLang="zh-CN" sz="3900">
                <a:latin typeface="Arial" panose="020B0604020202020204" pitchFamily="34" charset="0"/>
              </a:rPr>
              <a:t>Sing an English song</a:t>
            </a:r>
            <a:endParaRPr lang="en-US" altLang="zh-CN" sz="39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39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>
                <a:latin typeface="Arial" panose="020B0604020202020204" pitchFamily="34" charset="0"/>
              </a:rPr>
              <a:t>                </a:t>
            </a:r>
            <a:endParaRPr lang="en-US" altLang="zh-CN" sz="4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 dir="vert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video fullScrn="0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14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0"/>
            <a:ext cx="3390900" cy="343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5416550" y="4225925"/>
            <a:ext cx="2251075" cy="385763"/>
          </a:xfrm>
          <a:prstGeom prst="rect">
            <a:avLst/>
          </a:prstGeom>
          <a:noFill/>
          <a:ln w="9525">
            <a:noFill/>
          </a:ln>
        </p:spPr>
        <p:txBody>
          <a:bodyPr lIns="91432" tIns="45716" rIns="91432" bIns="45716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5267325" y="3560763"/>
            <a:ext cx="3876675" cy="385762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t" anchorCtr="0">
            <a:spAutoFit/>
          </a:bodyPr>
          <a:p>
            <a:r>
              <a:rPr lang="en-US" altLang="zh-CN">
                <a:latin typeface="Arial" panose="020B0604020202020204" pitchFamily="34" charset="0"/>
              </a:rPr>
              <a:t>2008</a:t>
            </a:r>
            <a:r>
              <a:rPr lang="zh-CN" altLang="en-US" dirty="0">
                <a:latin typeface="Arial" panose="020B0604020202020204" pitchFamily="34" charset="0"/>
              </a:rPr>
              <a:t>北京奥运会志愿者与来客的合照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592138" y="1346200"/>
            <a:ext cx="179387" cy="385763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t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663575" y="1289050"/>
            <a:ext cx="7877175" cy="5037138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t" anchorCtr="0">
            <a:spAutoFit/>
          </a:bodyPr>
          <a:p>
            <a:r>
              <a:rPr lang="en-US" altLang="zh-CN" err="1">
                <a:latin typeface="Arial" panose="020B0604020202020204" pitchFamily="34" charset="0"/>
              </a:rPr>
              <a:t>A:Hello,Nice</a:t>
            </a:r>
            <a:r>
              <a:rPr lang="en-US" altLang="zh-CN">
                <a:latin typeface="Arial" panose="020B0604020202020204" pitchFamily="34" charset="0"/>
              </a:rPr>
              <a:t>  to meet  you !</a:t>
            </a:r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</a:rPr>
              <a:t>B:___________________.</a:t>
            </a:r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</a:rPr>
              <a:t>A:________________</a:t>
            </a:r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 err="1">
                <a:latin typeface="Arial" panose="020B0604020202020204" pitchFamily="34" charset="0"/>
              </a:rPr>
              <a:t>B:Fine,thanks</a:t>
            </a:r>
            <a:r>
              <a:rPr lang="en-US" altLang="zh-CN">
                <a:latin typeface="Arial" panose="020B0604020202020204" pitchFamily="34" charset="0"/>
              </a:rPr>
              <a:t>.</a:t>
            </a:r>
            <a:endParaRPr lang="en-US" altLang="zh-CN">
              <a:latin typeface="Arial" panose="020B0604020202020204" pitchFamily="34" charset="0"/>
            </a:endParaRPr>
          </a:p>
          <a:p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 u="sng" err="1">
                <a:solidFill>
                  <a:schemeClr val="hlink"/>
                </a:solidFill>
                <a:latin typeface="Arial" panose="020B0604020202020204" pitchFamily="34" charset="0"/>
              </a:rPr>
              <a:t>A:Where</a:t>
            </a:r>
            <a:r>
              <a:rPr lang="en-US" altLang="zh-CN" u="sng">
                <a:solidFill>
                  <a:schemeClr val="hlink"/>
                </a:solidFill>
                <a:latin typeface="Arial" panose="020B0604020202020204" pitchFamily="34" charset="0"/>
              </a:rPr>
              <a:t>   are  you from?</a:t>
            </a:r>
            <a:endParaRPr lang="en-US" altLang="zh-CN" u="sng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r>
              <a:rPr lang="en-US" altLang="zh-CN" u="sng">
                <a:solidFill>
                  <a:schemeClr val="hlink"/>
                </a:solidFill>
                <a:latin typeface="Arial" panose="020B0604020202020204" pitchFamily="34" charset="0"/>
              </a:rPr>
              <a:t>B:  I  am  from   Canada.</a:t>
            </a:r>
            <a:endParaRPr lang="en-US" altLang="zh-CN" u="sng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r>
              <a:rPr lang="en-US" altLang="zh-CN" err="1">
                <a:latin typeface="Arial" panose="020B0604020202020204" pitchFamily="34" charset="0"/>
              </a:rPr>
              <a:t>A:oh,it</a:t>
            </a:r>
            <a:r>
              <a:rPr lang="en-US" altLang="zh-CN">
                <a:latin typeface="Arial" panose="020B0604020202020204" pitchFamily="34" charset="0"/>
              </a:rPr>
              <a:t> </a:t>
            </a:r>
            <a:r>
              <a:rPr lang="en-US" altLang="zh-CN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</a:rPr>
              <a:t> </a:t>
            </a:r>
            <a:r>
              <a:rPr lang="en-US" altLang="zh-CN">
                <a:latin typeface="Arial" panose="020B0604020202020204" pitchFamily="34" charset="0"/>
              </a:rPr>
              <a:t>is far from Beijing.</a:t>
            </a:r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 err="1">
                <a:latin typeface="Arial" panose="020B0604020202020204" pitchFamily="34" charset="0"/>
              </a:rPr>
              <a:t>B:________.Do</a:t>
            </a:r>
            <a:r>
              <a:rPr lang="en-US" altLang="zh-CN">
                <a:latin typeface="Arial" panose="020B0604020202020204" pitchFamily="34" charset="0"/>
              </a:rPr>
              <a:t> you like   Canada?</a:t>
            </a:r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 err="1">
                <a:latin typeface="Arial" panose="020B0604020202020204" pitchFamily="34" charset="0"/>
              </a:rPr>
              <a:t>A:Yes,it</a:t>
            </a:r>
            <a:r>
              <a:rPr lang="en-US" altLang="zh-CN">
                <a:latin typeface="Arial" panose="020B0604020202020204" pitchFamily="34" charset="0"/>
              </a:rPr>
              <a:t> is great .Would  you  tell  me What  your name is?</a:t>
            </a:r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 err="1">
                <a:latin typeface="Arial" panose="020B0604020202020204" pitchFamily="34" charset="0"/>
              </a:rPr>
              <a:t>B:My</a:t>
            </a:r>
            <a:r>
              <a:rPr lang="en-US" altLang="zh-CN">
                <a:latin typeface="Arial" panose="020B0604020202020204" pitchFamily="34" charset="0"/>
              </a:rPr>
              <a:t> name is…..</a:t>
            </a:r>
            <a:r>
              <a:rPr lang="en-US" altLang="zh-CN" err="1">
                <a:latin typeface="Arial" panose="020B0604020202020204" pitchFamily="34" charset="0"/>
              </a:rPr>
              <a:t>Ifeel</a:t>
            </a:r>
            <a:r>
              <a:rPr lang="en-US" altLang="zh-CN">
                <a:latin typeface="Arial" panose="020B0604020202020204" pitchFamily="34" charset="0"/>
              </a:rPr>
              <a:t> happy to  see you .I think Beijing is very beautiful now </a:t>
            </a:r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</a:rPr>
              <a:t>A:_______________?</a:t>
            </a:r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 err="1">
                <a:latin typeface="Arial" panose="020B0604020202020204" pitchFamily="34" charset="0"/>
              </a:rPr>
              <a:t>B:I’m</a:t>
            </a:r>
            <a:r>
              <a:rPr lang="en-US" altLang="zh-CN">
                <a:latin typeface="Arial" panose="020B0604020202020204" pitchFamily="34" charset="0"/>
              </a:rPr>
              <a:t> eighteen years old.</a:t>
            </a:r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</a:rPr>
              <a:t>.</a:t>
            </a:r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 err="1">
                <a:latin typeface="Arial" panose="020B0604020202020204" pitchFamily="34" charset="0"/>
              </a:rPr>
              <a:t>A:Thanks</a:t>
            </a:r>
            <a:r>
              <a:rPr lang="en-US" altLang="zh-CN">
                <a:latin typeface="Arial" panose="020B0604020202020204" pitchFamily="34" charset="0"/>
              </a:rPr>
              <a:t> ,Welcome to Beijing.</a:t>
            </a:r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 err="1">
                <a:latin typeface="Arial" panose="020B0604020202020204" pitchFamily="34" charset="0"/>
              </a:rPr>
              <a:t>B:Thanks,You</a:t>
            </a:r>
            <a:r>
              <a:rPr lang="en-US" altLang="zh-CN">
                <a:latin typeface="Arial" panose="020B0604020202020204" pitchFamily="34" charset="0"/>
              </a:rPr>
              <a:t> speak good English.</a:t>
            </a:r>
            <a:endParaRPr lang="en-US" altLang="zh-CN">
              <a:latin typeface="Arial" panose="020B0604020202020204" pitchFamily="34" charset="0"/>
            </a:endParaRPr>
          </a:p>
          <a:p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175" name="矩形 7174"/>
          <p:cNvSpPr/>
          <p:nvPr/>
        </p:nvSpPr>
        <p:spPr>
          <a:xfrm>
            <a:off x="1063625" y="1665288"/>
            <a:ext cx="2154238" cy="195262"/>
          </a:xfrm>
          <a:prstGeom prst="rect">
            <a:avLst/>
          </a:prstGeom>
          <a:noFill/>
          <a:ln w="9525">
            <a:noFill/>
          </a:ln>
        </p:spPr>
        <p:txBody>
          <a:bodyPr wrap="none" lIns="80147" tIns="40074" rIns="80147" bIns="40074" anchor="ctr" anchorCtr="0"/>
          <a:p>
            <a:pPr algn="ctr"/>
            <a:r>
              <a:rPr lang="en-US" altLang="zh-CN">
                <a:latin typeface="Arial" panose="020B0604020202020204" pitchFamily="34" charset="0"/>
              </a:rPr>
              <a:t>Nice to meet you too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1063625" y="1927225"/>
            <a:ext cx="2154238" cy="261938"/>
          </a:xfrm>
          <a:prstGeom prst="rect">
            <a:avLst/>
          </a:prstGeom>
          <a:noFill/>
          <a:ln w="9525">
            <a:noFill/>
          </a:ln>
        </p:spPr>
        <p:txBody>
          <a:bodyPr wrap="none" lIns="80147" tIns="40074" rIns="80147" bIns="40074" anchor="ctr" anchorCtr="0"/>
          <a:p>
            <a:pPr algn="ctr"/>
            <a:r>
              <a:rPr lang="en-US" altLang="zh-CN">
                <a:latin typeface="Arial" panose="020B0604020202020204" pitchFamily="34" charset="0"/>
              </a:rPr>
              <a:t>How are you?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177" name="矩形 7176"/>
          <p:cNvSpPr/>
          <p:nvPr/>
        </p:nvSpPr>
        <p:spPr>
          <a:xfrm>
            <a:off x="1000125" y="3689350"/>
            <a:ext cx="985838" cy="196850"/>
          </a:xfrm>
          <a:prstGeom prst="rect">
            <a:avLst/>
          </a:prstGeom>
          <a:noFill/>
          <a:ln w="9525">
            <a:noFill/>
          </a:ln>
        </p:spPr>
        <p:txBody>
          <a:bodyPr wrap="none" lIns="80147" tIns="40074" rIns="80147" bIns="40074" anchor="ctr" anchorCtr="0"/>
          <a:p>
            <a:pPr algn="ctr"/>
            <a:r>
              <a:rPr lang="en-US" altLang="zh-CN">
                <a:latin typeface="Arial" panose="020B0604020202020204" pitchFamily="34" charset="0"/>
              </a:rPr>
              <a:t>Yes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178" name="矩形 7177"/>
          <p:cNvSpPr/>
          <p:nvPr/>
        </p:nvSpPr>
        <p:spPr>
          <a:xfrm>
            <a:off x="1063625" y="4538663"/>
            <a:ext cx="1784350" cy="261937"/>
          </a:xfrm>
          <a:prstGeom prst="rect">
            <a:avLst/>
          </a:prstGeom>
          <a:noFill/>
          <a:ln w="9525">
            <a:noFill/>
          </a:ln>
        </p:spPr>
        <p:txBody>
          <a:bodyPr wrap="none" lIns="80147" tIns="40074" rIns="80147" bIns="40074" anchor="ctr" anchorCtr="0"/>
          <a:p>
            <a:pPr algn="ctr"/>
            <a:r>
              <a:rPr lang="en-US" altLang="zh-CN">
                <a:latin typeface="Arial" panose="020B0604020202020204" pitchFamily="34" charset="0"/>
              </a:rPr>
              <a:t>How old are you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6" grpId="0"/>
      <p:bldP spid="7177" grpId="0"/>
      <p:bldP spid="71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/>
          <p:cNvPicPr>
            <a:picLocks noChangeAspect="1"/>
          </p:cNvPicPr>
          <p:nvPr/>
        </p:nvPicPr>
        <p:blipFill>
          <a:blip r:embed="rId1"/>
          <a:srcRect l="891" t="-659" b="1451"/>
          <a:stretch>
            <a:fillRect/>
          </a:stretch>
        </p:blipFill>
        <p:spPr>
          <a:xfrm>
            <a:off x="815975" y="295275"/>
            <a:ext cx="7767638" cy="568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200705071022279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125538"/>
            <a:ext cx="2951163" cy="332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9218"/>
          <p:cNvSpPr/>
          <p:nvPr/>
        </p:nvSpPr>
        <p:spPr>
          <a:xfrm>
            <a:off x="4787900" y="2686050"/>
            <a:ext cx="3795713" cy="1117600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t" anchorCtr="0">
            <a:spAutoFit/>
          </a:bodyPr>
          <a:p>
            <a:r>
              <a:rPr lang="en-US" altLang="zh-CN" sz="3200" b="1">
                <a:latin typeface="Arial Unicode MS" panose="020B0604020202020204" pitchFamily="34" charset="-122"/>
                <a:ea typeface="Arial Unicode MS" panose="020B0604020202020204" pitchFamily="34" charset="-122"/>
              </a:rPr>
              <a:t>How old are you ? </a:t>
            </a:r>
            <a:br>
              <a:rPr lang="en-US" altLang="zh-CN" sz="3200" b="1">
                <a:latin typeface="Arial Unicode MS" panose="020B0604020202020204" pitchFamily="34" charset="-122"/>
                <a:ea typeface="Arial Unicode MS" panose="020B0604020202020204" pitchFamily="34" charset="-122"/>
              </a:rPr>
            </a:br>
            <a:endParaRPr lang="en-US" altLang="zh-CN" sz="3200" b="1"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  <p:sp>
        <p:nvSpPr>
          <p:cNvPr id="9220" name="矩形 9219"/>
          <p:cNvSpPr/>
          <p:nvPr/>
        </p:nvSpPr>
        <p:spPr>
          <a:xfrm>
            <a:off x="1187450" y="4679950"/>
            <a:ext cx="2438400" cy="536575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t" anchorCtr="0">
            <a:spAutoFit/>
          </a:bodyPr>
          <a:p>
            <a:r>
              <a:rPr lang="en-US" altLang="zh-CN" sz="2800" b="1">
                <a:latin typeface="Arial Unicode MS" panose="020B0604020202020204" pitchFamily="34" charset="-122"/>
                <a:ea typeface="Arial Unicode MS" panose="020B0604020202020204" pitchFamily="34" charset="-122"/>
              </a:rPr>
              <a:t>birthday cake</a:t>
            </a:r>
            <a:endParaRPr lang="en-US" altLang="zh-CN" sz="2800" b="1"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0" y="260350"/>
            <a:ext cx="9144000" cy="7696200"/>
          </a:xfrm>
          <a:prstGeom prst="rect">
            <a:avLst/>
          </a:prstGeom>
          <a:noFill/>
          <a:ln w="9525">
            <a:noFill/>
          </a:ln>
        </p:spPr>
        <p:txBody>
          <a:bodyPr lIns="91432" tIns="45716" rIns="91432" bIns="45716">
            <a:spAutoFit/>
          </a:bodyPr>
          <a:p>
            <a:r>
              <a:rPr lang="en-US" altLang="zh-CN" sz="4400">
                <a:solidFill>
                  <a:schemeClr val="hlink"/>
                </a:solidFill>
                <a:latin typeface="Arial" panose="020B0604020202020204" pitchFamily="34" charset="0"/>
              </a:rPr>
              <a:t>1.How are you?</a:t>
            </a:r>
            <a:endParaRPr lang="en-US" altLang="zh-CN" sz="4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endParaRPr lang="en-US" altLang="zh-CN" sz="4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r>
              <a:rPr lang="en-US" altLang="zh-CN" sz="4400">
                <a:solidFill>
                  <a:schemeClr val="hlink"/>
                </a:solidFill>
                <a:latin typeface="Arial" panose="020B0604020202020204" pitchFamily="34" charset="0"/>
              </a:rPr>
              <a:t>2.Nice to meet you!</a:t>
            </a:r>
            <a:endParaRPr lang="en-US" altLang="zh-CN" sz="4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endParaRPr lang="en-US" altLang="zh-CN" sz="4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r>
              <a:rPr lang="en-US" altLang="zh-CN" sz="4400">
                <a:solidFill>
                  <a:schemeClr val="hlink"/>
                </a:solidFill>
                <a:latin typeface="Arial" panose="020B0604020202020204" pitchFamily="34" charset="0"/>
              </a:rPr>
              <a:t>3.What’s the name of your city?</a:t>
            </a:r>
            <a:endParaRPr lang="en-US" altLang="zh-CN" sz="4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endParaRPr lang="en-US" altLang="zh-CN" sz="4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r>
              <a:rPr lang="en-US" altLang="zh-CN" sz="4400">
                <a:solidFill>
                  <a:schemeClr val="hlink"/>
                </a:solidFill>
                <a:latin typeface="Arial" panose="020B0604020202020204" pitchFamily="34" charset="0"/>
              </a:rPr>
              <a:t>4.Do you speak English?</a:t>
            </a:r>
            <a:endParaRPr lang="en-US" altLang="zh-CN" sz="4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endParaRPr lang="en-US" altLang="zh-CN" sz="4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r>
              <a:rPr lang="en-US" altLang="zh-CN" sz="4400">
                <a:solidFill>
                  <a:schemeClr val="hlink"/>
                </a:solidFill>
                <a:latin typeface="Arial" panose="020B0604020202020204" pitchFamily="34" charset="0"/>
              </a:rPr>
              <a:t>5.Where do you live?</a:t>
            </a:r>
            <a:endParaRPr lang="en-US" altLang="zh-CN" sz="4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endParaRPr lang="en-US" altLang="zh-CN" sz="4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endParaRPr lang="en-US" altLang="zh-CN" sz="44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pic>
        <p:nvPicPr>
          <p:cNvPr id="10243" name="图片 10242" descr="u=4248045631,3370165448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4125" y="360363"/>
            <a:ext cx="3941763" cy="2759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1265"/>
          <p:cNvSpPr/>
          <p:nvPr/>
        </p:nvSpPr>
        <p:spPr>
          <a:xfrm>
            <a:off x="539750" y="4967288"/>
            <a:ext cx="2820988" cy="731837"/>
          </a:xfrm>
          <a:prstGeom prst="rect">
            <a:avLst/>
          </a:prstGeom>
          <a:noFill/>
          <a:ln w="9525">
            <a:noFill/>
          </a:ln>
        </p:spPr>
        <p:txBody>
          <a:bodyPr lIns="91432" tIns="45716" rIns="91432" bIns="45716">
            <a:spAutoFit/>
          </a:bodyPr>
          <a:p>
            <a:r>
              <a:rPr lang="en-US" altLang="zh-CN" sz="4000" b="1">
                <a:latin typeface="Arial Unicode MS" panose="020B0604020202020204" pitchFamily="34" charset="-122"/>
                <a:ea typeface="Arial Unicode MS" panose="020B0604020202020204" pitchFamily="34" charset="-122"/>
              </a:rPr>
              <a:t>a house</a:t>
            </a:r>
            <a:endParaRPr lang="en-US" altLang="zh-CN" sz="4000" b="1"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539750" y="260350"/>
            <a:ext cx="6551613" cy="785813"/>
          </a:xfrm>
          <a:prstGeom prst="rect">
            <a:avLst/>
          </a:prstGeom>
          <a:noFill/>
          <a:ln w="9525">
            <a:noFill/>
          </a:ln>
        </p:spPr>
        <p:txBody>
          <a:bodyPr lIns="91432" tIns="45716" rIns="91432" bIns="45716">
            <a:spAutoFit/>
          </a:bodyPr>
          <a:p>
            <a:r>
              <a:rPr lang="en-US" altLang="zh-CN" sz="2800" b="1">
                <a:latin typeface="Arial Unicode MS" panose="020B0604020202020204" pitchFamily="34" charset="-122"/>
                <a:ea typeface="Arial Unicode MS" panose="020B0604020202020204" pitchFamily="34" charset="-122"/>
              </a:rPr>
              <a:t>      </a:t>
            </a:r>
            <a:r>
              <a:rPr lang="en-US" altLang="zh-CN" sz="4400" b="1">
                <a:solidFill>
                  <a:srgbClr val="00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Where do you live ?</a:t>
            </a:r>
            <a:endParaRPr lang="en-US" altLang="zh-CN" sz="4400" b="1">
              <a:solidFill>
                <a:srgbClr val="00FFFF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  <p:pic>
        <p:nvPicPr>
          <p:cNvPr id="11268" name="图片 11267" descr="2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1412875"/>
            <a:ext cx="3835400" cy="328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11268"/>
          <p:cNvSpPr txBox="1"/>
          <p:nvPr/>
        </p:nvSpPr>
        <p:spPr>
          <a:xfrm>
            <a:off x="4643438" y="5084763"/>
            <a:ext cx="4248150" cy="730250"/>
          </a:xfrm>
          <a:prstGeom prst="rect">
            <a:avLst/>
          </a:prstGeom>
          <a:noFill/>
          <a:ln w="9525">
            <a:noFill/>
          </a:ln>
        </p:spPr>
        <p:txBody>
          <a:bodyPr lIns="91432" tIns="45716" rIns="91432" bIns="45716"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latin typeface="Arial" panose="020B0604020202020204" pitchFamily="34" charset="0"/>
              </a:rPr>
              <a:t>    An apartment</a:t>
            </a:r>
            <a:r>
              <a:rPr lang="en-US" altLang="zh-CN">
                <a:latin typeface="Arial" panose="020B0604020202020204" pitchFamily="34" charset="0"/>
              </a:rPr>
              <a:t>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11270" name="图片 11269" descr="6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404938"/>
            <a:ext cx="3940175" cy="3282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2109788" y="687388"/>
            <a:ext cx="5572125" cy="5386387"/>
          </a:xfrm>
          <a:prstGeom prst="rect">
            <a:avLst/>
          </a:prstGeom>
          <a:noFill/>
          <a:ln w="9525">
            <a:noFill/>
          </a:ln>
        </p:spPr>
        <p:txBody>
          <a:bodyPr lIns="80147" tIns="40074" rIns="80147" bIns="40074">
            <a:spAutoFit/>
          </a:bodyPr>
          <a:p>
            <a:r>
              <a:rPr lang="en-US" altLang="zh-CN" sz="2800">
                <a:latin typeface="Arial" panose="020B0604020202020204" pitchFamily="34" charset="0"/>
              </a:rPr>
              <a:t>where                </a:t>
            </a:r>
            <a:r>
              <a:rPr lang="zh-CN" altLang="en-US" sz="2800" dirty="0">
                <a:latin typeface="Arial" panose="020B0604020202020204" pitchFamily="34" charset="0"/>
              </a:rPr>
              <a:t>哪里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how                   </a:t>
            </a:r>
            <a:r>
              <a:rPr lang="zh-CN" altLang="en-US" sz="2800" dirty="0">
                <a:latin typeface="Arial" panose="020B0604020202020204" pitchFamily="34" charset="0"/>
              </a:rPr>
              <a:t>怎样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live                    </a:t>
            </a:r>
            <a:r>
              <a:rPr lang="zh-CN" altLang="en-US" sz="2800" dirty="0">
                <a:latin typeface="Arial" panose="020B0604020202020204" pitchFamily="34" charset="0"/>
              </a:rPr>
              <a:t>居住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city                    </a:t>
            </a:r>
            <a:r>
              <a:rPr lang="zh-CN" altLang="en-US" sz="2800" dirty="0">
                <a:latin typeface="Arial" panose="020B0604020202020204" pitchFamily="34" charset="0"/>
              </a:rPr>
              <a:t>城市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speak                </a:t>
            </a:r>
            <a:r>
              <a:rPr lang="zh-CN" altLang="en-US" sz="2800" dirty="0">
                <a:latin typeface="Arial" panose="020B0604020202020204" pitchFamily="34" charset="0"/>
              </a:rPr>
              <a:t>讲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China                </a:t>
            </a:r>
            <a:r>
              <a:rPr lang="zh-CN" altLang="en-US" sz="2800" dirty="0">
                <a:latin typeface="Arial" panose="020B0604020202020204" pitchFamily="34" charset="0"/>
              </a:rPr>
              <a:t>中国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Chinese            </a:t>
            </a:r>
            <a:r>
              <a:rPr lang="zh-CN" altLang="en-US" sz="2800" dirty="0">
                <a:latin typeface="Arial" panose="020B0604020202020204" pitchFamily="34" charset="0"/>
              </a:rPr>
              <a:t>中国人，汉语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South                </a:t>
            </a:r>
            <a:r>
              <a:rPr lang="zh-CN" altLang="en-US" sz="2800" dirty="0">
                <a:latin typeface="Arial" panose="020B0604020202020204" pitchFamily="34" charset="0"/>
              </a:rPr>
              <a:t>南方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apartment         </a:t>
            </a:r>
            <a:r>
              <a:rPr lang="zh-CN" altLang="en-US" sz="2800" dirty="0">
                <a:latin typeface="Arial" panose="020B0604020202020204" pitchFamily="34" charset="0"/>
              </a:rPr>
              <a:t>公寓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 err="1">
                <a:latin typeface="Arial" panose="020B0604020202020204" pitchFamily="34" charset="0"/>
              </a:rPr>
              <a:t>Kilometre</a:t>
            </a:r>
            <a:r>
              <a:rPr lang="en-US" altLang="zh-CN" sz="2800">
                <a:latin typeface="Arial" panose="020B0604020202020204" pitchFamily="34" charset="0"/>
              </a:rPr>
              <a:t>          </a:t>
            </a:r>
            <a:r>
              <a:rPr lang="zh-CN" altLang="en-US" sz="2800" dirty="0">
                <a:latin typeface="Arial" panose="020B0604020202020204" pitchFamily="34" charset="0"/>
              </a:rPr>
              <a:t>千米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hundred             </a:t>
            </a:r>
            <a:r>
              <a:rPr lang="zh-CN" altLang="en-US" sz="2800" dirty="0">
                <a:latin typeface="Arial" panose="020B0604020202020204" pitchFamily="34" charset="0"/>
              </a:rPr>
              <a:t>百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come----came    </a:t>
            </a:r>
            <a:r>
              <a:rPr lang="zh-CN" altLang="en-US" sz="2800" dirty="0">
                <a:latin typeface="Arial" panose="020B0604020202020204" pitchFamily="34" charset="0"/>
              </a:rPr>
              <a:t>来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3313"/>
          <p:cNvSpPr/>
          <p:nvPr/>
        </p:nvSpPr>
        <p:spPr>
          <a:xfrm>
            <a:off x="569913" y="1166813"/>
            <a:ext cx="8377237" cy="4514850"/>
          </a:xfrm>
          <a:prstGeom prst="rect">
            <a:avLst/>
          </a:prstGeom>
          <a:noFill/>
          <a:ln w="9525">
            <a:noFill/>
          </a:ln>
        </p:spPr>
        <p:txBody>
          <a:bodyPr lIns="91432" tIns="45716" rIns="91432" bIns="45716" anchor="ctr" anchorCtr="0">
            <a:spAutoFit/>
          </a:bodyPr>
          <a:p>
            <a:r>
              <a:rPr lang="en-US" altLang="zh-CN" sz="2800">
                <a:latin typeface="Arial" panose="020B0604020202020204" pitchFamily="34" charset="0"/>
              </a:rPr>
              <a:t>Read   the   text  and think over these questions .</a:t>
            </a:r>
            <a:br>
              <a:rPr lang="en-US" altLang="zh-CN" sz="2800">
                <a:latin typeface="Arial" panose="020B0604020202020204" pitchFamily="34" charset="0"/>
              </a:rPr>
            </a:br>
            <a:r>
              <a:rPr lang="en-US" altLang="zh-CN" sz="2800">
                <a:latin typeface="Arial" panose="020B0604020202020204" pitchFamily="34" charset="0"/>
              </a:rPr>
              <a:t>    </a:t>
            </a:r>
            <a:endParaRPr lang="en-US" altLang="zh-CN" sz="2800">
              <a:latin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</a:rPr>
              <a:t>★ </a:t>
            </a:r>
            <a:r>
              <a:rPr lang="en-US" altLang="zh-CN" sz="2800">
                <a:latin typeface="Arial" panose="020B0604020202020204" pitchFamily="34" charset="0"/>
              </a:rPr>
              <a:t>What’s the name of Li Ming’s city ?</a:t>
            </a:r>
            <a:br>
              <a:rPr lang="en-US" altLang="zh-CN" sz="2800">
                <a:latin typeface="Arial" panose="020B0604020202020204" pitchFamily="34" charset="0"/>
              </a:rPr>
            </a:br>
            <a:r>
              <a:rPr lang="en-US" altLang="zh-CN" sz="2800">
                <a:latin typeface="Arial" panose="020B0604020202020204" pitchFamily="34" charset="0"/>
              </a:rPr>
              <a:t>    </a:t>
            </a:r>
            <a:endParaRPr lang="en-US" altLang="zh-CN" sz="2800">
              <a:latin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</a:rPr>
              <a:t>★  </a:t>
            </a:r>
            <a:r>
              <a:rPr lang="en-US" altLang="zh-CN" sz="2800">
                <a:latin typeface="Arial" panose="020B0604020202020204" pitchFamily="34" charset="0"/>
              </a:rPr>
              <a:t>How far is from Shijiazhuang to Beijing ?</a:t>
            </a:r>
            <a:br>
              <a:rPr lang="en-US" altLang="zh-CN" sz="2800">
                <a:latin typeface="Arial" panose="020B0604020202020204" pitchFamily="34" charset="0"/>
              </a:rPr>
            </a:br>
            <a:r>
              <a:rPr lang="en-US" altLang="zh-CN" sz="2800">
                <a:latin typeface="Arial" panose="020B0604020202020204" pitchFamily="34" charset="0"/>
              </a:rPr>
              <a:t>    </a:t>
            </a:r>
            <a:endParaRPr lang="en-US" altLang="zh-CN" sz="2800">
              <a:latin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</a:rPr>
              <a:t>★  </a:t>
            </a:r>
            <a:r>
              <a:rPr lang="en-US" altLang="zh-CN" sz="2800">
                <a:latin typeface="Arial" panose="020B0604020202020204" pitchFamily="34" charset="0"/>
              </a:rPr>
              <a:t>When did Li Ming come to Canada ?</a:t>
            </a:r>
            <a:br>
              <a:rPr lang="en-US" altLang="zh-CN" sz="2800">
                <a:latin typeface="Arial" panose="020B0604020202020204" pitchFamily="34" charset="0"/>
              </a:rPr>
            </a:br>
            <a:r>
              <a:rPr lang="en-US" altLang="zh-CN" sz="2800">
                <a:latin typeface="Arial" panose="020B0604020202020204" pitchFamily="34" charset="0"/>
              </a:rPr>
              <a:t>   </a:t>
            </a:r>
            <a:endParaRPr lang="en-US" altLang="zh-CN" sz="280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 </a:t>
            </a:r>
            <a:r>
              <a:rPr lang="en-US" altLang="zh-CN">
                <a:latin typeface="Arial" panose="020B0604020202020204" pitchFamily="34" charset="0"/>
              </a:rPr>
              <a:t>★  </a:t>
            </a:r>
            <a:r>
              <a:rPr lang="en-US" altLang="zh-CN" sz="2800">
                <a:latin typeface="Arial" panose="020B0604020202020204" pitchFamily="34" charset="0"/>
              </a:rPr>
              <a:t>Does everyone in Li Ming’s family speak English ?</a:t>
            </a:r>
            <a:br>
              <a:rPr lang="en-US" altLang="zh-CN" sz="2800">
                <a:latin typeface="Arial" panose="020B0604020202020204" pitchFamily="34" charset="0"/>
              </a:rPr>
            </a:br>
            <a:r>
              <a:rPr lang="en-US" altLang="zh-CN" sz="2800">
                <a:latin typeface="Arial" panose="020B0604020202020204" pitchFamily="34" charset="0"/>
              </a:rPr>
              <a:t>   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13315" name="矩形 13314"/>
          <p:cNvSpPr/>
          <p:nvPr/>
        </p:nvSpPr>
        <p:spPr>
          <a:xfrm>
            <a:off x="1063625" y="2579688"/>
            <a:ext cx="5110163" cy="392112"/>
          </a:xfrm>
          <a:prstGeom prst="rect">
            <a:avLst/>
          </a:prstGeom>
          <a:noFill/>
          <a:ln w="0">
            <a:noFill/>
          </a:ln>
        </p:spPr>
        <p:txBody>
          <a:bodyPr wrap="none" lIns="80147" tIns="40074" rIns="80147" bIns="40074" anchor="ctr" anchorCtr="0"/>
          <a:p>
            <a:pPr algn="ctr"/>
            <a:r>
              <a:rPr lang="en-US" altLang="zh-CN" sz="2800">
                <a:solidFill>
                  <a:schemeClr val="hlink"/>
                </a:solidFill>
                <a:latin typeface="Arial" panose="020B0604020202020204" pitchFamily="34" charset="0"/>
              </a:rPr>
              <a:t>Li Ming’s city is Shi </a:t>
            </a:r>
            <a:r>
              <a:rPr lang="en-US" altLang="zh-CN" sz="2800" err="1">
                <a:solidFill>
                  <a:schemeClr val="hlink"/>
                </a:solidFill>
                <a:latin typeface="Arial" panose="020B0604020202020204" pitchFamily="34" charset="0"/>
              </a:rPr>
              <a:t>jiazhuang</a:t>
            </a:r>
            <a:endParaRPr lang="en-US" altLang="zh-CN" sz="28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3316" name="矩形 13315"/>
          <p:cNvSpPr/>
          <p:nvPr/>
        </p:nvSpPr>
        <p:spPr>
          <a:xfrm>
            <a:off x="1370013" y="3821113"/>
            <a:ext cx="5173662" cy="325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317" name="矩形 13316"/>
          <p:cNvSpPr/>
          <p:nvPr/>
        </p:nvSpPr>
        <p:spPr>
          <a:xfrm>
            <a:off x="1370013" y="3756025"/>
            <a:ext cx="4986337" cy="3905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318" name="矩形 13317"/>
          <p:cNvSpPr/>
          <p:nvPr/>
        </p:nvSpPr>
        <p:spPr>
          <a:xfrm>
            <a:off x="1185863" y="3756025"/>
            <a:ext cx="5233987" cy="390525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ctr" anchorCtr="0">
            <a:spAutoFit/>
          </a:bodyPr>
          <a:p>
            <a:pPr algn="ctr"/>
            <a:endParaRPr sz="2800" dirty="0">
              <a:latin typeface="Arial" panose="020B0604020202020204" pitchFamily="34" charset="0"/>
            </a:endParaRPr>
          </a:p>
        </p:txBody>
      </p:sp>
      <p:sp>
        <p:nvSpPr>
          <p:cNvPr id="13319" name="矩形 13318"/>
          <p:cNvSpPr/>
          <p:nvPr/>
        </p:nvSpPr>
        <p:spPr>
          <a:xfrm>
            <a:off x="304800" y="3363913"/>
            <a:ext cx="8839200" cy="536575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ctr" anchorCtr="0">
            <a:spAutoFit/>
          </a:bodyPr>
          <a:p>
            <a:pPr algn="ctr"/>
            <a:r>
              <a:rPr lang="en-US" altLang="zh-CN" sz="2800">
                <a:solidFill>
                  <a:schemeClr val="hlink"/>
                </a:solidFill>
                <a:latin typeface="Arial" panose="020B0604020202020204" pitchFamily="34" charset="0"/>
              </a:rPr>
              <a:t>It’s about only three hundred </a:t>
            </a:r>
            <a:r>
              <a:rPr lang="en-US" altLang="zh-CN" sz="2800" err="1">
                <a:solidFill>
                  <a:schemeClr val="hlink"/>
                </a:solidFill>
                <a:latin typeface="Arial" panose="020B0604020202020204" pitchFamily="34" charset="0"/>
              </a:rPr>
              <a:t>Kilometres</a:t>
            </a:r>
            <a:r>
              <a:rPr lang="en-US" altLang="zh-CN" sz="2800">
                <a:solidFill>
                  <a:schemeClr val="hlink"/>
                </a:solidFill>
                <a:latin typeface="Arial" panose="020B0604020202020204" pitchFamily="34" charset="0"/>
              </a:rPr>
              <a:t> South of Beijing</a:t>
            </a:r>
            <a:endParaRPr lang="en-US" altLang="zh-CN" sz="28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3320" name="矩形 13319"/>
          <p:cNvSpPr/>
          <p:nvPr/>
        </p:nvSpPr>
        <p:spPr>
          <a:xfrm>
            <a:off x="1247775" y="4278313"/>
            <a:ext cx="3476625" cy="536575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ctr" anchorCtr="0">
            <a:spAutoFit/>
          </a:bodyPr>
          <a:p>
            <a:pPr algn="ctr"/>
            <a:r>
              <a:rPr lang="en-US" altLang="zh-CN" sz="2800">
                <a:solidFill>
                  <a:schemeClr val="hlink"/>
                </a:solidFill>
                <a:latin typeface="Arial" panose="020B0604020202020204" pitchFamily="34" charset="0"/>
              </a:rPr>
              <a:t>He came on Monday.</a:t>
            </a:r>
            <a:endParaRPr lang="en-US" altLang="zh-CN" sz="28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3321" name="矩形 13320"/>
          <p:cNvSpPr/>
          <p:nvPr/>
        </p:nvSpPr>
        <p:spPr>
          <a:xfrm>
            <a:off x="1206500" y="5192713"/>
            <a:ext cx="5213350" cy="536575"/>
          </a:xfrm>
          <a:prstGeom prst="rect">
            <a:avLst/>
          </a:prstGeom>
          <a:noFill/>
          <a:ln w="9525">
            <a:noFill/>
          </a:ln>
        </p:spPr>
        <p:txBody>
          <a:bodyPr wrap="none" lIns="91432" tIns="45716" rIns="91432" bIns="45716" anchor="ctr" anchorCtr="0">
            <a:spAutoFit/>
          </a:bodyPr>
          <a:p>
            <a:pPr algn="ctr"/>
            <a:r>
              <a:rPr lang="en-US" altLang="zh-CN" sz="2800" err="1">
                <a:solidFill>
                  <a:schemeClr val="hlink"/>
                </a:solidFill>
                <a:latin typeface="Arial" panose="020B0604020202020204" pitchFamily="34" charset="0"/>
              </a:rPr>
              <a:t>No,they</a:t>
            </a:r>
            <a:r>
              <a:rPr lang="en-US" altLang="zh-CN" sz="2800">
                <a:solidFill>
                  <a:schemeClr val="hlink"/>
                </a:solidFill>
                <a:latin typeface="Arial" panose="020B0604020202020204" pitchFamily="34" charset="0"/>
              </a:rPr>
              <a:t> speak Chinese at home.</a:t>
            </a:r>
            <a:endParaRPr lang="en-US" altLang="zh-CN" sz="28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9" grpId="0"/>
      <p:bldP spid="13320" grpId="0"/>
      <p:bldP spid="13321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2107</Words>
  <Application>WPS 演示</Application>
  <PresentationFormat>在屏幕上显示</PresentationFormat>
  <Paragraphs>128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Arial Unicode MS</vt:lpstr>
      <vt:lpstr>微软雅黑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2016-07-08T07:24:00Z</dcterms:created>
  <dcterms:modified xsi:type="dcterms:W3CDTF">2023-09-30T11:45:23Z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3466982D791F40DD82A4D3CC7478AE64_13</vt:lpwstr>
  </property>
  <property fmtid="{D5CDD505-2E9C-101B-9397-08002B2CF9AE}" pid="4" name="KSOProductBuildVer">
    <vt:lpwstr>2052-12.1.0.15374</vt:lpwstr>
  </property>
</Properties>
</file>