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6"/>
  </p:notesMasterIdLst>
  <p:handoutMasterIdLst>
    <p:handoutMasterId r:id="rId40"/>
  </p:handoutMasterIdLst>
  <p:sldIdLst>
    <p:sldId id="256" r:id="rId4"/>
    <p:sldId id="308" r:id="rId5"/>
    <p:sldId id="347" r:id="rId7"/>
    <p:sldId id="348" r:id="rId8"/>
    <p:sldId id="355" r:id="rId9"/>
    <p:sldId id="349" r:id="rId10"/>
    <p:sldId id="381" r:id="rId11"/>
    <p:sldId id="358" r:id="rId12"/>
    <p:sldId id="383" r:id="rId13"/>
    <p:sldId id="351" r:id="rId14"/>
    <p:sldId id="359" r:id="rId15"/>
    <p:sldId id="396" r:id="rId16"/>
    <p:sldId id="352" r:id="rId17"/>
    <p:sldId id="398" r:id="rId18"/>
    <p:sldId id="385" r:id="rId19"/>
    <p:sldId id="387" r:id="rId20"/>
    <p:sldId id="361" r:id="rId21"/>
    <p:sldId id="365" r:id="rId22"/>
    <p:sldId id="388" r:id="rId23"/>
    <p:sldId id="362" r:id="rId24"/>
    <p:sldId id="389" r:id="rId25"/>
    <p:sldId id="367" r:id="rId26"/>
    <p:sldId id="368" r:id="rId27"/>
    <p:sldId id="371" r:id="rId28"/>
    <p:sldId id="369" r:id="rId29"/>
    <p:sldId id="392" r:id="rId30"/>
    <p:sldId id="372" r:id="rId31"/>
    <p:sldId id="373" r:id="rId32"/>
    <p:sldId id="374" r:id="rId33"/>
    <p:sldId id="375" r:id="rId34"/>
    <p:sldId id="376" r:id="rId35"/>
    <p:sldId id="394" r:id="rId36"/>
    <p:sldId id="378" r:id="rId37"/>
    <p:sldId id="379" r:id="rId38"/>
    <p:sldId id="419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71" autoAdjust="0"/>
    <p:restoredTop sz="95893" autoAdjust="0"/>
  </p:normalViewPr>
  <p:slideViewPr>
    <p:cSldViewPr>
      <p:cViewPr varScale="1">
        <p:scale>
          <a:sx n="130" d="100"/>
          <a:sy n="130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D394189-349A-463B-81BC-D82BF46096B1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6E7E26A-C562-4318-8124-EC0018E10AC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7340DC93-EB31-4403-9A39-178A1C847D2F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204BFFA6-D53A-4BDE-BD9F-04541F576DD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92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219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页眉占位符 5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3175"/>
            <a:ext cx="841375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3" y="401638"/>
            <a:ext cx="7991475" cy="4421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627063"/>
            <a:ext cx="7489825" cy="3960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1813" y="2571750"/>
            <a:ext cx="2444750" cy="2409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5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5863" y="2689225"/>
            <a:ext cx="2914650" cy="2465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6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419475"/>
            <a:ext cx="1881188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68288"/>
            <a:ext cx="8642350" cy="4618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8" y="627063"/>
            <a:ext cx="7921625" cy="3889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763" y="2692400"/>
            <a:ext cx="2916237" cy="2465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419475"/>
            <a:ext cx="1881188" cy="1720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195263"/>
            <a:ext cx="8785225" cy="4752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339725"/>
            <a:ext cx="8496300" cy="4464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22.xml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263" y="-307975"/>
            <a:ext cx="5451475" cy="545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标题 1"/>
          <p:cNvSpPr txBox="1"/>
          <p:nvPr/>
        </p:nvSpPr>
        <p:spPr>
          <a:xfrm>
            <a:off x="2339975" y="1779588"/>
            <a:ext cx="4176713" cy="777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5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语文园地二</a:t>
            </a:r>
            <a:endParaRPr lang="zh-CN" altLang="en-US" sz="5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文本框 1">
            <a:hlinkClick r:id="rId3" action="ppaction://hlinksldjump"/>
          </p:cNvPr>
          <p:cNvSpPr txBox="1"/>
          <p:nvPr/>
        </p:nvSpPr>
        <p:spPr>
          <a:xfrm>
            <a:off x="2527300" y="3195638"/>
            <a:ext cx="182721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文本框 1">
            <a:hlinkClick r:id="" action="ppaction://noaction"/>
          </p:cNvPr>
          <p:cNvSpPr txBox="1"/>
          <p:nvPr/>
        </p:nvSpPr>
        <p:spPr>
          <a:xfrm>
            <a:off x="755650" y="700088"/>
            <a:ext cx="2471738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六年级语文上册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文本框 1">
            <a:hlinkClick r:id="rId4" action="ppaction://hlinksldjump"/>
          </p:cNvPr>
          <p:cNvSpPr txBox="1"/>
          <p:nvPr/>
        </p:nvSpPr>
        <p:spPr>
          <a:xfrm>
            <a:off x="4691063" y="3195638"/>
            <a:ext cx="1825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Box 1"/>
          <p:cNvSpPr txBox="1"/>
          <p:nvPr/>
        </p:nvSpPr>
        <p:spPr>
          <a:xfrm>
            <a:off x="465138" y="998538"/>
            <a:ext cx="8461375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这个片段从整体上是怎么写的？写了哪几个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TextBox 1"/>
          <p:cNvSpPr txBox="1"/>
          <p:nvPr/>
        </p:nvSpPr>
        <p:spPr>
          <a:xfrm>
            <a:off x="700088" y="2066925"/>
            <a:ext cx="7993062" cy="1576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一堆人正拼命地拥挤着，只见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一只只白皙的手、古铜色的手、粗糙的手、柔软的手，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本能地向前伸，本能地挥舞着，都希望抓住车门。</a:t>
            </a:r>
            <a:endParaRPr lang="en-US" altLang="zh-CN" sz="28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Box 1"/>
          <p:cNvSpPr txBox="1"/>
          <p:nvPr/>
        </p:nvSpPr>
        <p:spPr>
          <a:xfrm>
            <a:off x="1484313" y="849313"/>
            <a:ext cx="6162675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在自己的习作中，你是怎样写场面的？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888" y="1587500"/>
            <a:ext cx="8137525" cy="3071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Box 1"/>
          <p:cNvSpPr txBox="1"/>
          <p:nvPr/>
        </p:nvSpPr>
        <p:spPr>
          <a:xfrm>
            <a:off x="539750" y="1419225"/>
            <a:ext cx="7993063" cy="1422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小结：运用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点面结合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的写法，有利于我们把场面描写得更吸引人。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文本框 2"/>
          <p:cNvSpPr txBox="1"/>
          <p:nvPr/>
        </p:nvSpPr>
        <p:spPr>
          <a:xfrm>
            <a:off x="2590800" y="2841625"/>
            <a:ext cx="3889375" cy="584200"/>
          </a:xfrm>
          <a:prstGeom prst="rect">
            <a:avLst/>
          </a:prstGeom>
          <a:solidFill>
            <a:schemeClr val="lt1">
              <a:alpha val="7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点面结合  印象深刻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20"/>
          <p:cNvSpPr txBox="1"/>
          <p:nvPr/>
        </p:nvSpPr>
        <p:spPr bwMode="auto">
          <a:xfrm>
            <a:off x="552450" y="366713"/>
            <a:ext cx="2500313" cy="646113"/>
          </a:xfrm>
          <a:prstGeom prst="rect">
            <a:avLst/>
          </a:prstGeom>
          <a:noFill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en-US" altLang="zh-CN" sz="3600" b="1">
              <a:solidFill>
                <a:srgbClr val="9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2" name="组合 10"/>
          <p:cNvGrpSpPr/>
          <p:nvPr/>
        </p:nvGrpSpPr>
        <p:grpSpPr>
          <a:xfrm>
            <a:off x="755650" y="2474913"/>
            <a:ext cx="8004175" cy="1612900"/>
            <a:chOff x="934168" y="916571"/>
            <a:chExt cx="8003453" cy="1611962"/>
          </a:xfrm>
        </p:grpSpPr>
        <p:sp>
          <p:nvSpPr>
            <p:cNvPr id="20483" name="矩形 1"/>
            <p:cNvSpPr/>
            <p:nvPr/>
          </p:nvSpPr>
          <p:spPr>
            <a:xfrm>
              <a:off x="934168" y="916571"/>
              <a:ext cx="8003453" cy="13722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起初是全场肃静，只听见炮声和乐曲声，只听见国旗和其他许多旗帜飘拂的声音。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4" name="矩形 5"/>
            <p:cNvSpPr/>
            <p:nvPr/>
          </p:nvSpPr>
          <p:spPr>
            <a:xfrm>
              <a:off x="4669884" y="1260191"/>
              <a:ext cx="1415772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5" name="矩形 6"/>
            <p:cNvSpPr/>
            <p:nvPr/>
          </p:nvSpPr>
          <p:spPr>
            <a:xfrm>
              <a:off x="1355274" y="1943970"/>
              <a:ext cx="1415644" cy="5845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6" name="TextBox 1"/>
          <p:cNvSpPr txBox="1"/>
          <p:nvPr/>
        </p:nvSpPr>
        <p:spPr>
          <a:xfrm>
            <a:off x="3970338" y="3914775"/>
            <a:ext cx="10414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endParaRPr lang="zh-CN" altLang="en-US" sz="32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TextBox 1"/>
          <p:cNvSpPr txBox="1"/>
          <p:nvPr/>
        </p:nvSpPr>
        <p:spPr>
          <a:xfrm>
            <a:off x="552450" y="1138238"/>
            <a:ext cx="8053388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自由读句子，注意加点的部分，说说你有什么发现。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组合 9"/>
          <p:cNvGrpSpPr/>
          <p:nvPr/>
        </p:nvGrpSpPr>
        <p:grpSpPr>
          <a:xfrm>
            <a:off x="900113" y="3867150"/>
            <a:ext cx="7210425" cy="1262063"/>
            <a:chOff x="2583276" y="4069929"/>
            <a:chExt cx="6757632" cy="1431441"/>
          </a:xfrm>
        </p:grpSpPr>
        <p:sp>
          <p:nvSpPr>
            <p:cNvPr id="21506" name="圆角矩形标注 10"/>
            <p:cNvSpPr/>
            <p:nvPr/>
          </p:nvSpPr>
          <p:spPr>
            <a:xfrm>
              <a:off x="2583276" y="4069929"/>
              <a:ext cx="6672826" cy="983102"/>
            </a:xfrm>
            <a:prstGeom prst="wedgeRoundRectCallout">
              <a:avLst>
                <a:gd name="adj1" fmla="val 45157"/>
                <a:gd name="adj2" fmla="val -241333"/>
                <a:gd name="adj3" fmla="val 16667"/>
              </a:avLst>
            </a:prstGeom>
            <a:solidFill>
              <a:srgbClr val="E6E0EC"/>
            </a:solid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07" name="文本框 4"/>
            <p:cNvSpPr txBox="1"/>
            <p:nvPr/>
          </p:nvSpPr>
          <p:spPr>
            <a:xfrm>
              <a:off x="2667602" y="4069929"/>
              <a:ext cx="6673306" cy="1431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10000"/>
                </a:lnSpc>
              </a:pPr>
              <a:r>
                <a:rPr lang="zh-CN" altLang="en-US" sz="2400" b="1">
                  <a:solidFill>
                    <a:srgbClr val="96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突出了会场的肃静，除了炮声、乐曲声，国旗和其他许多旗帜飘拂的声音，再也没有其他声音。</a:t>
              </a:r>
              <a:endPara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8" name="TextBox 1"/>
          <p:cNvSpPr txBox="1"/>
          <p:nvPr/>
        </p:nvSpPr>
        <p:spPr>
          <a:xfrm>
            <a:off x="527050" y="900113"/>
            <a:ext cx="79660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对比阅读，哪个句子表达效果更好？为什么？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09" name="组合 2"/>
          <p:cNvGrpSpPr/>
          <p:nvPr/>
        </p:nvGrpSpPr>
        <p:grpSpPr>
          <a:xfrm>
            <a:off x="527050" y="1474788"/>
            <a:ext cx="8170863" cy="1212850"/>
            <a:chOff x="595314" y="1926072"/>
            <a:chExt cx="8170423" cy="1212375"/>
          </a:xfrm>
        </p:grpSpPr>
        <p:sp>
          <p:nvSpPr>
            <p:cNvPr id="21510" name="矩形 1"/>
            <p:cNvSpPr/>
            <p:nvPr/>
          </p:nvSpPr>
          <p:spPr>
            <a:xfrm>
              <a:off x="595314" y="1926072"/>
              <a:ext cx="8170423" cy="12123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起初是全场肃静，只听见炮声和乐曲声，只听见国旗和其他许多旗帜飘拂的声音。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1" name="矩形 5"/>
            <p:cNvSpPr/>
            <p:nvPr/>
          </p:nvSpPr>
          <p:spPr>
            <a:xfrm>
              <a:off x="3941201" y="2197466"/>
              <a:ext cx="1261884" cy="5231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2" name="矩形 5"/>
            <p:cNvSpPr/>
            <p:nvPr/>
          </p:nvSpPr>
          <p:spPr>
            <a:xfrm>
              <a:off x="7503853" y="2223649"/>
              <a:ext cx="1261884" cy="5231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513" name="组合 1"/>
          <p:cNvGrpSpPr/>
          <p:nvPr/>
        </p:nvGrpSpPr>
        <p:grpSpPr>
          <a:xfrm>
            <a:off x="488950" y="2613025"/>
            <a:ext cx="8004175" cy="1212850"/>
            <a:chOff x="585789" y="3497697"/>
            <a:chExt cx="8004175" cy="1212640"/>
          </a:xfrm>
        </p:grpSpPr>
        <p:sp>
          <p:nvSpPr>
            <p:cNvPr id="21514" name="矩形 1"/>
            <p:cNvSpPr/>
            <p:nvPr/>
          </p:nvSpPr>
          <p:spPr>
            <a:xfrm>
              <a:off x="585789" y="3497697"/>
              <a:ext cx="8004175" cy="12126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起初是全场肃静，只听见炮声和乐曲声，国旗和其他许多旗帜飘拂的声音。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15" name="矩形 5"/>
            <p:cNvSpPr/>
            <p:nvPr/>
          </p:nvSpPr>
          <p:spPr>
            <a:xfrm>
              <a:off x="3934775" y="3791785"/>
              <a:ext cx="1261884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7"/>
          <p:cNvGrpSpPr/>
          <p:nvPr/>
        </p:nvGrpSpPr>
        <p:grpSpPr>
          <a:xfrm>
            <a:off x="1057275" y="3984625"/>
            <a:ext cx="6759575" cy="663575"/>
            <a:chOff x="2150668" y="4000343"/>
            <a:chExt cx="4689044" cy="663089"/>
          </a:xfrm>
        </p:grpSpPr>
        <p:sp>
          <p:nvSpPr>
            <p:cNvPr id="22530" name="圆角矩形标注 8"/>
            <p:cNvSpPr/>
            <p:nvPr/>
          </p:nvSpPr>
          <p:spPr>
            <a:xfrm>
              <a:off x="2150668" y="4000343"/>
              <a:ext cx="4689044" cy="663089"/>
            </a:xfrm>
            <a:prstGeom prst="wedgeRoundRectCallout">
              <a:avLst>
                <a:gd name="adj1" fmla="val -30106"/>
                <a:gd name="adj2" fmla="val -350310"/>
                <a:gd name="adj3" fmla="val 16667"/>
              </a:avLst>
            </a:prstGeom>
            <a:solidFill>
              <a:srgbClr val="E6E0EC"/>
            </a:solidFill>
            <a:ln w="254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531" name="文本框 4"/>
            <p:cNvSpPr txBox="1"/>
            <p:nvPr/>
          </p:nvSpPr>
          <p:spPr>
            <a:xfrm>
              <a:off x="2281541" y="4097611"/>
              <a:ext cx="4427298" cy="56582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10000"/>
                </a:lnSpc>
              </a:pPr>
              <a:r>
                <a:rPr lang="zh-CN" altLang="en-US" sz="2800" b="1">
                  <a:solidFill>
                    <a:srgbClr val="96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强调了那里空气的清鲜、天空的明朗。</a:t>
              </a: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532" name="组合 1"/>
          <p:cNvGrpSpPr/>
          <p:nvPr/>
        </p:nvGrpSpPr>
        <p:grpSpPr>
          <a:xfrm>
            <a:off x="482600" y="869950"/>
            <a:ext cx="7783513" cy="1773238"/>
            <a:chOff x="900112" y="700088"/>
            <a:chExt cx="7783711" cy="1772793"/>
          </a:xfrm>
        </p:grpSpPr>
        <p:sp>
          <p:nvSpPr>
            <p:cNvPr id="22533" name="矩形 1"/>
            <p:cNvSpPr/>
            <p:nvPr/>
          </p:nvSpPr>
          <p:spPr>
            <a:xfrm>
              <a:off x="900112" y="700088"/>
              <a:ext cx="7783711" cy="177279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457200" lvl="0" indent="-457200" eaLnBrk="1" hangingPunct="1">
                <a:lnSpc>
                  <a:spcPct val="130000"/>
                </a:lnSpc>
                <a:buFont typeface="Wingdings" panose="05000000000000000000" pitchFamily="2" charset="2"/>
                <a:buChar char="u"/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那里的天比别处的更可爱，空气是那么清鲜，天空是那么明朗，使我总想高歌一曲，表示我满心的愉快。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34" name="矩形 8"/>
            <p:cNvSpPr/>
            <p:nvPr/>
          </p:nvSpPr>
          <p:spPr>
            <a:xfrm>
              <a:off x="6374059" y="1028459"/>
              <a:ext cx="1261884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35" name="矩形 8"/>
            <p:cNvSpPr/>
            <p:nvPr/>
          </p:nvSpPr>
          <p:spPr>
            <a:xfrm>
              <a:off x="2079136" y="1536682"/>
              <a:ext cx="1261884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28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6" name="矩形 1"/>
          <p:cNvSpPr/>
          <p:nvPr/>
        </p:nvSpPr>
        <p:spPr>
          <a:xfrm>
            <a:off x="468313" y="2665413"/>
            <a:ext cx="7900987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那里的天比别处的更可爱，空气清鲜，天空明朗，使我总想高歌一曲，表示我满心的愉快。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Box 1"/>
          <p:cNvSpPr txBox="1"/>
          <p:nvPr/>
        </p:nvSpPr>
        <p:spPr>
          <a:xfrm>
            <a:off x="684213" y="1203325"/>
            <a:ext cx="7848600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小结：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的写法可以起到突出和强调的作用，使表达的感情更鲜明，语言更有感染力。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文本框 2"/>
          <p:cNvSpPr txBox="1"/>
          <p:nvPr/>
        </p:nvSpPr>
        <p:spPr>
          <a:xfrm>
            <a:off x="2449513" y="3363913"/>
            <a:ext cx="4319588" cy="585788"/>
          </a:xfrm>
          <a:prstGeom prst="rect">
            <a:avLst/>
          </a:prstGeom>
          <a:solidFill>
            <a:schemeClr val="lt1">
              <a:alpha val="7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用语反复  增强感染力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6"/>
          <p:cNvSpPr/>
          <p:nvPr/>
        </p:nvSpPr>
        <p:spPr>
          <a:xfrm>
            <a:off x="566738" y="1919288"/>
            <a:ext cx="7989887" cy="113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清明节前的一个晚上，我又漫步在广场上，忽然背后传来一声赞叹：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多好啊！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矩形 26"/>
          <p:cNvSpPr/>
          <p:nvPr/>
        </p:nvSpPr>
        <p:spPr>
          <a:xfrm>
            <a:off x="566738" y="3292475"/>
            <a:ext cx="7989887" cy="1131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我还有作业没完成，不能和你一起去玩了。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我婉言谢绝了伙伴的邀请。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TextBox 1"/>
          <p:cNvSpPr txBox="1"/>
          <p:nvPr/>
        </p:nvSpPr>
        <p:spPr>
          <a:xfrm>
            <a:off x="566738" y="1036638"/>
            <a:ext cx="79914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自读句子，注意提示语，说说你有什么发现。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/>
      <p:bldP spid="24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26"/>
          <p:cNvSpPr/>
          <p:nvPr/>
        </p:nvSpPr>
        <p:spPr>
          <a:xfrm>
            <a:off x="611188" y="1058863"/>
            <a:ext cx="7704137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既然这样，你以后再也不要找我借书了！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话一出口，我就后悔了。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矩形 26"/>
          <p:cNvSpPr/>
          <p:nvPr/>
        </p:nvSpPr>
        <p:spPr>
          <a:xfrm>
            <a:off x="611188" y="2487613"/>
            <a:ext cx="799147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妈妈俯下身子盯着我的眼睛，一脸焦急：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你的眼睛怎么肿了？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3"/>
          <p:cNvSpPr txBox="1"/>
          <p:nvPr/>
        </p:nvSpPr>
        <p:spPr>
          <a:xfrm>
            <a:off x="1042988" y="3940175"/>
            <a:ext cx="7127875" cy="58420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写人物说话时，没有用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来表达。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/>
      <p:bldP spid="2560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TextBox 1"/>
          <p:cNvSpPr txBox="1"/>
          <p:nvPr/>
        </p:nvSpPr>
        <p:spPr>
          <a:xfrm>
            <a:off x="546100" y="1058863"/>
            <a:ext cx="7980363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哪个句子表达效果更好？为什么？这样写有什么好处？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TextBox 1"/>
          <p:cNvSpPr txBox="1"/>
          <p:nvPr/>
        </p:nvSpPr>
        <p:spPr>
          <a:xfrm>
            <a:off x="542925" y="2500313"/>
            <a:ext cx="8116888" cy="1643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前两个句子中分别用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赞叹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婉言谢绝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代替了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，后面两个句子不用这样的词语，也能表达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的意思。</a:t>
            </a:r>
            <a:endParaRPr lang="zh-CN" altLang="en-US" sz="28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3106738" y="361950"/>
            <a:ext cx="3270250" cy="1296988"/>
            <a:chOff x="2946176" y="-50415"/>
            <a:chExt cx="3270982" cy="1297683"/>
          </a:xfrm>
        </p:grpSpPr>
        <p:sp>
          <p:nvSpPr>
            <p:cNvPr id="8194" name="文本框 3"/>
            <p:cNvSpPr txBox="1"/>
            <p:nvPr/>
          </p:nvSpPr>
          <p:spPr>
            <a:xfrm>
              <a:off x="3230510" y="147109"/>
              <a:ext cx="2519363" cy="7078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5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660000">
              <a:off x="5114224" y="-50415"/>
              <a:ext cx="1102934" cy="110293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819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9620000" flipH="1">
              <a:off x="2946176" y="109444"/>
              <a:ext cx="1137824" cy="113782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8197" name="文本框 19"/>
          <p:cNvSpPr txBox="1"/>
          <p:nvPr/>
        </p:nvSpPr>
        <p:spPr bwMode="auto">
          <a:xfrm>
            <a:off x="1587500" y="1803400"/>
            <a:ext cx="4413250" cy="646113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回顾课文，梳理写法</a:t>
            </a:r>
            <a:endParaRPr lang="en-US" altLang="zh-CN" sz="3600" b="1">
              <a:solidFill>
                <a:srgbClr val="9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" y="2938463"/>
            <a:ext cx="1246188" cy="1741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9013" y="1103313"/>
            <a:ext cx="1082675" cy="1444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50" y="2513013"/>
            <a:ext cx="1184275" cy="1400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7651" name="组合 8"/>
          <p:cNvGrpSpPr/>
          <p:nvPr/>
        </p:nvGrpSpPr>
        <p:grpSpPr>
          <a:xfrm>
            <a:off x="611188" y="639763"/>
            <a:ext cx="6308725" cy="1733550"/>
            <a:chOff x="1259632" y="620505"/>
            <a:chExt cx="6308348" cy="1732826"/>
          </a:xfrm>
        </p:grpSpPr>
        <p:sp>
          <p:nvSpPr>
            <p:cNvPr id="27652" name="对话气泡: 圆角矩形 6"/>
            <p:cNvSpPr/>
            <p:nvPr/>
          </p:nvSpPr>
          <p:spPr>
            <a:xfrm>
              <a:off x="1259632" y="620505"/>
              <a:ext cx="6308348" cy="1672526"/>
            </a:xfrm>
            <a:prstGeom prst="wedgeRoundRectCallout">
              <a:avLst>
                <a:gd name="adj1" fmla="val 56389"/>
                <a:gd name="adj2" fmla="val 23894"/>
                <a:gd name="adj3" fmla="val 16667"/>
              </a:avLst>
            </a:prstGeom>
            <a:solidFill>
              <a:srgbClr val="FCD5B5"/>
            </a:solidFill>
            <a:ln w="19050">
              <a:solidFill>
                <a:srgbClr val="E46C0A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53" name="文本框 7"/>
            <p:cNvSpPr txBox="1"/>
            <p:nvPr/>
          </p:nvSpPr>
          <p:spPr>
            <a:xfrm>
              <a:off x="1310391" y="635994"/>
              <a:ext cx="6206829" cy="17173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400" b="1">
                  <a:solidFill>
                    <a:srgbClr val="96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赞叹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”“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婉言谢绝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代替了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。我还想到了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谈论、窃窃私语、讲解、讨论、倾诉、呼喊、叫嚷、侃侃而谈、娓娓道来、议论纷纷</a:t>
              </a:r>
              <a:r>
                <a:rPr lang="en-US" altLang="zh-CN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……”</a:t>
              </a:r>
              <a:endParaRPr lang="en-US" altLang="zh-CN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54" name="组合 12"/>
          <p:cNvGrpSpPr/>
          <p:nvPr/>
        </p:nvGrpSpPr>
        <p:grpSpPr>
          <a:xfrm>
            <a:off x="2417763" y="2671763"/>
            <a:ext cx="5475287" cy="946150"/>
            <a:chOff x="1760361" y="2737627"/>
            <a:chExt cx="5475935" cy="944683"/>
          </a:xfrm>
        </p:grpSpPr>
        <p:sp>
          <p:nvSpPr>
            <p:cNvPr id="27655" name="对话气泡: 圆角矩形 9"/>
            <p:cNvSpPr/>
            <p:nvPr/>
          </p:nvSpPr>
          <p:spPr>
            <a:xfrm>
              <a:off x="1763536" y="2737627"/>
              <a:ext cx="5472760" cy="944683"/>
            </a:xfrm>
            <a:prstGeom prst="wedgeRoundRectCallout">
              <a:avLst>
                <a:gd name="adj1" fmla="val -55801"/>
                <a:gd name="adj2" fmla="val -10917"/>
                <a:gd name="adj3" fmla="val 16667"/>
              </a:avLst>
            </a:prstGeom>
            <a:solidFill>
              <a:srgbClr val="E6B9B8"/>
            </a:solidFill>
            <a:ln w="19050">
              <a:solidFill>
                <a:srgbClr val="953735"/>
              </a:solidFill>
              <a:round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656" name="文本框 10"/>
            <p:cNvSpPr txBox="1"/>
            <p:nvPr/>
          </p:nvSpPr>
          <p:spPr>
            <a:xfrm>
              <a:off x="1760361" y="2778257"/>
              <a:ext cx="5472609" cy="9040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400" b="1">
                  <a:solidFill>
                    <a:srgbClr val="96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也可以不用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的词。如：用人物的神态和行为去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7" name="TextBox 1"/>
          <p:cNvSpPr txBox="1"/>
          <p:nvPr/>
        </p:nvSpPr>
        <p:spPr>
          <a:xfrm>
            <a:off x="900113" y="4030663"/>
            <a:ext cx="74406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表达更丰富、多样，避免了单调、枯燥。</a:t>
            </a:r>
            <a:endParaRPr lang="zh-CN" altLang="en-US" sz="32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 bwMode="auto">
          <a:xfrm>
            <a:off x="395288" y="339725"/>
            <a:ext cx="2038350" cy="646113"/>
          </a:xfrm>
          <a:prstGeom prst="rect">
            <a:avLst/>
          </a:prstGeom>
          <a:noFill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600" b="1">
              <a:solidFill>
                <a:srgbClr val="9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TextBox 1"/>
          <p:cNvSpPr txBox="1"/>
          <p:nvPr/>
        </p:nvSpPr>
        <p:spPr>
          <a:xfrm>
            <a:off x="3492500" y="1354138"/>
            <a:ext cx="2159000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TextBox 1"/>
          <p:cNvSpPr txBox="1"/>
          <p:nvPr/>
        </p:nvSpPr>
        <p:spPr>
          <a:xfrm>
            <a:off x="1595438" y="2571750"/>
            <a:ext cx="59531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点面结合  用语反复  多样表达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7"/>
          <p:cNvSpPr txBox="1"/>
          <p:nvPr/>
        </p:nvSpPr>
        <p:spPr bwMode="auto">
          <a:xfrm>
            <a:off x="323850" y="1203325"/>
            <a:ext cx="2030413" cy="646113"/>
          </a:xfrm>
          <a:prstGeom prst="rect">
            <a:avLst/>
          </a:prstGeom>
          <a:noFill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  <a:endParaRPr lang="en-US" altLang="zh-CN" sz="3600" b="1">
              <a:solidFill>
                <a:srgbClr val="9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8" name="TextBox 1"/>
          <p:cNvSpPr txBox="1"/>
          <p:nvPr/>
        </p:nvSpPr>
        <p:spPr>
          <a:xfrm>
            <a:off x="1028700" y="2138363"/>
            <a:ext cx="6985000" cy="113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下面是两位同学的书写作品，看一看：它们有什么不同？好在哪里？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69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2890838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9700" name="组合 3"/>
          <p:cNvGrpSpPr/>
          <p:nvPr/>
        </p:nvGrpSpPr>
        <p:grpSpPr>
          <a:xfrm>
            <a:off x="3106738" y="361950"/>
            <a:ext cx="3270250" cy="1296988"/>
            <a:chOff x="2946176" y="-50415"/>
            <a:chExt cx="3270982" cy="1297683"/>
          </a:xfrm>
        </p:grpSpPr>
        <p:sp>
          <p:nvSpPr>
            <p:cNvPr id="29701" name="文本框 3"/>
            <p:cNvSpPr txBox="1"/>
            <p:nvPr/>
          </p:nvSpPr>
          <p:spPr>
            <a:xfrm>
              <a:off x="3230510" y="147109"/>
              <a:ext cx="2519363" cy="7078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70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60000">
              <a:off x="5114224" y="-50415"/>
              <a:ext cx="1102934" cy="110293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970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620000" flipH="1">
              <a:off x="2946176" y="109444"/>
              <a:ext cx="1137824" cy="113782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771525"/>
            <a:ext cx="5578475" cy="3616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2" name="TextBox 1"/>
          <p:cNvSpPr txBox="1"/>
          <p:nvPr/>
        </p:nvSpPr>
        <p:spPr>
          <a:xfrm>
            <a:off x="6300788" y="1812925"/>
            <a:ext cx="2414587" cy="1533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竖幅的作品从右往左写，署名在左下角。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123950"/>
            <a:ext cx="7416800" cy="2928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6" name="TextBox 1"/>
          <p:cNvSpPr txBox="1"/>
          <p:nvPr/>
        </p:nvSpPr>
        <p:spPr>
          <a:xfrm>
            <a:off x="1330325" y="4084638"/>
            <a:ext cx="6410325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横幅的作品从左往右写，署名在右下角。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Box 1"/>
          <p:cNvSpPr txBox="1"/>
          <p:nvPr/>
        </p:nvSpPr>
        <p:spPr>
          <a:xfrm>
            <a:off x="611188" y="1924050"/>
            <a:ext cx="7559675" cy="172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注意行款整齐、布局合理。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书写要正确，不出现错别字和不规范的汉字。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养成自我检视的习惯，不断提高书写水平。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TextBox 1"/>
          <p:cNvSpPr txBox="1"/>
          <p:nvPr/>
        </p:nvSpPr>
        <p:spPr>
          <a:xfrm>
            <a:off x="579438" y="987425"/>
            <a:ext cx="65182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怎样才能写好一幅作品呢？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 uiExpand="1" build="p"/>
      <p:bldP spid="327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Box 1"/>
          <p:cNvSpPr txBox="1"/>
          <p:nvPr/>
        </p:nvSpPr>
        <p:spPr>
          <a:xfrm>
            <a:off x="684213" y="1131888"/>
            <a:ext cx="7920037" cy="2960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选择一首诗竖着写，或选择一段话横着写，做到书写正确、行款整齐、布局合理。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根据书写要求进行自我检视。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小组交流，推荐优秀作品在班上展示。评选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小小书写家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2"/>
          <p:cNvSpPr/>
          <p:nvPr/>
        </p:nvSpPr>
        <p:spPr bwMode="auto">
          <a:xfrm>
            <a:off x="782638" y="1041400"/>
            <a:ext cx="7578725" cy="20129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鞠躬尽瘁，死而后已。              </a:t>
            </a:r>
            <a:r>
              <a:rPr lang="en-US" altLang="zh-CN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诸葛亮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捐躯赴国难，视死忽如归。            </a:t>
            </a:r>
            <a:r>
              <a:rPr lang="en-US" altLang="zh-CN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曹植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祖宗疆土，当以死守，不可以尺寸与人。</a:t>
            </a:r>
            <a:r>
              <a:rPr lang="en-US" altLang="zh-CN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李纲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位卑未敢忘忧国。                    </a:t>
            </a:r>
            <a:r>
              <a:rPr lang="en-US" altLang="zh-CN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8" name="文本框 10"/>
          <p:cNvSpPr txBox="1"/>
          <p:nvPr/>
        </p:nvSpPr>
        <p:spPr bwMode="auto">
          <a:xfrm>
            <a:off x="368300" y="344488"/>
            <a:ext cx="2030413" cy="647700"/>
          </a:xfrm>
          <a:prstGeom prst="rect">
            <a:avLst/>
          </a:prstGeom>
          <a:noFill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3600" b="1">
              <a:solidFill>
                <a:srgbClr val="9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TextBox 1"/>
          <p:cNvSpPr txBox="1"/>
          <p:nvPr/>
        </p:nvSpPr>
        <p:spPr>
          <a:xfrm>
            <a:off x="1312863" y="2962275"/>
            <a:ext cx="65182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这些句子中有没有自己熟悉的词语？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TextBox 1"/>
          <p:cNvSpPr txBox="1"/>
          <p:nvPr/>
        </p:nvSpPr>
        <p:spPr>
          <a:xfrm>
            <a:off x="1871663" y="3590925"/>
            <a:ext cx="540067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鞠躬尽瘁、死而后已、为国捐躯、</a:t>
            </a:r>
            <a:endParaRPr lang="en-US" altLang="zh-CN" sz="28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视死如归、忧国忧民。</a:t>
            </a:r>
            <a:endParaRPr lang="zh-CN" altLang="en-US" sz="28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 bwMode="auto">
          <a:xfrm>
            <a:off x="838200" y="2181225"/>
            <a:ext cx="8280400" cy="5238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鞠躬尽瘁，死而后已。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诸葛亮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2" name="圆角矩形 2"/>
          <p:cNvSpPr/>
          <p:nvPr/>
        </p:nvSpPr>
        <p:spPr>
          <a:xfrm>
            <a:off x="1436688" y="2217738"/>
            <a:ext cx="644525" cy="4762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5843" name="TextBox 1"/>
          <p:cNvSpPr txBox="1">
            <a:spLocks noChangeArrowheads="1"/>
          </p:cNvSpPr>
          <p:nvPr/>
        </p:nvSpPr>
        <p:spPr bwMode="auto">
          <a:xfrm>
            <a:off x="1331913" y="1555750"/>
            <a:ext cx="5327650" cy="541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spc="0">
                <a:solidFill>
                  <a:srgbClr val="E46C0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弯着身子，表示恭敬、谨慎。</a:t>
            </a:r>
            <a:endParaRPr lang="zh-CN" altLang="en-US" sz="2800" b="1">
              <a:solidFill>
                <a:srgbClr val="E46C0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4" name="圆角矩形 4"/>
          <p:cNvSpPr/>
          <p:nvPr/>
        </p:nvSpPr>
        <p:spPr>
          <a:xfrm>
            <a:off x="2144713" y="2228850"/>
            <a:ext cx="635000" cy="4762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5845" name="TextBox 1"/>
          <p:cNvSpPr txBox="1">
            <a:spLocks noChangeArrowheads="1"/>
          </p:cNvSpPr>
          <p:nvPr/>
        </p:nvSpPr>
        <p:spPr bwMode="auto">
          <a:xfrm>
            <a:off x="2006600" y="2711450"/>
            <a:ext cx="2074863" cy="541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spc="0">
                <a:solidFill>
                  <a:srgbClr val="E46C0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竭尽劳苦。</a:t>
            </a:r>
            <a:endParaRPr lang="zh-CN" altLang="en-US" sz="2800" b="1">
              <a:solidFill>
                <a:srgbClr val="E46C0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6" name="圆角矩形 6"/>
          <p:cNvSpPr/>
          <p:nvPr/>
        </p:nvSpPr>
        <p:spPr>
          <a:xfrm>
            <a:off x="4248150" y="2228850"/>
            <a:ext cx="331788" cy="46513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5847" name="TextBox 1"/>
          <p:cNvSpPr txBox="1">
            <a:spLocks noChangeArrowheads="1"/>
          </p:cNvSpPr>
          <p:nvPr/>
        </p:nvSpPr>
        <p:spPr bwMode="auto">
          <a:xfrm>
            <a:off x="4144963" y="2711450"/>
            <a:ext cx="1223963" cy="541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spc="0">
                <a:solidFill>
                  <a:srgbClr val="E46C0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停止。</a:t>
            </a:r>
            <a:endParaRPr lang="zh-CN" altLang="en-US" sz="2800" b="1">
              <a:solidFill>
                <a:srgbClr val="E46C0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8" name="TextBox 1"/>
          <p:cNvSpPr txBox="1"/>
          <p:nvPr/>
        </p:nvSpPr>
        <p:spPr>
          <a:xfrm>
            <a:off x="615950" y="3463925"/>
            <a:ext cx="8281988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2B658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出自诸葛亮的</a:t>
            </a:r>
            <a:r>
              <a:rPr lang="en-US" altLang="zh-CN" sz="2400" b="1">
                <a:solidFill>
                  <a:srgbClr val="2B6589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2B658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后出师表</a:t>
            </a:r>
            <a:r>
              <a:rPr lang="en-US" altLang="zh-CN" sz="2400" b="1">
                <a:solidFill>
                  <a:srgbClr val="2B6589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2B658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，意思为：全心全意地贡献出全部力量，到死为止。</a:t>
            </a:r>
            <a:endParaRPr lang="zh-CN" altLang="en-US" sz="2400" b="1">
              <a:solidFill>
                <a:srgbClr val="2B658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9" name="TextBox 1"/>
          <p:cNvSpPr txBox="1"/>
          <p:nvPr/>
        </p:nvSpPr>
        <p:spPr>
          <a:xfrm>
            <a:off x="838200" y="782638"/>
            <a:ext cx="53276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你们能说说每句话的意思吗？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/>
      <p:bldP spid="35844" grpId="0" animBg="1"/>
      <p:bldP spid="35845" grpId="0"/>
      <p:bldP spid="35846" grpId="0" animBg="1"/>
      <p:bldP spid="35847" grpId="0"/>
      <p:bldP spid="35848" grpId="0"/>
      <p:bldP spid="358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 bwMode="auto">
          <a:xfrm>
            <a:off x="684213" y="1168400"/>
            <a:ext cx="7777163" cy="12827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3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捐躯赴国难，视死忽如归。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曹植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684213" y="2643188"/>
            <a:ext cx="7991475" cy="9794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出自三国时期曹植的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白马篇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，意思是：为了解除国难献身，把死亡看作回家一样。</a:t>
            </a:r>
            <a:endParaRPr lang="zh-CN" altLang="en-US" sz="2400" b="1">
              <a:solidFill>
                <a:srgbClr val="2159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TextBox 1"/>
          <p:cNvSpPr txBox="1"/>
          <p:nvPr/>
        </p:nvSpPr>
        <p:spPr>
          <a:xfrm>
            <a:off x="323850" y="454025"/>
            <a:ext cx="8532813" cy="434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片段一：</a:t>
            </a:r>
            <a:endParaRPr lang="en-US" altLang="zh-CN" sz="2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为了拖住敌人，七连六班的五个战士一边痛击追上来的敌人，一边有计划地把大批敌人引上了狼牙山。他们利用险要的地形，把冲上来的敌人一次又一次地打了下去。班长马宝玉沉着地指挥战斗，让敌人走近了，才下命令狠狠地打。副班长葛振林打一枪就大吼一声，好像细小的枪口喷不完他的满腔怒火。战士宋学义扔手榴弹总要把胳膊抡一个圈，好使出浑身的力气。胡德林和胡福才这两个小战士把脸绷得紧紧的，全神贯注地瞄准敌人射击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 bwMode="auto">
          <a:xfrm>
            <a:off x="611188" y="1096963"/>
            <a:ext cx="7920038" cy="16192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8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祖宗疆土，当以死守，不可以尺寸与人。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eaLnBrk="1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李纲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611188" y="2716213"/>
            <a:ext cx="7920038" cy="9779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出自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宋史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列传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卷一百一十七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，意思是：祖先留给我们的土地，应当拼死捍卫，不能让人分毫。</a:t>
            </a:r>
            <a:endParaRPr lang="zh-CN" altLang="en-US" sz="2400" b="1">
              <a:solidFill>
                <a:srgbClr val="2159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1"/>
          <p:cNvSpPr/>
          <p:nvPr/>
        </p:nvSpPr>
        <p:spPr bwMode="auto">
          <a:xfrm>
            <a:off x="755650" y="1563688"/>
            <a:ext cx="7704138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buClrTx/>
              <a:buFont typeface="Wingdings" panose="05000000000000000000" pitchFamily="2" charset="2"/>
              <a:buChar char="l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位卑未敢忘忧国。          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755650" y="2571750"/>
            <a:ext cx="7543800" cy="9191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出自宋代陆游的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病起书怀</a:t>
            </a:r>
            <a:r>
              <a:rPr lang="en-US" altLang="zh-CN" sz="2400" b="1" spc="0">
                <a:solidFill>
                  <a:srgbClr val="215968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spc="0">
                <a:solidFill>
                  <a:srgbClr val="2159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，意思是：尽管自己地位低下，但是不敢忘记处于患难中的国家。</a:t>
            </a:r>
            <a:endParaRPr lang="zh-CN" altLang="en-US" sz="2400" b="1">
              <a:solidFill>
                <a:srgbClr val="2159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TextBox 1"/>
          <p:cNvSpPr txBox="1"/>
          <p:nvPr/>
        </p:nvSpPr>
        <p:spPr>
          <a:xfrm>
            <a:off x="1343025" y="2041525"/>
            <a:ext cx="6457950" cy="2530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 儿</a:t>
            </a:r>
            <a:endParaRPr lang="en-US" altLang="zh-CN" sz="3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［宋］陆 游</a:t>
            </a:r>
            <a:endParaRPr lang="en-US" altLang="zh-CN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死去元知万事空，但悲不见九州同。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王师北定中原日，家祭无忘告乃翁。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8" name="TextBox 1"/>
          <p:cNvSpPr txBox="1"/>
          <p:nvPr/>
        </p:nvSpPr>
        <p:spPr>
          <a:xfrm>
            <a:off x="539750" y="915988"/>
            <a:ext cx="8064500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位卑未敢忘忧国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是陆游爱国精神的写照，由此你联想到了陆游的哪首诗？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TextBox 1"/>
          <p:cNvSpPr txBox="1"/>
          <p:nvPr/>
        </p:nvSpPr>
        <p:spPr>
          <a:xfrm>
            <a:off x="1439863" y="1385888"/>
            <a:ext cx="6119812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en-US" altLang="zh-CN" sz="3600" b="1">
                <a:latin typeface="宋体" panose="02010600030101010101" pitchFamily="2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句名言警句都与什么有关？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2" name="TextBox 1"/>
          <p:cNvSpPr txBox="1">
            <a:spLocks noChangeArrowheads="1"/>
          </p:cNvSpPr>
          <p:nvPr/>
        </p:nvSpPr>
        <p:spPr bwMode="auto">
          <a:xfrm>
            <a:off x="3563938" y="2427288"/>
            <a:ext cx="1871663" cy="584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爱国精神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TextBox 1"/>
          <p:cNvSpPr txBox="1"/>
          <p:nvPr/>
        </p:nvSpPr>
        <p:spPr>
          <a:xfrm>
            <a:off x="593725" y="3508375"/>
            <a:ext cx="8064500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这些句子让你想到了本单元课文中的哪些人物？说说理由。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 animBg="1"/>
      <p:bldP spid="409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5"/>
          <p:cNvSpPr txBox="1"/>
          <p:nvPr/>
        </p:nvSpPr>
        <p:spPr bwMode="auto">
          <a:xfrm>
            <a:off x="395288" y="376238"/>
            <a:ext cx="2030413" cy="647700"/>
          </a:xfrm>
          <a:prstGeom prst="rect">
            <a:avLst/>
          </a:prstGeom>
          <a:noFill/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600" b="1" spc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600" b="1">
              <a:solidFill>
                <a:srgbClr val="9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6" name="TextBox 1"/>
          <p:cNvSpPr txBox="1"/>
          <p:nvPr/>
        </p:nvSpPr>
        <p:spPr>
          <a:xfrm>
            <a:off x="3492500" y="822325"/>
            <a:ext cx="2159000" cy="66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TextBox 1"/>
          <p:cNvSpPr txBox="1"/>
          <p:nvPr/>
        </p:nvSpPr>
        <p:spPr>
          <a:xfrm>
            <a:off x="606425" y="2543175"/>
            <a:ext cx="20304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TextBox 1"/>
          <p:cNvSpPr txBox="1"/>
          <p:nvPr/>
        </p:nvSpPr>
        <p:spPr>
          <a:xfrm>
            <a:off x="2843213" y="1717675"/>
            <a:ext cx="20304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书写正确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TextBox 1"/>
          <p:cNvSpPr txBox="1"/>
          <p:nvPr/>
        </p:nvSpPr>
        <p:spPr>
          <a:xfrm>
            <a:off x="4926013" y="2546350"/>
            <a:ext cx="20304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左中括号 1"/>
          <p:cNvSpPr/>
          <p:nvPr/>
        </p:nvSpPr>
        <p:spPr>
          <a:xfrm>
            <a:off x="2622550" y="2039938"/>
            <a:ext cx="323850" cy="1943100"/>
          </a:xfrm>
          <a:prstGeom prst="leftBracket">
            <a:avLst>
              <a:gd name="adj" fmla="val 300000"/>
            </a:avLst>
          </a:prstGeom>
          <a:noFill/>
          <a:ln w="28575">
            <a:solidFill>
              <a:srgbClr val="E46C0A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/>
          </a:p>
        </p:txBody>
      </p:sp>
      <p:sp>
        <p:nvSpPr>
          <p:cNvPr id="41991" name="TextBox 1"/>
          <p:cNvSpPr txBox="1"/>
          <p:nvPr/>
        </p:nvSpPr>
        <p:spPr>
          <a:xfrm>
            <a:off x="2863850" y="2605088"/>
            <a:ext cx="20304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行款整齐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2" name="TextBox 1"/>
          <p:cNvSpPr txBox="1"/>
          <p:nvPr/>
        </p:nvSpPr>
        <p:spPr>
          <a:xfrm>
            <a:off x="2843213" y="3579813"/>
            <a:ext cx="20304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布局合理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3" name="左中括号 14"/>
          <p:cNvSpPr/>
          <p:nvPr/>
        </p:nvSpPr>
        <p:spPr>
          <a:xfrm>
            <a:off x="6894513" y="2014538"/>
            <a:ext cx="323850" cy="1943100"/>
          </a:xfrm>
          <a:prstGeom prst="leftBracket">
            <a:avLst>
              <a:gd name="adj" fmla="val 300000"/>
            </a:avLst>
          </a:prstGeom>
          <a:noFill/>
          <a:ln w="28575">
            <a:solidFill>
              <a:srgbClr val="E46C0A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/>
          </a:p>
        </p:txBody>
      </p:sp>
      <p:sp>
        <p:nvSpPr>
          <p:cNvPr id="41994" name="TextBox 1"/>
          <p:cNvSpPr txBox="1"/>
          <p:nvPr/>
        </p:nvSpPr>
        <p:spPr>
          <a:xfrm>
            <a:off x="7172325" y="1870075"/>
            <a:ext cx="11636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熟读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5" name="TextBox 1"/>
          <p:cNvSpPr txBox="1"/>
          <p:nvPr/>
        </p:nvSpPr>
        <p:spPr>
          <a:xfrm>
            <a:off x="7196138" y="3579813"/>
            <a:ext cx="11620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 animBg="1"/>
      <p:bldP spid="41991" grpId="0"/>
      <p:bldP spid="41992" grpId="0"/>
      <p:bldP spid="41993" grpId="0" animBg="1"/>
      <p:bldP spid="41994" grpId="0"/>
      <p:bldP spid="4199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Box 1"/>
          <p:cNvSpPr txBox="1"/>
          <p:nvPr/>
        </p:nvSpPr>
        <p:spPr>
          <a:xfrm>
            <a:off x="430213" y="1054100"/>
            <a:ext cx="8245475" cy="3389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片段二：</a:t>
            </a:r>
            <a:endParaRPr lang="en-US" altLang="zh-CN" sz="2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开头是海军两个排，雪白的帽子，跟海洋一个颜色的蓝制服。接着是步兵一个师，以连为单位，列成方阵，齐步行进。接着是炮兵一个师，野炮、榴弹炮等各式各样的炮，都排成一字形的横列前进。接着是一个战车师，各种装甲车和坦克车两辆或三辆一排，整整齐齐地前进；战士们挺着胸膛站在战车上，像钢铁巨人一样。接着是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1"/>
          <p:cNvSpPr txBox="1"/>
          <p:nvPr/>
        </p:nvSpPr>
        <p:spPr>
          <a:xfrm>
            <a:off x="449263" y="1131888"/>
            <a:ext cx="8245475" cy="3389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一个骑兵师，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红马连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一色红马，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白马连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一色白马，六马并行，马腿的动作完全一致。以上这些部队，全都以相等的距离和相同的速度经过主席台前。当战车部队经过的时候，人民空军的飞机也一队队排成人字形，飞过天空。毛主席首先向空中招手。群众看见了，都把头上的帽子、手里的报纸和别的东西抛上天去，欢呼声盖过了飞机的隆隆声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Box 1"/>
          <p:cNvSpPr txBox="1"/>
          <p:nvPr/>
        </p:nvSpPr>
        <p:spPr>
          <a:xfrm>
            <a:off x="927100" y="1779588"/>
            <a:ext cx="72898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仔细思考：两个片段在写法上有什么相同点？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635375" y="2643188"/>
            <a:ext cx="1873250" cy="6048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点面结合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Box 1"/>
          <p:cNvSpPr txBox="1"/>
          <p:nvPr/>
        </p:nvSpPr>
        <p:spPr>
          <a:xfrm>
            <a:off x="1187450" y="1851025"/>
            <a:ext cx="6804025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这两个片段是如何通过点面结合来写场面的？这样写有什么好处？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Box 1"/>
          <p:cNvSpPr txBox="1"/>
          <p:nvPr/>
        </p:nvSpPr>
        <p:spPr>
          <a:xfrm>
            <a:off x="755650" y="1058863"/>
            <a:ext cx="7848600" cy="3389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6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本单元有的课文写到了大的场面，如狼牙山上的激烈战斗、开国大典中的阅兵式。课文在写这些场面时，运用了点面结合的方法。如，</a:t>
            </a:r>
            <a:r>
              <a:rPr lang="en-US" altLang="zh-CN" sz="26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r>
              <a:rPr lang="en-US" altLang="zh-CN" sz="26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写阅兵式时，既从整体上写了受阅部队经过天安门广场时那种整齐威武的情景，又注意通过细节展现各个方阵的风采。这不仅让我们感受到了整个阅兵式的庄严、隆重，还让我们领略到了各个队伍的特色。</a:t>
            </a:r>
            <a:endParaRPr lang="en-US" altLang="zh-CN" sz="26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TextBox 1"/>
          <p:cNvSpPr txBox="1"/>
          <p:nvPr/>
        </p:nvSpPr>
        <p:spPr>
          <a:xfrm>
            <a:off x="611188" y="1100138"/>
            <a:ext cx="7848600" cy="3579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堆人正拼命地拥挤着，只见一只只白皙的手、古铜色的手、粗糙的手、柔软的手，本能地向前伸，本能地挥舞着，都希望抓住车门。一位胖大嫂粗而短的右腿刚踏上车阶，左脚便不停地往外蹬，她使出吃奶的劲儿用力地扭动着肥胖的身躯，一双臃肿的大手拼命地抓住车门扶手。任凭她怎么努力，结果那屁股还是被车门狠狠地挤压了一下，疼得她直叫</a:t>
            </a:r>
            <a:r>
              <a:rPr lang="zh-CN" altLang="en-US" sz="24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我的妈呀！</a:t>
            </a:r>
            <a:r>
              <a:rPr lang="en-US" altLang="zh-CN" sz="24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9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挤车可真是一场不同寻常的战斗呀！</a:t>
            </a:r>
            <a:endParaRPr lang="en-US" altLang="zh-CN" sz="2400" b="1">
              <a:solidFill>
                <a:srgbClr val="96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TextBox 1"/>
          <p:cNvSpPr txBox="1"/>
          <p:nvPr/>
        </p:nvSpPr>
        <p:spPr>
          <a:xfrm>
            <a:off x="611188" y="555625"/>
            <a:ext cx="6913562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平时的阅读中，你是否也读到过这样的场面描写？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2772</Words>
  <Application>WPS 演示</Application>
  <PresentationFormat/>
  <Paragraphs>203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</vt:lpstr>
      <vt:lpstr>微软雅黑</vt:lpstr>
      <vt:lpstr>Arial Unicode MS</vt:lpstr>
      <vt:lpstr>等线</vt:lpstr>
      <vt:lpstr>Cambria</vt:lpstr>
      <vt:lpstr>黑体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C1E73660A4A3456097364D5B0A092DB1_12</vt:lpwstr>
  </property>
</Properties>
</file>