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8" r:id="rId4"/>
    <p:sldId id="257" r:id="rId5"/>
    <p:sldId id="270" r:id="rId6"/>
    <p:sldId id="260" r:id="rId7"/>
    <p:sldId id="258" r:id="rId8"/>
    <p:sldId id="261" r:id="rId9"/>
    <p:sldId id="271" r:id="rId10"/>
    <p:sldId id="262" r:id="rId11"/>
    <p:sldId id="264" r:id="rId12"/>
    <p:sldId id="277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00"/>
    <a:srgbClr val="0066FF"/>
    <a:srgbClr val="CA3679"/>
    <a:srgbClr val="00CC66"/>
    <a:srgbClr val="0000FF"/>
    <a:srgbClr val="FF33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4" name="Text Box 6"/>
          <p:cNvSpPr txBox="1"/>
          <p:nvPr/>
        </p:nvSpPr>
        <p:spPr>
          <a:xfrm>
            <a:off x="2195513" y="2708275"/>
            <a:ext cx="4392612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i="1">
                <a:solidFill>
                  <a:srgbClr val="0000FF"/>
                </a:solidFill>
                <a:latin typeface="Constantia" panose="02030602050306030303" pitchFamily="18" charset="0"/>
                <a:ea typeface="MS UI Gothic" panose="020B0600070205080204" pitchFamily="34" charset="-128"/>
              </a:rPr>
              <a:t>Lesson 4</a:t>
            </a:r>
            <a:endParaRPr lang="en-US" altLang="zh-CN" sz="4000" b="1" i="1">
              <a:solidFill>
                <a:srgbClr val="0000FF"/>
              </a:solidFill>
              <a:latin typeface="Constantia" panose="02030602050306030303" pitchFamily="18" charset="0"/>
              <a:ea typeface="MS UI Gothic" panose="020B0600070205080204" pitchFamily="34" charset="-128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4000" b="1" i="1">
                <a:solidFill>
                  <a:srgbClr val="0000FF"/>
                </a:solidFill>
                <a:latin typeface="Constantia" panose="02030602050306030303" pitchFamily="18" charset="0"/>
                <a:ea typeface="MS UI Gothic" panose="020B0600070205080204" pitchFamily="34" charset="-128"/>
              </a:rPr>
              <a:t>Making Dinner</a:t>
            </a:r>
            <a:r>
              <a:rPr lang="en-US" altLang="zh-CN" sz="3600" b="1">
                <a:solidFill>
                  <a:srgbClr val="0000FF"/>
                </a:solidFill>
                <a:latin typeface="Lucida Console" panose="020B0609040504020204" pitchFamily="49" charset="0"/>
                <a:ea typeface="MS UI Gothic" panose="020B0600070205080204" pitchFamily="34" charset="-128"/>
              </a:rPr>
              <a:t> </a:t>
            </a:r>
            <a:endParaRPr lang="en-US" altLang="zh-CN" sz="3600" b="1">
              <a:solidFill>
                <a:srgbClr val="0000FF"/>
              </a:solidFill>
              <a:latin typeface="Lucida Console" panose="020B0609040504020204" pitchFamily="49" charset="0"/>
              <a:ea typeface="MS UI Gothic" panose="020B0600070205080204" pitchFamily="34" charset="-128"/>
            </a:endParaRPr>
          </a:p>
        </p:txBody>
      </p:sp>
      <p:sp>
        <p:nvSpPr>
          <p:cNvPr id="2059" name="矩形 2058"/>
          <p:cNvSpPr/>
          <p:nvPr/>
        </p:nvSpPr>
        <p:spPr>
          <a:xfrm>
            <a:off x="1619250" y="620713"/>
            <a:ext cx="5545138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56"/>
              </a:avLst>
            </a:prstTxWarp>
            <a:normAutofit/>
          </a:bodyPr>
          <a:p>
            <a:pPr algn="ctr" eaLnBrk="0" hangingPunct="0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Welcome!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6" name="AutoShape 6"/>
          <p:cNvSpPr/>
          <p:nvPr/>
        </p:nvSpPr>
        <p:spPr>
          <a:xfrm rot="718026">
            <a:off x="0" y="549275"/>
            <a:ext cx="4716463" cy="595313"/>
          </a:xfrm>
          <a:prstGeom prst="rightArrowCallout">
            <a:avLst>
              <a:gd name="adj1" fmla="val 25000"/>
              <a:gd name="adj2" fmla="val 12500"/>
              <a:gd name="adj3" fmla="val 132044"/>
              <a:gd name="adj4" fmla="val 6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</a:rPr>
              <a:t>Let’s review 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</a:rPr>
              <a:t>复习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2916238" y="1557338"/>
            <a:ext cx="5040312" cy="3084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</a:rPr>
              <a:t>first—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基数是（              ）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</a:rPr>
              <a:t>let’s—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完全形式（            ）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</a:rPr>
              <a:t>LiMing’s—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翻译（             ）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</a:rPr>
              <a:t>come—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现在时（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             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）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</a:rPr>
              <a:t>two—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同音词（             ）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081" name="Text Box 9"/>
          <p:cNvSpPr txBox="1"/>
          <p:nvPr/>
        </p:nvSpPr>
        <p:spPr>
          <a:xfrm>
            <a:off x="5651500" y="1484313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one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82" name="Text Box 10"/>
          <p:cNvSpPr txBox="1"/>
          <p:nvPr/>
        </p:nvSpPr>
        <p:spPr>
          <a:xfrm>
            <a:off x="5867400" y="2205038"/>
            <a:ext cx="12969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let  us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83" name="Text Box 11"/>
          <p:cNvSpPr txBox="1"/>
          <p:nvPr/>
        </p:nvSpPr>
        <p:spPr>
          <a:xfrm>
            <a:off x="5795963" y="2852738"/>
            <a:ext cx="14398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李明的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84" name="Text Box 12"/>
          <p:cNvSpPr txBox="1"/>
          <p:nvPr/>
        </p:nvSpPr>
        <p:spPr>
          <a:xfrm>
            <a:off x="5580063" y="3429000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coming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85" name="Text Box 13"/>
          <p:cNvSpPr txBox="1"/>
          <p:nvPr/>
        </p:nvSpPr>
        <p:spPr>
          <a:xfrm>
            <a:off x="5651500" y="4149725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too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Picture 14" descr="AG00142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33813"/>
            <a:ext cx="762000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5" descr="AG00130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3573463"/>
            <a:ext cx="720725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9" grpId="0"/>
      <p:bldP spid="3081" grpId="0"/>
      <p:bldP spid="3082" grpId="0"/>
      <p:bldP spid="3083" grpId="0"/>
      <p:bldP spid="3084" grpId="0"/>
      <p:bldP spid="30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90" name="Text Box 6"/>
          <p:cNvSpPr txBox="1"/>
          <p:nvPr/>
        </p:nvSpPr>
        <p:spPr>
          <a:xfrm>
            <a:off x="1908175" y="2420938"/>
            <a:ext cx="64087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Constantia" panose="02030602050306030303" pitchFamily="18" charset="0"/>
              </a:rPr>
              <a:t>                   </a:t>
            </a:r>
            <a:r>
              <a:rPr lang="en-US" altLang="zh-CN" sz="4000" b="1" dirty="0">
                <a:solidFill>
                  <a:srgbClr val="0000FF"/>
                </a:solidFill>
                <a:latin typeface="Constantia" panose="02030602050306030303" pitchFamily="18" charset="0"/>
                <a:ea typeface="MingLiU" panose="02020509000000000000" pitchFamily="49" charset="-120"/>
              </a:rPr>
              <a:t>Making  Dinner</a:t>
            </a:r>
            <a:endParaRPr lang="en-US" altLang="zh-CN" sz="4000" b="1" dirty="0">
              <a:solidFill>
                <a:srgbClr val="0000FF"/>
              </a:solidFill>
              <a:latin typeface="Constantia" panose="02030602050306030303" pitchFamily="18" charset="0"/>
              <a:ea typeface="MingLiU" panose="02020509000000000000" pitchFamily="49" charset="-120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2484438" y="3357563"/>
            <a:ext cx="4248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u="sng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第四课  正在做晚饭</a:t>
            </a:r>
            <a:endParaRPr lang="zh-CN" altLang="en-US" sz="3600" b="1" u="sng" dirty="0">
              <a:solidFill>
                <a:srgbClr val="0000FF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0" grpId="1"/>
      <p:bldP spid="163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547813" y="620713"/>
            <a:ext cx="36718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New words   </a:t>
            </a:r>
            <a:r>
              <a:rPr kumimoji="0" lang="zh-CN" altLang="en-US" sz="2800" b="1" kern="1200" cap="none" spc="0" normalizeH="0" baseline="0" noProof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新单词</a:t>
            </a:r>
            <a:endParaRPr kumimoji="0" lang="zh-CN" altLang="en-US" sz="2800" b="1" kern="1200" cap="none" spc="0" normalizeH="0" baseline="0" noProof="0" smtClean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2" name="AutoShape 8"/>
          <p:cNvSpPr/>
          <p:nvPr/>
        </p:nvSpPr>
        <p:spPr>
          <a:xfrm>
            <a:off x="2268538" y="1412875"/>
            <a:ext cx="1800225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hungry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3" name="AutoShape 9"/>
          <p:cNvSpPr/>
          <p:nvPr/>
        </p:nvSpPr>
        <p:spPr>
          <a:xfrm>
            <a:off x="4284663" y="1557338"/>
            <a:ext cx="792162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4" name="AutoShape 10"/>
          <p:cNvSpPr/>
          <p:nvPr/>
        </p:nvSpPr>
        <p:spPr>
          <a:xfrm>
            <a:off x="5148263" y="1341438"/>
            <a:ext cx="1944687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饥饿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AutoShape 11"/>
          <p:cNvSpPr/>
          <p:nvPr/>
        </p:nvSpPr>
        <p:spPr>
          <a:xfrm>
            <a:off x="2268538" y="2349500"/>
            <a:ext cx="1800225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vegetables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AutoShape 12"/>
          <p:cNvSpPr/>
          <p:nvPr/>
        </p:nvSpPr>
        <p:spPr>
          <a:xfrm>
            <a:off x="4213225" y="2565400"/>
            <a:ext cx="792163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8" name="AutoShape 14"/>
          <p:cNvSpPr/>
          <p:nvPr/>
        </p:nvSpPr>
        <p:spPr>
          <a:xfrm>
            <a:off x="5076825" y="2349500"/>
            <a:ext cx="2016125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蔬菜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9" name="AutoShape 15"/>
          <p:cNvSpPr/>
          <p:nvPr/>
        </p:nvSpPr>
        <p:spPr>
          <a:xfrm>
            <a:off x="5076825" y="3284538"/>
            <a:ext cx="2159000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西红柿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60" name="AutoShape 16"/>
          <p:cNvSpPr/>
          <p:nvPr/>
        </p:nvSpPr>
        <p:spPr>
          <a:xfrm>
            <a:off x="2268538" y="3284538"/>
            <a:ext cx="1800225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tomato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61" name="AutoShape 17"/>
          <p:cNvSpPr/>
          <p:nvPr/>
        </p:nvSpPr>
        <p:spPr>
          <a:xfrm>
            <a:off x="5076825" y="4221163"/>
            <a:ext cx="2159000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土豆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62" name="AutoShape 18"/>
          <p:cNvSpPr/>
          <p:nvPr/>
        </p:nvSpPr>
        <p:spPr>
          <a:xfrm>
            <a:off x="2268538" y="4221163"/>
            <a:ext cx="1800225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potato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63" name="AutoShape 19"/>
          <p:cNvSpPr/>
          <p:nvPr/>
        </p:nvSpPr>
        <p:spPr>
          <a:xfrm>
            <a:off x="4213225" y="3500438"/>
            <a:ext cx="792163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64" name="AutoShape 20"/>
          <p:cNvSpPr/>
          <p:nvPr/>
        </p:nvSpPr>
        <p:spPr>
          <a:xfrm>
            <a:off x="4213225" y="4437063"/>
            <a:ext cx="792163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65" name="AutoShape 21"/>
          <p:cNvSpPr/>
          <p:nvPr/>
        </p:nvSpPr>
        <p:spPr>
          <a:xfrm>
            <a:off x="2268538" y="5157788"/>
            <a:ext cx="1800225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carrot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66" name="AutoShape 22"/>
          <p:cNvSpPr/>
          <p:nvPr/>
        </p:nvSpPr>
        <p:spPr>
          <a:xfrm>
            <a:off x="5076825" y="5157788"/>
            <a:ext cx="2087563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胡萝卜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67" name="AutoShape 23"/>
          <p:cNvSpPr/>
          <p:nvPr/>
        </p:nvSpPr>
        <p:spPr>
          <a:xfrm>
            <a:off x="4213225" y="5302250"/>
            <a:ext cx="792163" cy="215900"/>
          </a:xfrm>
          <a:prstGeom prst="rightArrow">
            <a:avLst>
              <a:gd name="adj1" fmla="val 50000"/>
              <a:gd name="adj2" fmla="val 9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78 0.08519 C -0.00746 0.1213 0.01302 0.15764 0.02917 0.15556 C 0.04531 0.15348 0.04792 0.06945 0.06945 0.07223 C 0.09097 0.075 0.13472 0.17963 0.15833 0.17223 C 0.18195 0.16482 0.19115 0.03612 0.21111 0.02778 C 0.23108 0.01945 0.24774 0.12408 0.27778 0.12223 C 0.30781 0.12037 0.43767 0.03704 0.39167 0.01667 C 0.34549 -0.0037 0.17257 -0.00185 -5.55556E-7 -4.44444E-6 " pathEditMode="relative" rAng="0" ptsTypes="aaaaaaaA">
                                      <p:cBhvr>
                                        <p:cTn id="6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2" grpId="0" animBg="1"/>
      <p:bldP spid="6153" grpId="0" animBg="1"/>
      <p:bldP spid="6154" grpId="0" animBg="1"/>
      <p:bldP spid="6155" grpId="0" animBg="1"/>
      <p:bldP spid="6156" grpId="0" animBg="1"/>
      <p:bldP spid="6158" grpId="0" animBg="1"/>
      <p:bldP spid="6159" grpId="0" animBg="1"/>
      <p:bldP spid="6160" grpId="0" animBg="1"/>
      <p:bldP spid="6161" grpId="0" animBg="1"/>
      <p:bldP spid="6162" grpId="0" animBg="1"/>
      <p:bldP spid="6163" grpId="0" animBg="1"/>
      <p:bldP spid="6164" grpId="0" animBg="1"/>
      <p:bldP spid="6165" grpId="0" animBg="1"/>
      <p:bldP spid="6166" grpId="0" animBg="1"/>
      <p:bldP spid="616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102" name="Picture 6" descr="u=1805897727,1655965110&amp;fm=11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3789363"/>
            <a:ext cx="3024187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7" descr="u=1642032884,4067411255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763" y="981075"/>
            <a:ext cx="2016125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8" descr="u=1874210372,2686465205&amp;fm=11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3789363"/>
            <a:ext cx="2808288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9" descr="u=1015333698,2246931903&amp;fm=116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113" y="1196975"/>
            <a:ext cx="2455862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Picture 10" descr="u=1583508057,475673054&amp;fm=116&amp;gp=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2500" y="981075"/>
            <a:ext cx="2592388" cy="209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Text Box 11"/>
          <p:cNvSpPr txBox="1"/>
          <p:nvPr/>
        </p:nvSpPr>
        <p:spPr>
          <a:xfrm>
            <a:off x="1258888" y="2565400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carrot</a:t>
            </a:r>
            <a:r>
              <a:rPr lang="en-US" altLang="zh-CN" sz="3200" b="1">
                <a:solidFill>
                  <a:srgbClr val="00CC66"/>
                </a:solidFill>
                <a:latin typeface="Arial" panose="020B0604020202020204" pitchFamily="34" charset="0"/>
              </a:rPr>
              <a:t>s</a:t>
            </a:r>
            <a:endParaRPr lang="en-US" altLang="zh-CN" sz="3200" b="1">
              <a:solidFill>
                <a:srgbClr val="00CC66"/>
              </a:solidFill>
              <a:latin typeface="Arial" panose="020B0604020202020204" pitchFamily="34" charset="0"/>
            </a:endParaRPr>
          </a:p>
        </p:txBody>
      </p:sp>
      <p:sp>
        <p:nvSpPr>
          <p:cNvPr id="4108" name="Text Box 12"/>
          <p:cNvSpPr txBox="1"/>
          <p:nvPr/>
        </p:nvSpPr>
        <p:spPr>
          <a:xfrm>
            <a:off x="4067175" y="2565400"/>
            <a:ext cx="1441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fridge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4109" name="Text Box 13"/>
          <p:cNvSpPr txBox="1"/>
          <p:nvPr/>
        </p:nvSpPr>
        <p:spPr>
          <a:xfrm>
            <a:off x="1547813" y="5516563"/>
            <a:ext cx="19446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potato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Text Box 14"/>
          <p:cNvSpPr txBox="1"/>
          <p:nvPr/>
        </p:nvSpPr>
        <p:spPr>
          <a:xfrm>
            <a:off x="6156325" y="2565400"/>
            <a:ext cx="21669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tomato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Text Box 15"/>
          <p:cNvSpPr txBox="1"/>
          <p:nvPr/>
        </p:nvSpPr>
        <p:spPr>
          <a:xfrm>
            <a:off x="5076825" y="5589588"/>
            <a:ext cx="23764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vegetable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  <p:bldP spid="4108" grpId="0"/>
      <p:bldP spid="4109" grpId="0"/>
      <p:bldP spid="4110" grpId="0"/>
      <p:bldP spid="41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Text Box 5"/>
          <p:cNvSpPr txBox="1"/>
          <p:nvPr/>
        </p:nvSpPr>
        <p:spPr>
          <a:xfrm>
            <a:off x="250825" y="1196975"/>
            <a:ext cx="8569325" cy="570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 LiMing:</a:t>
            </a:r>
            <a:r>
              <a:rPr lang="en-US" altLang="zh-CN" sz="3200" dirty="0">
                <a:latin typeface="Arial" panose="020B0604020202020204" pitchFamily="34" charset="0"/>
              </a:rPr>
              <a:t> 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What time</a:t>
            </a:r>
            <a:r>
              <a:rPr lang="en-US" altLang="zh-CN" sz="3200" dirty="0">
                <a:latin typeface="Arial" panose="020B0604020202020204" pitchFamily="34" charset="0"/>
              </a:rPr>
              <a:t> is it?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Jenny:</a:t>
            </a:r>
            <a:r>
              <a:rPr lang="en-US" altLang="zh-CN" sz="3200" dirty="0">
                <a:latin typeface="Arial" panose="020B0604020202020204" pitchFamily="34" charset="0"/>
              </a:rPr>
              <a:t> It’s half past six.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Time for</a:t>
            </a:r>
            <a:r>
              <a:rPr lang="en-US" altLang="zh-CN" sz="3200" dirty="0">
                <a:latin typeface="Arial" panose="020B0604020202020204" pitchFamily="34" charset="0"/>
              </a:rPr>
              <a:t> dinner!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           I’m  hungry, Mum!I only  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ate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an</a:t>
            </a:r>
            <a:r>
              <a:rPr lang="en-US" altLang="zh-CN" sz="3200" dirty="0">
                <a:latin typeface="Arial" panose="020B0604020202020204" pitchFamily="34" charset="0"/>
              </a:rPr>
              <a:t> apple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           for lunch. What’s for dinner?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7171" name="Rectangle 7"/>
          <p:cNvSpPr/>
          <p:nvPr/>
        </p:nvSpPr>
        <p:spPr>
          <a:xfrm>
            <a:off x="179388" y="404813"/>
            <a:ext cx="4176712" cy="620712"/>
          </a:xfrm>
          <a:prstGeom prst="rect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200" b="1" dirty="0">
                <a:solidFill>
                  <a:srgbClr val="FF9933"/>
                </a:solidFill>
                <a:latin typeface="Arial" panose="020B0604020202020204" pitchFamily="34" charset="0"/>
              </a:rPr>
              <a:t>1.Time for dinner!</a:t>
            </a:r>
            <a:endParaRPr lang="en-US" altLang="zh-CN" sz="3200" b="1" dirty="0">
              <a:solidFill>
                <a:srgbClr val="FF9933"/>
              </a:solidFill>
              <a:latin typeface="Arial" panose="020B0604020202020204" pitchFamily="34" charset="0"/>
            </a:endParaRPr>
          </a:p>
        </p:txBody>
      </p:sp>
      <p:sp>
        <p:nvSpPr>
          <p:cNvPr id="7172" name="AutoShape 8"/>
          <p:cNvSpPr/>
          <p:nvPr/>
        </p:nvSpPr>
        <p:spPr>
          <a:xfrm>
            <a:off x="5292725" y="1773238"/>
            <a:ext cx="2016125" cy="647700"/>
          </a:xfrm>
          <a:prstGeom prst="wedgeRoundRectCallout">
            <a:avLst>
              <a:gd name="adj1" fmla="val -159449"/>
              <a:gd name="adj2" fmla="val -63236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几点钟？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173" name="AutoShape 9"/>
          <p:cNvSpPr/>
          <p:nvPr/>
        </p:nvSpPr>
        <p:spPr>
          <a:xfrm rot="-10714358" flipV="1">
            <a:off x="465138" y="1987550"/>
            <a:ext cx="2663825" cy="719138"/>
          </a:xfrm>
          <a:prstGeom prst="wedgeEllipseCallout">
            <a:avLst>
              <a:gd name="adj1" fmla="val -125435"/>
              <a:gd name="adj2" fmla="val 52852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时间到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174" name="AutoShape 10"/>
          <p:cNvSpPr/>
          <p:nvPr/>
        </p:nvSpPr>
        <p:spPr>
          <a:xfrm>
            <a:off x="3203575" y="4868863"/>
            <a:ext cx="3313113" cy="647700"/>
          </a:xfrm>
          <a:prstGeom prst="callout3">
            <a:avLst>
              <a:gd name="adj1" fmla="val 17648"/>
              <a:gd name="adj2" fmla="val 102301"/>
              <a:gd name="adj3" fmla="val 17648"/>
              <a:gd name="adj4" fmla="val 157259"/>
              <a:gd name="adj5" fmla="val -14463"/>
              <a:gd name="adj6" fmla="val 157259"/>
              <a:gd name="adj7" fmla="val -46815"/>
              <a:gd name="adj8" fmla="val 11806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dirty="0">
                <a:latin typeface="Arial" panose="020B0604020202020204" pitchFamily="34" charset="0"/>
              </a:rPr>
              <a:t>冠词，元音字母前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7177" name="矩形标注 7176"/>
          <p:cNvSpPr/>
          <p:nvPr/>
        </p:nvSpPr>
        <p:spPr>
          <a:xfrm rot="11202590">
            <a:off x="1476375" y="3357563"/>
            <a:ext cx="2879725" cy="595312"/>
          </a:xfrm>
          <a:prstGeom prst="wedgeRectCallout">
            <a:avLst>
              <a:gd name="adj1" fmla="val -118106"/>
              <a:gd name="adj2" fmla="val -343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吃（</a:t>
            </a:r>
            <a:r>
              <a:rPr lang="en-US" altLang="zh-CN" sz="2800" b="1" dirty="0">
                <a:latin typeface="Arial" panose="020B0604020202020204" pitchFamily="34" charset="0"/>
              </a:rPr>
              <a:t>eat</a:t>
            </a:r>
            <a:r>
              <a:rPr lang="zh-CN" altLang="en-US" sz="2800" b="1" dirty="0">
                <a:latin typeface="Arial" panose="020B0604020202020204" pitchFamily="34" charset="0"/>
              </a:rPr>
              <a:t>过去式）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  <p:bldP spid="7174" grpId="0" animBg="1"/>
      <p:bldP spid="71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4" name="矩形 10243"/>
          <p:cNvSpPr/>
          <p:nvPr/>
        </p:nvSpPr>
        <p:spPr>
          <a:xfrm>
            <a:off x="250825" y="404813"/>
            <a:ext cx="8439150" cy="3503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Mrs.Smith:</a:t>
            </a:r>
            <a:r>
              <a:rPr lang="en-US" altLang="zh-CN" sz="3200" dirty="0">
                <a:latin typeface="Arial" panose="020B0604020202020204" pitchFamily="34" charset="0"/>
              </a:rPr>
              <a:t> I’m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cooking</a:t>
            </a:r>
            <a:r>
              <a:rPr lang="en-US" altLang="zh-CN" sz="3200" dirty="0">
                <a:latin typeface="Arial" panose="020B0604020202020204" pitchFamily="34" charset="0"/>
              </a:rPr>
              <a:t> meat and vegetables.</a:t>
            </a:r>
            <a:endParaRPr lang="en-US" altLang="zh-CN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en-US" altLang="zh-CN" sz="3200" b="1" dirty="0">
                <a:latin typeface="Arial" panose="020B0604020202020204" pitchFamily="34" charset="0"/>
              </a:rPr>
              <a:t>Jenny:    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Let’s</a:t>
            </a:r>
            <a:r>
              <a:rPr lang="en-US" altLang="zh-CN" sz="3200" dirty="0">
                <a:latin typeface="Arial" panose="020B0604020202020204" pitchFamily="34" charset="0"/>
              </a:rPr>
              <a:t> help my mother make dinner.</a:t>
            </a:r>
            <a:endParaRPr lang="en-US" altLang="zh-CN" sz="3200" dirty="0">
              <a:latin typeface="Arial" panose="020B0604020202020204" pitchFamily="34" charset="0"/>
            </a:endParaRPr>
          </a:p>
          <a:p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               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                She needs some vegetables.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10246" name="圆角矩形标注 10245"/>
          <p:cNvSpPr/>
          <p:nvPr/>
        </p:nvSpPr>
        <p:spPr>
          <a:xfrm rot="10800000">
            <a:off x="611188" y="1052513"/>
            <a:ext cx="3671887" cy="649287"/>
          </a:xfrm>
          <a:prstGeom prst="wedgeRoundRectCallout">
            <a:avLst>
              <a:gd name="adj1" fmla="val -39023"/>
              <a:gd name="adj2" fmla="val 6882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做饭（</a:t>
            </a:r>
            <a:r>
              <a:rPr lang="en-US" altLang="zh-CN" sz="2800" b="1" dirty="0">
                <a:latin typeface="Arial" panose="020B0604020202020204" pitchFamily="34" charset="0"/>
              </a:rPr>
              <a:t>cook</a:t>
            </a:r>
            <a:r>
              <a:rPr lang="zh-CN" altLang="en-US" sz="2800" b="1" dirty="0">
                <a:latin typeface="Arial" panose="020B0604020202020204" pitchFamily="34" charset="0"/>
              </a:rPr>
              <a:t>现在时）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8" name="线形标注 2 10247"/>
          <p:cNvSpPr/>
          <p:nvPr/>
        </p:nvSpPr>
        <p:spPr>
          <a:xfrm>
            <a:off x="3419475" y="2708275"/>
            <a:ext cx="4535488" cy="609600"/>
          </a:xfrm>
          <a:prstGeom prst="borderCallout2">
            <a:avLst>
              <a:gd name="adj1" fmla="val 18750"/>
              <a:gd name="adj2" fmla="val -1681"/>
              <a:gd name="adj3" fmla="val 18750"/>
              <a:gd name="adj4" fmla="val -10222"/>
              <a:gd name="adj5" fmla="val -53125"/>
              <a:gd name="adj6" fmla="val -190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让我们（完全形式</a:t>
            </a:r>
            <a:r>
              <a:rPr lang="en-US" altLang="zh-CN" sz="2800" b="1" dirty="0">
                <a:latin typeface="Arial" panose="020B0604020202020204" pitchFamily="34" charset="0"/>
              </a:rPr>
              <a:t>let us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  <p:bldP spid="102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7" name="文本框 11266"/>
          <p:cNvSpPr txBox="1"/>
          <p:nvPr/>
        </p:nvSpPr>
        <p:spPr>
          <a:xfrm>
            <a:off x="1258888" y="620713"/>
            <a:ext cx="62658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Important and difficult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重难点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755650" y="1268413"/>
            <a:ext cx="71294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、（</a:t>
            </a:r>
            <a:r>
              <a:rPr lang="en-US" altLang="zh-CN" sz="2800" b="1" dirty="0">
                <a:latin typeface="Arial" panose="020B0604020202020204" pitchFamily="34" charset="0"/>
              </a:rPr>
              <a:t>time for +</a:t>
            </a:r>
            <a:r>
              <a:rPr lang="zh-CN" altLang="en-US" sz="2800" b="1" dirty="0">
                <a:latin typeface="Arial" panose="020B0604020202020204" pitchFamily="34" charset="0"/>
              </a:rPr>
              <a:t>名词）</a:t>
            </a:r>
            <a:r>
              <a:rPr lang="en-US" altLang="zh-CN" sz="2800" b="1" dirty="0">
                <a:latin typeface="Arial" panose="020B0604020202020204" pitchFamily="34" charset="0"/>
              </a:rPr>
              <a:t>= </a:t>
            </a:r>
            <a:r>
              <a:rPr lang="zh-CN" altLang="en-US" sz="2800" b="1" dirty="0"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</a:rPr>
              <a:t>time to+</a:t>
            </a:r>
            <a:r>
              <a:rPr lang="zh-CN" altLang="en-US" sz="2800" b="1" dirty="0">
                <a:latin typeface="Arial" panose="020B0604020202020204" pitchFamily="34" charset="0"/>
              </a:rPr>
              <a:t>动词）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684213" y="1844675"/>
            <a:ext cx="741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、（</a:t>
            </a:r>
            <a:r>
              <a:rPr lang="en-US" altLang="zh-CN" sz="2800" b="1" dirty="0">
                <a:latin typeface="Arial" panose="020B0604020202020204" pitchFamily="34" charset="0"/>
              </a:rPr>
              <a:t>an </a:t>
            </a:r>
            <a:r>
              <a:rPr lang="zh-CN" altLang="en-US" sz="2800" b="1" dirty="0">
                <a:latin typeface="Arial" panose="020B0604020202020204" pitchFamily="34" charset="0"/>
              </a:rPr>
              <a:t>和 </a:t>
            </a:r>
            <a:r>
              <a:rPr lang="en-US" altLang="zh-CN" sz="2800" b="1" dirty="0">
                <a:latin typeface="Arial" panose="020B0604020202020204" pitchFamily="34" charset="0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</a:rPr>
              <a:t>） </a:t>
            </a:r>
            <a:r>
              <a:rPr lang="en-US" altLang="zh-CN" sz="2800" b="1" dirty="0">
                <a:latin typeface="Arial" panose="020B0604020202020204" pitchFamily="34" charset="0"/>
              </a:rPr>
              <a:t>(an </a:t>
            </a:r>
            <a:r>
              <a:rPr lang="zh-CN" altLang="en-US" sz="2800" b="1" dirty="0">
                <a:latin typeface="Arial" panose="020B0604020202020204" pitchFamily="34" charset="0"/>
              </a:rPr>
              <a:t>元音前面）（</a:t>
            </a:r>
            <a:r>
              <a:rPr lang="en-US" altLang="zh-CN" sz="2800" b="1" dirty="0">
                <a:latin typeface="Arial" panose="020B0604020202020204" pitchFamily="34" charset="0"/>
              </a:rPr>
              <a:t>a  </a:t>
            </a:r>
            <a:r>
              <a:rPr lang="zh-CN" altLang="en-US" sz="2800" b="1" dirty="0">
                <a:latin typeface="Arial" panose="020B0604020202020204" pitchFamily="34" charset="0"/>
              </a:rPr>
              <a:t>辅音前面）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684213" y="2420938"/>
            <a:ext cx="7488237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</a:rPr>
              <a:t>、（变现在时</a:t>
            </a:r>
            <a:r>
              <a:rPr lang="en-US" altLang="zh-CN" sz="2800" b="1" dirty="0">
                <a:latin typeface="Arial" panose="020B0604020202020204" pitchFamily="34" charset="0"/>
              </a:rPr>
              <a:t>+ing</a:t>
            </a:r>
            <a:r>
              <a:rPr lang="zh-CN" altLang="en-US" sz="2800" b="1" dirty="0">
                <a:latin typeface="Arial" panose="020B0604020202020204" pitchFamily="34" charset="0"/>
              </a:rPr>
              <a:t>）（</a:t>
            </a:r>
            <a:r>
              <a:rPr lang="en-US" altLang="zh-CN" sz="2800" b="1" dirty="0">
                <a:latin typeface="Arial" panose="020B0604020202020204" pitchFamily="34" charset="0"/>
              </a:rPr>
              <a:t>e</a:t>
            </a:r>
            <a:r>
              <a:rPr lang="zh-CN" altLang="en-US" sz="2800" b="1" dirty="0">
                <a:latin typeface="Arial" panose="020B0604020202020204" pitchFamily="34" charset="0"/>
              </a:rPr>
              <a:t>结尾先去掉</a:t>
            </a:r>
            <a:r>
              <a:rPr lang="en-US" altLang="zh-CN" sz="2800" b="1" dirty="0">
                <a:latin typeface="Arial" panose="020B0604020202020204" pitchFamily="34" charset="0"/>
              </a:rPr>
              <a:t>e</a:t>
            </a:r>
            <a:r>
              <a:rPr lang="zh-CN" altLang="en-US" sz="2800" b="1" dirty="0">
                <a:latin typeface="Arial" panose="020B0604020202020204" pitchFamily="34" charset="0"/>
              </a:rPr>
              <a:t>再</a:t>
            </a:r>
            <a:r>
              <a:rPr lang="en-US" altLang="zh-CN" sz="2800" b="1" dirty="0">
                <a:latin typeface="Arial" panose="020B0604020202020204" pitchFamily="34" charset="0"/>
              </a:rPr>
              <a:t>+ing</a:t>
            </a:r>
            <a:r>
              <a:rPr lang="zh-CN" altLang="en-US" sz="2800" b="1" dirty="0">
                <a:latin typeface="Arial" panose="020B0604020202020204" pitchFamily="34" charset="0"/>
              </a:rPr>
              <a:t>）         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（重读辅音后</a:t>
            </a:r>
            <a:r>
              <a:rPr lang="en-US" altLang="zh-CN" sz="2800" b="1" dirty="0">
                <a:latin typeface="Arial" panose="020B0604020202020204" pitchFamily="34" charset="0"/>
              </a:rPr>
              <a:t>+</a:t>
            </a:r>
            <a:r>
              <a:rPr lang="zh-CN" altLang="en-US" sz="2800" b="1" dirty="0">
                <a:latin typeface="Arial" panose="020B0604020202020204" pitchFamily="34" charset="0"/>
              </a:rPr>
              <a:t>最后辅音字母双写载</a:t>
            </a:r>
            <a:r>
              <a:rPr lang="en-US" altLang="zh-CN" sz="2800" b="1" dirty="0">
                <a:latin typeface="Arial" panose="020B0604020202020204" pitchFamily="34" charset="0"/>
              </a:rPr>
              <a:t>+ing</a:t>
            </a:r>
            <a:r>
              <a:rPr lang="zh-CN" altLang="en-US" sz="2800" b="1" dirty="0">
                <a:latin typeface="Arial" panose="020B0604020202020204" pitchFamily="34" charset="0"/>
              </a:rPr>
              <a:t>）           （一般都直接</a:t>
            </a:r>
            <a:r>
              <a:rPr lang="en-US" altLang="zh-CN" sz="2800" b="1" dirty="0">
                <a:latin typeface="Arial" panose="020B0604020202020204" pitchFamily="34" charset="0"/>
              </a:rPr>
              <a:t>+ing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755650" y="4149725"/>
            <a:ext cx="7416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</a:rPr>
              <a:t>、（变过去式一般</a:t>
            </a:r>
            <a:r>
              <a:rPr lang="en-US" altLang="zh-CN" sz="2800" b="1" dirty="0">
                <a:latin typeface="Arial" panose="020B0604020202020204" pitchFamily="34" charset="0"/>
              </a:rPr>
              <a:t>+ed</a:t>
            </a:r>
            <a:r>
              <a:rPr lang="zh-CN" altLang="en-US" sz="2800" b="1" dirty="0">
                <a:latin typeface="Arial" panose="020B0604020202020204" pitchFamily="34" charset="0"/>
              </a:rPr>
              <a:t>）（还有些不规则性变化如 </a:t>
            </a:r>
            <a:r>
              <a:rPr lang="en-US" altLang="zh-CN" sz="2800" b="1" dirty="0">
                <a:latin typeface="Arial" panose="020B0604020202020204" pitchFamily="34" charset="0"/>
              </a:rPr>
              <a:t>eat----ate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1" grpId="0"/>
      <p:bldP spid="112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200" name="文本框 8199"/>
          <p:cNvSpPr txBox="1"/>
          <p:nvPr/>
        </p:nvSpPr>
        <p:spPr>
          <a:xfrm>
            <a:off x="1258888" y="549275"/>
            <a:ext cx="669607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To  consolidate  and  homework</a:t>
            </a:r>
            <a:endParaRPr lang="en-US" altLang="zh-CN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巩固                         作业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539750" y="2133600"/>
            <a:ext cx="38893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CA3679"/>
                </a:solidFill>
                <a:latin typeface="Arial" panose="020B0604020202020204" pitchFamily="34" charset="0"/>
              </a:rPr>
              <a:t>time for</a:t>
            </a:r>
            <a:r>
              <a:rPr lang="en-US" altLang="zh-CN" sz="2700" b="1" dirty="0">
                <a:latin typeface="Arial" panose="020B0604020202020204" pitchFamily="34" charset="0"/>
              </a:rPr>
              <a:t> </a:t>
            </a:r>
            <a:r>
              <a:rPr lang="zh-CN" altLang="en-US" sz="2700" b="1" dirty="0">
                <a:latin typeface="Arial" panose="020B0604020202020204" pitchFamily="34" charset="0"/>
              </a:rPr>
              <a:t>和 </a:t>
            </a:r>
            <a:r>
              <a:rPr lang="en-US" altLang="zh-CN" sz="2700" b="1" dirty="0">
                <a:solidFill>
                  <a:srgbClr val="CA3679"/>
                </a:solidFill>
                <a:latin typeface="Arial" panose="020B0604020202020204" pitchFamily="34" charset="0"/>
              </a:rPr>
              <a:t>time to</a:t>
            </a:r>
            <a:r>
              <a:rPr lang="en-US" altLang="zh-CN" sz="2700" b="1" dirty="0">
                <a:latin typeface="Arial" panose="020B0604020202020204" pitchFamily="34" charset="0"/>
              </a:rPr>
              <a:t> </a:t>
            </a:r>
            <a:r>
              <a:rPr lang="zh-CN" altLang="en-US" sz="2700" b="1" dirty="0">
                <a:latin typeface="Arial" panose="020B0604020202020204" pitchFamily="34" charset="0"/>
              </a:rPr>
              <a:t>用法</a:t>
            </a:r>
            <a:endParaRPr lang="zh-CN" altLang="en-US" sz="27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r>
              <a:rPr lang="en-US" altLang="zh-CN" sz="2800" b="1" dirty="0">
                <a:solidFill>
                  <a:srgbClr val="339966"/>
                </a:solidFill>
                <a:latin typeface="Arial" panose="020B0604020202020204" pitchFamily="34" charset="0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</a:rPr>
              <a:t>和</a:t>
            </a:r>
            <a:r>
              <a:rPr lang="en-US" altLang="zh-CN" sz="2800" b="1" dirty="0">
                <a:solidFill>
                  <a:srgbClr val="339966"/>
                </a:solidFill>
                <a:latin typeface="Arial" panose="020B0604020202020204" pitchFamily="34" charset="0"/>
              </a:rPr>
              <a:t>an</a:t>
            </a:r>
            <a:r>
              <a:rPr lang="zh-CN" altLang="en-US" sz="2800" b="1" dirty="0">
                <a:latin typeface="Arial" panose="020B0604020202020204" pitchFamily="34" charset="0"/>
              </a:rPr>
              <a:t>的用法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  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</a:rPr>
              <a:t>o</a:t>
            </a:r>
            <a:r>
              <a:rPr lang="zh-CN" altLang="en-US" sz="2800" b="1" dirty="0">
                <a:latin typeface="Arial" panose="020B0604020202020204" pitchFamily="34" charset="0"/>
              </a:rPr>
              <a:t>结尾单数有生命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</a:rPr>
              <a:t>+es</a:t>
            </a: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文本框 8203"/>
          <p:cNvSpPr txBox="1"/>
          <p:nvPr/>
        </p:nvSpPr>
        <p:spPr>
          <a:xfrm>
            <a:off x="4859338" y="2060575"/>
            <a:ext cx="345757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所有教过的单词和语法、句子还有今天的内容都下一节课在作业上进行考试。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205" name="矩形 8204"/>
          <p:cNvSpPr/>
          <p:nvPr/>
        </p:nvSpPr>
        <p:spPr>
          <a:xfrm>
            <a:off x="611188" y="4508500"/>
            <a:ext cx="360045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GulimChe" panose="020B0609000101010101" charset="-127"/>
                <a:ea typeface="GulimChe" panose="020B0609000101010101" charset="-127"/>
              </a:rPr>
              <a:t>THANK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GulimChe" panose="020B0609000101010101" charset="-127"/>
              <a:ea typeface="GulimChe" panose="020B0609000101010101" charset="-127"/>
            </a:endParaRPr>
          </a:p>
        </p:txBody>
      </p:sp>
      <p:sp>
        <p:nvSpPr>
          <p:cNvPr id="8206" name="矩形 8205" descr="纸袋"/>
          <p:cNvSpPr/>
          <p:nvPr/>
        </p:nvSpPr>
        <p:spPr>
          <a:xfrm>
            <a:off x="5148263" y="4149725"/>
            <a:ext cx="3173412" cy="20875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35361"/>
              </a:avLst>
            </a:prstTxWarp>
            <a:normAutofit/>
            <a:scene3d>
              <a:camera prst="legacyPerspectiveTopLeft">
                <a:rot lat="0" lon="20520000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p>
            <a:pPr algn="ctr" eaLnBrk="0" hangingPunct="0"/>
            <a:r>
              <a:rPr lang="zh-CN" altLang="en-US" sz="3600" b="1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Good Bye !</a:t>
            </a:r>
            <a:endParaRPr lang="zh-CN" altLang="en-US" sz="3600" b="1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2 -0.024  0.033 -0.05867  0.058 -0.05867  C 0.095 -0.05867  0.125 -0.02267  0.125 0.02267  C 0.125 0.03733  0.122 0.05067  0.116 0.06267  C 0.117 0.06267  0 0.24267  0 0.244  C 0 0.24267  -0.117 0.06267  -0.116 0.06267  C -0.122 0.05067  -0.125 0.03733  -0.125 0.02267  C -0.125 -0.02267  -0.095 -0.05867  -0.057 -0.05867  C -0.033 -0.05867  -0.012 -0.024  0 0  Z" pathEditMode="relative" ptsTypes="">
                                      <p:cBhvr>
                                        <p:cTn id="27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1143</Words>
  <Application>WPS 演示</Application>
  <PresentationFormat>在屏幕上显示</PresentationFormat>
  <Paragraphs>118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Arial</vt:lpstr>
      <vt:lpstr>宋体</vt:lpstr>
      <vt:lpstr>Wingdings</vt:lpstr>
      <vt:lpstr>Constantia</vt:lpstr>
      <vt:lpstr>MS UI Gothic</vt:lpstr>
      <vt:lpstr>Lucida Console</vt:lpstr>
      <vt:lpstr>MingLiU</vt:lpstr>
      <vt:lpstr>新宋体</vt:lpstr>
      <vt:lpstr>GulimChe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51</cp:revision>
  <dcterms:created xsi:type="dcterms:W3CDTF">2014-09-02T11:51:00Z</dcterms:created>
  <dcterms:modified xsi:type="dcterms:W3CDTF">2023-09-30T11:49:37Z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CAC5320D91B4449DB93B4F11339B6029_13</vt:lpwstr>
  </property>
  <property fmtid="{D5CDD505-2E9C-101B-9397-08002B2CF9AE}" pid="3" name="KSOProductBuildVer">
    <vt:lpwstr>2052-12.1.0.15374</vt:lpwstr>
  </property>
</Properties>
</file>