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6" r:id="rId4"/>
  </p:sldMasterIdLst>
  <p:notesMasterIdLst>
    <p:notesMasterId r:id="rId43"/>
  </p:notesMasterIdLst>
  <p:handoutMasterIdLst>
    <p:handoutMasterId r:id="rId44"/>
  </p:handoutMasterIdLst>
  <p:sldIdLst>
    <p:sldId id="362" r:id="rId5"/>
    <p:sldId id="363" r:id="rId6"/>
    <p:sldId id="364" r:id="rId7"/>
    <p:sldId id="361" r:id="rId8"/>
    <p:sldId id="365" r:id="rId9"/>
    <p:sldId id="366" r:id="rId10"/>
    <p:sldId id="367" r:id="rId11"/>
    <p:sldId id="368" r:id="rId12"/>
    <p:sldId id="369" r:id="rId13"/>
    <p:sldId id="370" r:id="rId14"/>
    <p:sldId id="371" r:id="rId15"/>
    <p:sldId id="372" r:id="rId16"/>
    <p:sldId id="373" r:id="rId17"/>
    <p:sldId id="374" r:id="rId18"/>
    <p:sldId id="375" r:id="rId19"/>
    <p:sldId id="376" r:id="rId20"/>
    <p:sldId id="377" r:id="rId21"/>
    <p:sldId id="378" r:id="rId22"/>
    <p:sldId id="379" r:id="rId23"/>
    <p:sldId id="380" r:id="rId24"/>
    <p:sldId id="381" r:id="rId25"/>
    <p:sldId id="382" r:id="rId26"/>
    <p:sldId id="383" r:id="rId27"/>
    <p:sldId id="384" r:id="rId28"/>
    <p:sldId id="385" r:id="rId29"/>
    <p:sldId id="397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6" r:id="rId41"/>
    <p:sldId id="409" r:id="rId42"/>
  </p:sldIdLst>
  <p:sldSz cx="9144000" cy="5143500"/>
  <p:notesSz cx="6858000" cy="9144000"/>
  <p:custDataLst>
    <p:tags r:id="rId48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09" autoAdjust="0"/>
    <p:restoredTop sz="94823" autoAdjust="0"/>
  </p:normalViewPr>
  <p:slideViewPr>
    <p:cSldViewPr>
      <p:cViewPr varScale="1">
        <p:scale>
          <a:sx n="143" d="100"/>
          <a:sy n="143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endParaRPr lang="zh-CN" altLang="en-US" sz="1200"/>
          </a:p>
        </p:txBody>
      </p:sp>
      <p:sp>
        <p:nvSpPr>
          <p:cNvPr id="9219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63DDFEAC-987C-4467-804E-6A4B70F22CFF}" type="datetime">
              <a:rPr lang="zh-CN" altLang="en-US" sz="1200"/>
            </a:fld>
            <a:endParaRPr lang="zh-CN" altLang="en-US" sz="1200"/>
          </a:p>
        </p:txBody>
      </p:sp>
      <p:sp>
        <p:nvSpPr>
          <p:cNvPr id="9220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endParaRPr lang="zh-CN" altLang="en-US" sz="1200"/>
          </a:p>
        </p:txBody>
      </p:sp>
      <p:sp>
        <p:nvSpPr>
          <p:cNvPr id="9221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3011C136-EBB9-4C27-9E06-3F9000395998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819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FCE4E05-147D-4B99-BFD6-215C90F882F3}" type="datetime">
              <a:rPr lang="zh-CN" altLang="en-US" sz="1200"/>
            </a:fld>
            <a:endParaRPr lang="zh-CN" altLang="en-US" sz="1200"/>
          </a:p>
        </p:txBody>
      </p:sp>
      <p:sp>
        <p:nvSpPr>
          <p:cNvPr id="8196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8197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819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819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BC113AF-8A67-4993-9815-FE654C5E526B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8763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6" name="矩形 3"/>
          <p:cNvSpPr/>
          <p:nvPr/>
        </p:nvSpPr>
        <p:spPr>
          <a:xfrm>
            <a:off x="323850" y="268288"/>
            <a:ext cx="8569325" cy="4606925"/>
          </a:xfrm>
          <a:prstGeom prst="rect">
            <a:avLst/>
          </a:prstGeom>
          <a:solidFill>
            <a:srgbClr val="FDF0E7">
              <a:alpha val="90000"/>
            </a:srgbClr>
          </a:solidFill>
          <a:ln>
            <a:noFill/>
          </a:ln>
          <a:effectLst>
            <a:outerShdw blurRad="228600" sx="101000" sy="101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7" name="同侧圆角矩形 4"/>
          <p:cNvSpPr/>
          <p:nvPr/>
        </p:nvSpPr>
        <p:spPr bwMode="auto">
          <a:xfrm flipV="1">
            <a:off x="3629025" y="1588"/>
            <a:ext cx="1885950" cy="501650"/>
          </a:xfrm>
          <a:custGeom>
            <a:avLst/>
            <a:gdLst/>
            <a:ahLst/>
            <a:cxnLst>
              <a:cxn ang="0">
                <a:pos x="83610" y="0"/>
              </a:cxn>
              <a:cxn ang="0">
                <a:pos x="1802340" y="0"/>
              </a:cxn>
              <a:cxn ang="0">
                <a:pos x="1885950" y="83610"/>
              </a:cxn>
              <a:cxn ang="0">
                <a:pos x="1885950" y="501650"/>
              </a:cxn>
              <a:cxn ang="0">
                <a:pos x="1885950" y="501650"/>
              </a:cxn>
              <a:cxn ang="0">
                <a:pos x="0" y="501650"/>
              </a:cxn>
              <a:cxn ang="0">
                <a:pos x="0" y="501650"/>
              </a:cxn>
              <a:cxn ang="0">
                <a:pos x="0" y="83610"/>
              </a:cxn>
              <a:cxn ang="0">
                <a:pos x="83610" y="0"/>
              </a:cxn>
            </a:cxnLst>
            <a:rect l="l" t="t" r="r" b="b"/>
            <a:pathLst>
              <a:path w="1885950" h="501650">
                <a:moveTo>
                  <a:pt x="83610" y="0"/>
                </a:moveTo>
                <a:lnTo>
                  <a:pt x="1802340" y="0"/>
                </a:lnTo>
                <a:cubicBezTo>
                  <a:pt x="1848517" y="0"/>
                  <a:pt x="1885950" y="37433"/>
                  <a:pt x="1885950" y="83610"/>
                </a:cubicBezTo>
                <a:lnTo>
                  <a:pt x="1885950" y="501650"/>
                </a:lnTo>
                <a:lnTo>
                  <a:pt x="1885950" y="501650"/>
                </a:lnTo>
                <a:lnTo>
                  <a:pt x="0" y="501650"/>
                </a:lnTo>
                <a:lnTo>
                  <a:pt x="0" y="501650"/>
                </a:lnTo>
                <a:lnTo>
                  <a:pt x="0" y="83610"/>
                </a:lnTo>
                <a:cubicBezTo>
                  <a:pt x="0" y="37433"/>
                  <a:pt x="37433" y="0"/>
                  <a:pt x="83610" y="0"/>
                </a:cubicBezTo>
                <a:close/>
              </a:path>
            </a:pathLst>
          </a:custGeom>
          <a:solidFill>
            <a:srgbClr val="843C0C"/>
          </a:solidFill>
          <a:ln w="12700" cap="flat" cmpd="sng">
            <a:noFill/>
            <a:prstDash val="solid"/>
            <a:miter lim="800000"/>
          </a:ln>
        </p:spPr>
      </p:sp>
      <p:pic>
        <p:nvPicPr>
          <p:cNvPr id="3078" name="图片 2"/>
          <p:cNvPicPr>
            <a:picLocks noChangeAspect="1"/>
          </p:cNvPicPr>
          <p:nvPr/>
        </p:nvPicPr>
        <p:blipFill>
          <a:blip r:embed="rId3"/>
          <a:srcRect l="46815" b="10225"/>
          <a:stretch>
            <a:fillRect/>
          </a:stretch>
        </p:blipFill>
        <p:spPr>
          <a:xfrm>
            <a:off x="0" y="2103438"/>
            <a:ext cx="1800225" cy="3038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3" name="图片 2"/>
          <p:cNvPicPr>
            <a:picLocks noChangeAspect="1"/>
          </p:cNvPicPr>
          <p:nvPr/>
        </p:nvPicPr>
        <p:blipFill>
          <a:blip r:embed="rId2"/>
          <a:srcRect l="6299" r="4115"/>
          <a:stretch>
            <a:fillRect/>
          </a:stretch>
        </p:blipFill>
        <p:spPr>
          <a:xfrm>
            <a:off x="4763" y="0"/>
            <a:ext cx="92170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8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88"/>
            <a:ext cx="9144000" cy="514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7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1"/>
          <p:cNvPicPr>
            <a:picLocks noChangeAspect="1"/>
          </p:cNvPicPr>
          <p:nvPr/>
        </p:nvPicPr>
        <p:blipFill>
          <a:blip r:embed="rId4"/>
          <a:srcRect r="1456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" Target="slide16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>
            <a:hlinkClick r:id="rId1" action="ppaction://hlinksldjump"/>
          </p:cNvPr>
          <p:cNvSpPr txBox="1"/>
          <p:nvPr/>
        </p:nvSpPr>
        <p:spPr>
          <a:xfrm>
            <a:off x="2700338" y="1419225"/>
            <a:ext cx="4402137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标题 1">
            <a:hlinkClick r:id="rId2" action="ppaction://hlinksldjump"/>
          </p:cNvPr>
          <p:cNvSpPr txBox="1"/>
          <p:nvPr/>
        </p:nvSpPr>
        <p:spPr>
          <a:xfrm>
            <a:off x="2700338" y="2714625"/>
            <a:ext cx="4402137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503238" y="627063"/>
            <a:ext cx="8137525" cy="123983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200" b="1" spc="0">
                <a:latin typeface="宋体" panose="02010600030101010101" pitchFamily="2" charset="-122"/>
              </a:rPr>
              <a:t>请同学们快速浏览课文，说一说这篇课文主要讲了一件什么事？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9459" name="矩形 2"/>
          <p:cNvSpPr/>
          <p:nvPr/>
        </p:nvSpPr>
        <p:spPr>
          <a:xfrm>
            <a:off x="957263" y="1865313"/>
            <a:ext cx="7683500" cy="30861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5000"/>
              </a:lnSpc>
            </a:pP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    猎人海力布救了龙王的女儿，龙王给了他一块能听懂动物说话的宝石，海力布通过宝石得知洪水要淹没村庄，可村庄里没有一个人愿意相信他，最后他说出了真相变成了石头。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"/>
          <p:cNvSpPr/>
          <p:nvPr/>
        </p:nvSpPr>
        <p:spPr>
          <a:xfrm>
            <a:off x="719138" y="901700"/>
            <a:ext cx="7705725" cy="246856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200" b="1" spc="0">
                <a:latin typeface="宋体" panose="02010600030101010101" pitchFamily="2" charset="-122"/>
              </a:rPr>
              <a:t>这篇文章是按照什么顺序写的呢？有几个自然段呢？哪些自然段可以合并呢？（小组合作：给课文分段，并概括段落大意。）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0483" name="矩形 2"/>
          <p:cNvSpPr/>
          <p:nvPr/>
        </p:nvSpPr>
        <p:spPr>
          <a:xfrm>
            <a:off x="1692275" y="3532188"/>
            <a:ext cx="3109913" cy="62388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5000"/>
              </a:lnSpc>
            </a:pP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事情发展顺序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484" name="矩形 3"/>
          <p:cNvSpPr/>
          <p:nvPr/>
        </p:nvSpPr>
        <p:spPr>
          <a:xfrm>
            <a:off x="5076825" y="3532188"/>
            <a:ext cx="3109913" cy="62388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5000"/>
              </a:lnSpc>
            </a:pPr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11</a:t>
            </a: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个自然段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"/>
          <p:cNvSpPr/>
          <p:nvPr/>
        </p:nvSpPr>
        <p:spPr>
          <a:xfrm>
            <a:off x="1323975" y="679450"/>
            <a:ext cx="6697663" cy="1239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第一部分（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自然段）起因：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海力布救了龙王的女儿，得到了宝石。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矩形 2"/>
          <p:cNvSpPr/>
          <p:nvPr/>
        </p:nvSpPr>
        <p:spPr>
          <a:xfrm>
            <a:off x="992188" y="1951038"/>
            <a:ext cx="7129462" cy="1238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第二部分（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自然段）经过：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海力布劝乡亲们搬家。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矩形 3"/>
          <p:cNvSpPr/>
          <p:nvPr/>
        </p:nvSpPr>
        <p:spPr>
          <a:xfrm>
            <a:off x="1381125" y="3192463"/>
            <a:ext cx="6877050" cy="1238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第三部分（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自然段）结果：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海力布救了乡亲们，自己变成了石头。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0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1287463" y="996950"/>
            <a:ext cx="6769100" cy="138112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600" b="1" spc="0">
                <a:latin typeface="宋体" panose="02010600030101010101" pitchFamily="2" charset="-122"/>
              </a:rPr>
              <a:t>再读课文，说说课文写了海力布的哪几件事？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22531" name="矩形 2"/>
          <p:cNvSpPr/>
          <p:nvPr/>
        </p:nvSpPr>
        <p:spPr>
          <a:xfrm>
            <a:off x="1979613" y="2571750"/>
            <a:ext cx="2160587" cy="688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5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救白蛇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矩形 3"/>
          <p:cNvSpPr/>
          <p:nvPr/>
        </p:nvSpPr>
        <p:spPr>
          <a:xfrm>
            <a:off x="4716463" y="2571750"/>
            <a:ext cx="2447925" cy="688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5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得宝石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3" name="矩形 4"/>
          <p:cNvSpPr/>
          <p:nvPr/>
        </p:nvSpPr>
        <p:spPr>
          <a:xfrm>
            <a:off x="1979613" y="3484563"/>
            <a:ext cx="2160587" cy="688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5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救乡亲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4" name="矩形 5"/>
          <p:cNvSpPr/>
          <p:nvPr/>
        </p:nvSpPr>
        <p:spPr>
          <a:xfrm>
            <a:off x="4716463" y="3484563"/>
            <a:ext cx="2447925" cy="688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5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变石头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3" grpId="0"/>
      <p:bldP spid="225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1"/>
          <p:cNvSpPr txBox="1"/>
          <p:nvPr/>
        </p:nvSpPr>
        <p:spPr>
          <a:xfrm>
            <a:off x="2370138" y="-92075"/>
            <a:ext cx="4402137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浅谈人物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矩形 2"/>
          <p:cNvSpPr/>
          <p:nvPr/>
        </p:nvSpPr>
        <p:spPr>
          <a:xfrm>
            <a:off x="755650" y="1081088"/>
            <a:ext cx="7704138" cy="138271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600" b="1" spc="0">
                <a:latin typeface="宋体" panose="02010600030101010101" pitchFamily="2" charset="-122"/>
              </a:rPr>
              <a:t>这个故事有几个主要人物？说说他们分别有什么特点。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23556" name="矩形 3"/>
          <p:cNvSpPr/>
          <p:nvPr/>
        </p:nvSpPr>
        <p:spPr>
          <a:xfrm>
            <a:off x="1216025" y="2378075"/>
            <a:ext cx="6840538" cy="191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海力布：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小白蛇、老龙王：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7" name="矩形 4"/>
          <p:cNvSpPr/>
          <p:nvPr/>
        </p:nvSpPr>
        <p:spPr>
          <a:xfrm>
            <a:off x="5087938" y="3575050"/>
            <a:ext cx="2852737" cy="69056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5000"/>
              </a:lnSpc>
            </a:pPr>
            <a:r>
              <a:rPr lang="zh-CN" altLang="en-US" sz="3600" b="1" spc="0">
                <a:solidFill>
                  <a:srgbClr val="0000FF"/>
                </a:solidFill>
                <a:latin typeface="宋体" panose="02010600030101010101" pitchFamily="2" charset="-122"/>
              </a:rPr>
              <a:t>知恩图报。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3558" name="矩形 5"/>
          <p:cNvSpPr/>
          <p:nvPr/>
        </p:nvSpPr>
        <p:spPr>
          <a:xfrm>
            <a:off x="3276600" y="2571750"/>
            <a:ext cx="5040313" cy="6889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5000"/>
              </a:lnSpc>
            </a:pPr>
            <a:r>
              <a:rPr lang="zh-CN" altLang="en-US" sz="3600" b="1" spc="0">
                <a:solidFill>
                  <a:srgbClr val="0000FF"/>
                </a:solidFill>
                <a:latin typeface="宋体" panose="02010600030101010101" pitchFamily="2" charset="-122"/>
              </a:rPr>
              <a:t>热心助人、舍己救人。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  <p:bldP spid="235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1"/>
          <p:cNvSpPr txBox="1"/>
          <p:nvPr/>
        </p:nvSpPr>
        <p:spPr>
          <a:xfrm>
            <a:off x="2370138" y="-90487"/>
            <a:ext cx="4402137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9" name="矩形 2"/>
          <p:cNvSpPr/>
          <p:nvPr/>
        </p:nvSpPr>
        <p:spPr>
          <a:xfrm>
            <a:off x="755650" y="819150"/>
            <a:ext cx="7704138" cy="62388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200" b="1" spc="0">
                <a:latin typeface="宋体" panose="02010600030101010101" pitchFamily="2" charset="-122"/>
              </a:rPr>
              <a:t>说说你本节课的学习收获。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4580" name="矩形 3"/>
          <p:cNvSpPr/>
          <p:nvPr/>
        </p:nvSpPr>
        <p:spPr>
          <a:xfrm>
            <a:off x="1216025" y="1428750"/>
            <a:ext cx="7604125" cy="18542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5000"/>
              </a:lnSpc>
            </a:pP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    学习了生字新词，理清了文章结构层次，了解了课文内容，初步感知了主要人物的品质特点。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4581" name="矩形 4"/>
          <p:cNvSpPr/>
          <p:nvPr/>
        </p:nvSpPr>
        <p:spPr>
          <a:xfrm>
            <a:off x="755650" y="3292475"/>
            <a:ext cx="8064500" cy="12398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200" b="1" spc="0">
                <a:latin typeface="宋体" panose="02010600030101010101" pitchFamily="2" charset="-122"/>
              </a:rPr>
              <a:t>布置作业。仔细阅读海力布劝说乡亲们赶快搬家的部分，分角色和同学们演一演。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1"/>
          <p:cNvSpPr txBox="1"/>
          <p:nvPr/>
        </p:nvSpPr>
        <p:spPr>
          <a:xfrm>
            <a:off x="1258888" y="1058863"/>
            <a:ext cx="2520950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复习引入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3" name="矩形 3"/>
          <p:cNvSpPr/>
          <p:nvPr/>
        </p:nvSpPr>
        <p:spPr>
          <a:xfrm>
            <a:off x="1150938" y="1801813"/>
            <a:ext cx="6842125" cy="12382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200" b="1" spc="0">
                <a:latin typeface="宋体" panose="02010600030101010101" pitchFamily="2" charset="-122"/>
              </a:rPr>
              <a:t>这篇民间故事写了哪几个人物？他们各有什么特点？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5604" name="矩形 4"/>
          <p:cNvSpPr/>
          <p:nvPr/>
        </p:nvSpPr>
        <p:spPr>
          <a:xfrm>
            <a:off x="1598613" y="2947988"/>
            <a:ext cx="6840537" cy="1711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8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海力布：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8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小白蛇、老龙王：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5" name="矩形 5"/>
          <p:cNvSpPr/>
          <p:nvPr/>
        </p:nvSpPr>
        <p:spPr>
          <a:xfrm>
            <a:off x="5056188" y="4037013"/>
            <a:ext cx="2852737" cy="6223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5000"/>
              </a:lnSpc>
            </a:pP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知恩图报。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5606" name="矩形 6"/>
          <p:cNvSpPr/>
          <p:nvPr/>
        </p:nvSpPr>
        <p:spPr>
          <a:xfrm>
            <a:off x="3409950" y="3140075"/>
            <a:ext cx="5040313" cy="62388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5000"/>
              </a:lnSpc>
            </a:pP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热心助人、舍己救人。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5607" name="标题 1"/>
          <p:cNvSpPr txBox="1"/>
          <p:nvPr/>
        </p:nvSpPr>
        <p:spPr>
          <a:xfrm>
            <a:off x="2370138" y="147638"/>
            <a:ext cx="4402137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  <p:bldP spid="256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1"/>
          <p:cNvSpPr txBox="1"/>
          <p:nvPr/>
        </p:nvSpPr>
        <p:spPr>
          <a:xfrm>
            <a:off x="2386013" y="-90487"/>
            <a:ext cx="4402137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研读课文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矩形 2"/>
          <p:cNvSpPr/>
          <p:nvPr/>
        </p:nvSpPr>
        <p:spPr>
          <a:xfrm>
            <a:off x="612775" y="1262063"/>
            <a:ext cx="397510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学习第一部分。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8" name="矩形 3"/>
          <p:cNvSpPr/>
          <p:nvPr/>
        </p:nvSpPr>
        <p:spPr>
          <a:xfrm>
            <a:off x="1057275" y="2139950"/>
            <a:ext cx="7300913" cy="138271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600" b="1" spc="0">
                <a:latin typeface="宋体" panose="02010600030101010101" pitchFamily="2" charset="-122"/>
              </a:rPr>
              <a:t>默读第一部分，说说读了这一部分你知道了什么。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1"/>
          <p:cNvSpPr/>
          <p:nvPr/>
        </p:nvSpPr>
        <p:spPr>
          <a:xfrm>
            <a:off x="755650" y="868363"/>
            <a:ext cx="7632700" cy="247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从前有一个猎人，名叫海力布。他热心帮助别人，每次打猎回来，总是把猎物分给大家，自己只留下很少的一份。大家都非常尊敬他。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矩形 2"/>
          <p:cNvSpPr/>
          <p:nvPr/>
        </p:nvSpPr>
        <p:spPr>
          <a:xfrm>
            <a:off x="1258888" y="3532188"/>
            <a:ext cx="6553200" cy="62388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5000"/>
              </a:lnSpc>
            </a:pP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猎人海力布总是热心帮助别人。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374650" y="906463"/>
            <a:ext cx="8394700" cy="1239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海力布想，珍宝我倒不在乎，能听懂动物说的话，对一个猎人来说，实在是太好了。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5" name="矩形 2"/>
          <p:cNvSpPr/>
          <p:nvPr/>
        </p:nvSpPr>
        <p:spPr>
          <a:xfrm>
            <a:off x="835025" y="3178175"/>
            <a:ext cx="7818438" cy="12398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5000"/>
              </a:lnSpc>
            </a:pP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    海力布得到宝石，可以打到更多的猎物，可以分乡亲们更多的食物。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8676" name="矩形 3"/>
          <p:cNvSpPr/>
          <p:nvPr/>
        </p:nvSpPr>
        <p:spPr>
          <a:xfrm>
            <a:off x="371475" y="2362200"/>
            <a:ext cx="8281988" cy="62388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200" b="1" spc="0">
                <a:latin typeface="宋体" panose="02010600030101010101" pitchFamily="2" charset="-122"/>
              </a:rPr>
              <a:t>海力布为什么只要宝石而不要其他的珍宝？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"/>
          <p:cNvSpPr/>
          <p:nvPr/>
        </p:nvSpPr>
        <p:spPr>
          <a:xfrm>
            <a:off x="754063" y="1058863"/>
            <a:ext cx="7632700" cy="3084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同学们，你们喜欢民间故事吗？民间故事是一些长期流传于老百姓之间的故事。它们或机智幽默，或歌颂善良美好，或感人至深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下面，请同学们把自己喜欢的民间故事简要地讲给大家听！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标题 1"/>
          <p:cNvSpPr txBox="1"/>
          <p:nvPr/>
        </p:nvSpPr>
        <p:spPr>
          <a:xfrm>
            <a:off x="2370138" y="-165100"/>
            <a:ext cx="4402137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1"/>
          <p:cNvSpPr/>
          <p:nvPr/>
        </p:nvSpPr>
        <p:spPr>
          <a:xfrm>
            <a:off x="736600" y="627063"/>
            <a:ext cx="7927975" cy="3475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敬爱的猎人，您是我的救命恩人，我要报答您。我是龙王的女儿，您跟我回去，我爸爸一定会好好酬谢您。我爸爸的宝库里有许多珍宝，您要什么都可以。如果您都不喜欢，可以要我爸爸含在嘴里的那颗宝石。只要嘴里含着那颗宝石，就能听懂各种动物说的话。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矩形 2"/>
          <p:cNvSpPr/>
          <p:nvPr/>
        </p:nvSpPr>
        <p:spPr>
          <a:xfrm>
            <a:off x="523875" y="4221163"/>
            <a:ext cx="8353425" cy="5905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5000"/>
              </a:lnSpc>
            </a:pPr>
            <a:r>
              <a:rPr lang="zh-CN" altLang="en-US" sz="3000" b="1" spc="0">
                <a:solidFill>
                  <a:srgbClr val="0000FF"/>
                </a:solidFill>
                <a:latin typeface="宋体" panose="02010600030101010101" pitchFamily="2" charset="-122"/>
              </a:rPr>
              <a:t>海力布救了龙王的女儿小白蛇，小白蛇要报答他。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1"/>
          <p:cNvSpPr/>
          <p:nvPr/>
        </p:nvSpPr>
        <p:spPr>
          <a:xfrm>
            <a:off x="601663" y="846138"/>
            <a:ext cx="8174037" cy="2554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再三叮嘱他说：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敬爱的猎人，您要记住，无论动物说了什么话，都不要对别人说。如果说了，您马上就会变成石头，永远不能复活了！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3" name="矩形 2"/>
          <p:cNvSpPr/>
          <p:nvPr/>
        </p:nvSpPr>
        <p:spPr>
          <a:xfrm>
            <a:off x="601663" y="3333750"/>
            <a:ext cx="8066087" cy="12398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5000"/>
              </a:lnSpc>
            </a:pP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    龙王把宝石送给海力布，小白蛇再三叮嘱他：动物说的话，千万不要对别人说。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2"/>
          <p:cNvSpPr/>
          <p:nvPr/>
        </p:nvSpPr>
        <p:spPr>
          <a:xfrm>
            <a:off x="1238250" y="2362200"/>
            <a:ext cx="7351713" cy="185578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5000"/>
              </a:lnSpc>
            </a:pP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    小白蛇一再强调不能把动物们说的话告诉别人，意在告诫海力布如果把消息告诉别人，将会有严重的后果。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1747" name="矩形 3"/>
          <p:cNvSpPr/>
          <p:nvPr/>
        </p:nvSpPr>
        <p:spPr>
          <a:xfrm>
            <a:off x="771525" y="922338"/>
            <a:ext cx="7818438" cy="123983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200" b="1" spc="0">
                <a:latin typeface="宋体" panose="02010600030101010101" pitchFamily="2" charset="-122"/>
              </a:rPr>
              <a:t>小白蛇为什么一再向海力布强调动物们说的话，千万不要对别人说？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"/>
          <p:cNvSpPr/>
          <p:nvPr/>
        </p:nvSpPr>
        <p:spPr>
          <a:xfrm>
            <a:off x="1246188" y="2187575"/>
            <a:ext cx="7343775" cy="12382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5000"/>
              </a:lnSpc>
            </a:pP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海力布：</a:t>
            </a: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善良、勇敢、热心助人、不贪心、不求回报。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2771" name="矩形 2"/>
          <p:cNvSpPr/>
          <p:nvPr/>
        </p:nvSpPr>
        <p:spPr>
          <a:xfrm>
            <a:off x="771525" y="801688"/>
            <a:ext cx="7818438" cy="12382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200" b="1" spc="0">
                <a:latin typeface="宋体" panose="02010600030101010101" pitchFamily="2" charset="-122"/>
              </a:rPr>
              <a:t>学习第一部分后，你认为海力布和小白蛇各有什么品质？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2772" name="矩形 3"/>
          <p:cNvSpPr/>
          <p:nvPr/>
        </p:nvSpPr>
        <p:spPr>
          <a:xfrm>
            <a:off x="1246188" y="3532188"/>
            <a:ext cx="7343775" cy="62388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5000"/>
              </a:lnSpc>
            </a:pP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小白蛇：</a:t>
            </a: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知恩图报，关心爱护海力布。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  <p:bldP spid="3277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1"/>
          <p:cNvSpPr/>
          <p:nvPr/>
        </p:nvSpPr>
        <p:spPr>
          <a:xfrm>
            <a:off x="530225" y="965200"/>
            <a:ext cx="518477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学习第二、三部分。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5" name="矩形 2"/>
          <p:cNvSpPr/>
          <p:nvPr/>
        </p:nvSpPr>
        <p:spPr>
          <a:xfrm>
            <a:off x="987425" y="1720850"/>
            <a:ext cx="7666038" cy="207486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600" b="1" spc="0">
                <a:latin typeface="宋体" panose="02010600030101010101" pitchFamily="2" charset="-122"/>
              </a:rPr>
              <a:t>海力布是怎样劝说乡亲们赶快搬家的？从中可以看出海力布是一个怎样的人？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1"/>
          <p:cNvSpPr/>
          <p:nvPr/>
        </p:nvSpPr>
        <p:spPr>
          <a:xfrm>
            <a:off x="1116013" y="1058863"/>
            <a:ext cx="6769100" cy="185578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5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当海力布从鸟儿那里听说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大山要崩塌，大地要被洪水淹没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这个消息时，他急忙跑回去告诉大家。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4819" name="矩形 2"/>
          <p:cNvSpPr/>
          <p:nvPr/>
        </p:nvSpPr>
        <p:spPr>
          <a:xfrm>
            <a:off x="1108075" y="3146425"/>
            <a:ext cx="7259638" cy="622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说明海力布是个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的人。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0" name="矩形 3"/>
          <p:cNvSpPr/>
          <p:nvPr/>
        </p:nvSpPr>
        <p:spPr>
          <a:xfrm>
            <a:off x="3765550" y="3130550"/>
            <a:ext cx="3443288" cy="623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5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一心为他人着想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1"/>
          <p:cNvSpPr/>
          <p:nvPr/>
        </p:nvSpPr>
        <p:spPr>
          <a:xfrm>
            <a:off x="1116013" y="1058863"/>
            <a:ext cx="6769100" cy="12382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5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</a:t>
            </a:r>
            <a:r>
              <a:rPr lang="zh-CN" altLang="zh-CN" sz="3200" b="1" spc="0">
                <a:latin typeface="宋体" panose="02010600030101010101" pitchFamily="2" charset="-122"/>
              </a:rPr>
              <a:t>当乡亲们听了海力布的话却不相信时，</a:t>
            </a:r>
            <a:r>
              <a:rPr lang="zh-CN" altLang="zh-CN" sz="3200" b="1" spc="0">
                <a:latin typeface="宋体" panose="02010600030101010101" pitchFamily="2" charset="-122"/>
              </a:rPr>
              <a:t>“</a:t>
            </a:r>
            <a:r>
              <a:rPr lang="zh-CN" altLang="zh-CN" sz="3200" b="1">
                <a:latin typeface="宋体" panose="02010600030101010101" pitchFamily="2" charset="-122"/>
              </a:rPr>
              <a:t>海力布急得掉下了眼泪</a:t>
            </a:r>
            <a:r>
              <a:rPr lang="zh-CN" altLang="zh-CN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endParaRPr lang="zh-CN" altLang="en-US" sz="4800" b="1">
              <a:latin typeface="宋体" panose="02010600030101010101" pitchFamily="2" charset="-122"/>
            </a:endParaRPr>
          </a:p>
        </p:txBody>
      </p:sp>
      <p:sp>
        <p:nvSpPr>
          <p:cNvPr id="35843" name="矩形 2"/>
          <p:cNvSpPr/>
          <p:nvPr/>
        </p:nvSpPr>
        <p:spPr>
          <a:xfrm>
            <a:off x="1101725" y="2565400"/>
            <a:ext cx="7259638" cy="622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可见海力布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______________________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4" name="矩形 3"/>
          <p:cNvSpPr/>
          <p:nvPr/>
        </p:nvSpPr>
        <p:spPr>
          <a:xfrm>
            <a:off x="3198813" y="2500313"/>
            <a:ext cx="4602162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5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十分担忧乡亲们的安危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5" name="矩形 4"/>
          <p:cNvSpPr/>
          <p:nvPr/>
        </p:nvSpPr>
        <p:spPr>
          <a:xfrm>
            <a:off x="2051050" y="3651250"/>
            <a:ext cx="5132388" cy="585788"/>
          </a:xfrm>
          <a:prstGeom prst="rect">
            <a:avLst/>
          </a:prstGeom>
          <a:gradFill rotWithShape="1">
            <a:gsLst>
              <a:gs pos="0">
                <a:srgbClr val="B1CBE9"/>
              </a:gs>
              <a:gs pos="50000">
                <a:srgbClr val="A3C1E5"/>
              </a:gs>
              <a:gs pos="100000">
                <a:srgbClr val="92B9E4"/>
              </a:gs>
            </a:gsLst>
            <a:lin ang="5400000"/>
          </a:gradFill>
          <a:ln w="6350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怎样让乡亲们安全转移呢？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/>
      <p:bldP spid="3584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1"/>
          <p:cNvSpPr/>
          <p:nvPr/>
        </p:nvSpPr>
        <p:spPr>
          <a:xfrm>
            <a:off x="468313" y="627063"/>
            <a:ext cx="8416925" cy="2862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他想到这里，就镇定地对大家说：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今天晚上，这里的大山要崩塌，洪水要淹没大地。你们看，鸟都飞走了。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接着，他就把怎么得到宝石，怎么听见一群鸟议论避难，以及为什么不能把听来的消息告诉别人，都原原本本照实说了。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7" name="矩形 3"/>
          <p:cNvSpPr/>
          <p:nvPr/>
        </p:nvSpPr>
        <p:spPr>
          <a:xfrm>
            <a:off x="835025" y="3319463"/>
            <a:ext cx="8050213" cy="174466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solidFill>
                  <a:srgbClr val="0000FF"/>
                </a:solidFill>
                <a:latin typeface="宋体" panose="02010600030101010101" pitchFamily="2" charset="-122"/>
              </a:rPr>
              <a:t>    危急时刻，为挽救乡亲们的生命，海力布早已做好了牺牲自己的准备，这是何等可贵的</a:t>
            </a:r>
            <a:r>
              <a:rPr lang="zh-CN" altLang="en-US" sz="3000" b="1" spc="0">
                <a:solidFill>
                  <a:srgbClr val="FF0000"/>
                </a:solidFill>
                <a:latin typeface="宋体" panose="02010600030101010101" pitchFamily="2" charset="-122"/>
              </a:rPr>
              <a:t>舍己为人</a:t>
            </a:r>
            <a:r>
              <a:rPr lang="zh-CN" altLang="en-US" sz="3000" b="1" spc="0">
                <a:solidFill>
                  <a:srgbClr val="0000FF"/>
                </a:solidFill>
                <a:latin typeface="宋体" panose="02010600030101010101" pitchFamily="2" charset="-122"/>
              </a:rPr>
              <a:t>的精神啊！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1"/>
          <p:cNvSpPr/>
          <p:nvPr/>
        </p:nvSpPr>
        <p:spPr>
          <a:xfrm>
            <a:off x="539750" y="709613"/>
            <a:ext cx="8135938" cy="41529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600" b="1" spc="0">
                <a:latin typeface="宋体" panose="02010600030101010101" pitchFamily="2" charset="-122"/>
              </a:rPr>
              <a:t>请大家自由组队，分角色表演这感人的情节。（指导：海力布只有三句台词，但情真意深，怎么演？乡亲们会有什么想法，又该怎么演？根据课文及自己的理解，进行个性化的发挥和创造性的表演）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1"/>
          <p:cNvSpPr txBox="1"/>
          <p:nvPr/>
        </p:nvSpPr>
        <p:spPr>
          <a:xfrm>
            <a:off x="2370138" y="-98425"/>
            <a:ext cx="4402137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回顾总结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15" name="矩形 2"/>
          <p:cNvSpPr/>
          <p:nvPr/>
        </p:nvSpPr>
        <p:spPr>
          <a:xfrm>
            <a:off x="684213" y="842963"/>
            <a:ext cx="7775575" cy="247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200" b="1" spc="0">
                <a:latin typeface="宋体" panose="02010600030101010101" pitchFamily="2" charset="-122"/>
              </a:rPr>
              <a:t>同学们，学习了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猎人海力布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这个故事，你们有什么感受？那么这个故事为什么那么吸引读者呢？我们来共同讨论一下。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8916" name="矩形 3"/>
          <p:cNvSpPr/>
          <p:nvPr/>
        </p:nvSpPr>
        <p:spPr>
          <a:xfrm>
            <a:off x="1116013" y="3233738"/>
            <a:ext cx="7200900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有曲折的情节，环节紧密相扣，将情感一步步推向高潮。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1"/>
          <p:cNvSpPr/>
          <p:nvPr/>
        </p:nvSpPr>
        <p:spPr>
          <a:xfrm>
            <a:off x="900113" y="915988"/>
            <a:ext cx="7777162" cy="3086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据说在我国的一个地区，有一块奇特的石头，它是由人变成的，大家称这块石头为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海力布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。海力布原本是一个猎人，怎么会变成一块石头呢？为什么他的故事能流传至今呢？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1"/>
          <p:cNvSpPr/>
          <p:nvPr/>
        </p:nvSpPr>
        <p:spPr>
          <a:xfrm>
            <a:off x="827088" y="842963"/>
            <a:ext cx="7705725" cy="3560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民间故事的特点：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故事性强，情节生动；口语化，朴素明快；想象奇特丰富；常用夸张、比喻，艺术感染力强。它的内容来自民间，反映的多是民间生活。有的民间故事有神话幻想的情节，充满神奇色彩，如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渔夫的故事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牛郎织女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1"/>
          <p:cNvSpPr/>
          <p:nvPr/>
        </p:nvSpPr>
        <p:spPr>
          <a:xfrm>
            <a:off x="1216025" y="1533525"/>
            <a:ext cx="6840538" cy="20764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600" b="1" spc="0">
                <a:latin typeface="宋体" panose="02010600030101010101" pitchFamily="2" charset="-122"/>
              </a:rPr>
              <a:t>根据课文内容，给那块叫</a:t>
            </a:r>
            <a:r>
              <a:rPr lang="zh-CN" altLang="en-US" sz="3600" b="1">
                <a:latin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</a:rPr>
              <a:t>海力布</a:t>
            </a:r>
            <a:r>
              <a:rPr lang="zh-CN" altLang="en-US" sz="3600" b="1">
                <a:latin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</a:rPr>
              <a:t>的石头写一段话，简要介绍它的来历。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矩形 1"/>
          <p:cNvSpPr/>
          <p:nvPr/>
        </p:nvSpPr>
        <p:spPr>
          <a:xfrm>
            <a:off x="827088" y="612775"/>
            <a:ext cx="7632700" cy="4229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海力布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石头的来历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　　从前，我国的一个地区有个叫海力布的猎人，他热心助人，大家都十分敬爱他。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有一天，海力布去打猎，从老鹰的嘴里救下了一条小白蛇。原来这条小白蛇是龙王的女儿。小白蛇为了报答他的救命之恩，就带海力布去了龙宫，并在路上告诉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矩形 1"/>
          <p:cNvSpPr/>
          <p:nvPr/>
        </p:nvSpPr>
        <p:spPr>
          <a:xfrm>
            <a:off x="900113" y="839788"/>
            <a:ext cx="7704137" cy="3560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他，可以要龙王含在嘴里的那颗能听懂动物语言的宝石，但是听到的动物的话不能转告他人，否则会变成石头。海力布向龙王要了那颗宝石，小白蛇再三叮嘱海力布要记住自己交代的话，海力布谢过小白蛇，就回家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矩形 1"/>
          <p:cNvSpPr/>
          <p:nvPr/>
        </p:nvSpPr>
        <p:spPr>
          <a:xfrm>
            <a:off x="885825" y="677863"/>
            <a:ext cx="7704138" cy="4151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自从海力布有了这颗宝石，打猎方便多了，每次打猎都是满载而归，分给大家的食物更多了。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过了几年，有一天，他打猎时听到群鸟在交谈。带头的鸟要群鸟连夜飞离这里，因为今晚将有山洪暴发，人要被洪水淹死。海力布大吃一惊，连忙跑回村庄催促大家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矩形 1"/>
          <p:cNvSpPr/>
          <p:nvPr/>
        </p:nvSpPr>
        <p:spPr>
          <a:xfrm>
            <a:off x="920750" y="1114425"/>
            <a:ext cx="7632700" cy="2970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赶快搬家，可谁也不信。一位老人恳求海力布向大家说明原因。海力布心想：要救村民，只有牺牲自己。他就把整个事情一五一十地说了出来。海力布刚说完，就变成了一块石头。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矩形 1"/>
          <p:cNvSpPr/>
          <p:nvPr/>
        </p:nvSpPr>
        <p:spPr>
          <a:xfrm>
            <a:off x="900113" y="1042988"/>
            <a:ext cx="7632700" cy="2968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乡亲们看见海力布变成了石头，都后悔不已，十分悲痛。他们含泪念着海力布的名字，向很远的地方搬去。半夜里，山洪果然暴发了，村庄被淹没了。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后来，人们世世代代纪念海力布。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3"/>
          <p:cNvSpPr/>
          <p:nvPr/>
        </p:nvSpPr>
        <p:spPr>
          <a:xfrm>
            <a:off x="1273175" y="1203325"/>
            <a:ext cx="696913" cy="3138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猎人海力布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7" name="左大括号 2"/>
          <p:cNvSpPr/>
          <p:nvPr/>
        </p:nvSpPr>
        <p:spPr>
          <a:xfrm>
            <a:off x="1898650" y="1030288"/>
            <a:ext cx="287338" cy="3484562"/>
          </a:xfrm>
          <a:prstGeom prst="leftBrace">
            <a:avLst>
              <a:gd name="adj1" fmla="val 50642"/>
              <a:gd name="adj2" fmla="val 50000"/>
            </a:avLst>
          </a:prstGeom>
          <a:noFill/>
          <a:ln w="12700">
            <a:solidFill>
              <a:srgbClr val="0000FF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47108" name="矩形 3"/>
          <p:cNvSpPr/>
          <p:nvPr/>
        </p:nvSpPr>
        <p:spPr>
          <a:xfrm>
            <a:off x="2041525" y="1052513"/>
            <a:ext cx="48736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点明故事发生的地点、人物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9" name="矩形 3"/>
          <p:cNvSpPr/>
          <p:nvPr/>
        </p:nvSpPr>
        <p:spPr>
          <a:xfrm>
            <a:off x="2041525" y="1765300"/>
            <a:ext cx="48736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起因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救白蛇，得宝石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10" name="矩形 3"/>
          <p:cNvSpPr/>
          <p:nvPr/>
        </p:nvSpPr>
        <p:spPr>
          <a:xfrm>
            <a:off x="2041525" y="2478088"/>
            <a:ext cx="48736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经过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获信息，劝乡亲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11" name="矩形 3"/>
          <p:cNvSpPr/>
          <p:nvPr/>
        </p:nvSpPr>
        <p:spPr>
          <a:xfrm>
            <a:off x="2041525" y="3192463"/>
            <a:ext cx="48736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说秘密，变石头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12" name="矩形 3"/>
          <p:cNvSpPr/>
          <p:nvPr/>
        </p:nvSpPr>
        <p:spPr>
          <a:xfrm>
            <a:off x="2041525" y="3905250"/>
            <a:ext cx="48736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人们世代纪念海力布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13" name="左大括号 8"/>
          <p:cNvSpPr/>
          <p:nvPr/>
        </p:nvSpPr>
        <p:spPr>
          <a:xfrm rot="10800000">
            <a:off x="6454775" y="1030288"/>
            <a:ext cx="287338" cy="3484562"/>
          </a:xfrm>
          <a:prstGeom prst="leftBrace">
            <a:avLst>
              <a:gd name="adj1" fmla="val 50642"/>
              <a:gd name="adj2" fmla="val 50000"/>
            </a:avLst>
          </a:prstGeom>
          <a:noFill/>
          <a:ln w="12700">
            <a:solidFill>
              <a:srgbClr val="0000FF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47114" name="矩形 3"/>
          <p:cNvSpPr/>
          <p:nvPr/>
        </p:nvSpPr>
        <p:spPr>
          <a:xfrm>
            <a:off x="6661150" y="1546225"/>
            <a:ext cx="1287463" cy="2452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善良无私</a:t>
            </a:r>
            <a:endParaRPr lang="en-US" altLang="zh-CN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舍己为人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15" name="标题 1"/>
          <p:cNvSpPr txBox="1"/>
          <p:nvPr/>
        </p:nvSpPr>
        <p:spPr>
          <a:xfrm>
            <a:off x="2370138" y="152400"/>
            <a:ext cx="4402137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 animBg="1"/>
      <p:bldP spid="47108" grpId="0"/>
      <p:bldP spid="47109" grpId="0"/>
      <p:bldP spid="47110" grpId="0"/>
      <p:bldP spid="47111" grpId="0"/>
      <p:bldP spid="47112" grpId="0"/>
      <p:bldP spid="47113" grpId="0" animBg="1"/>
      <p:bldP spid="471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椭圆 4"/>
          <p:cNvSpPr/>
          <p:nvPr/>
        </p:nvSpPr>
        <p:spPr>
          <a:xfrm>
            <a:off x="2957513" y="2543175"/>
            <a:ext cx="720725" cy="720725"/>
          </a:xfrm>
          <a:prstGeom prst="ellipse">
            <a:avLst/>
          </a:prstGeom>
          <a:solidFill>
            <a:srgbClr val="02A0E9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315" name="标题 1"/>
          <p:cNvSpPr txBox="1"/>
          <p:nvPr/>
        </p:nvSpPr>
        <p:spPr>
          <a:xfrm>
            <a:off x="2690813" y="2495550"/>
            <a:ext cx="4402137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猎人海力布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6" name="图片 7"/>
          <p:cNvPicPr>
            <a:picLocks noChangeAspect="1"/>
          </p:cNvPicPr>
          <p:nvPr/>
        </p:nvPicPr>
        <p:blipFill>
          <a:blip r:embed="rId2"/>
          <a:srcRect l="32503"/>
          <a:stretch>
            <a:fillRect/>
          </a:stretch>
        </p:blipFill>
        <p:spPr>
          <a:xfrm>
            <a:off x="323850" y="123825"/>
            <a:ext cx="3887788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"/>
          <p:cNvSpPr txBox="1"/>
          <p:nvPr/>
        </p:nvSpPr>
        <p:spPr>
          <a:xfrm>
            <a:off x="2370138" y="-92075"/>
            <a:ext cx="4402137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9" name="矩形 3"/>
          <p:cNvSpPr/>
          <p:nvPr/>
        </p:nvSpPr>
        <p:spPr>
          <a:xfrm>
            <a:off x="900113" y="1203325"/>
            <a:ext cx="7775575" cy="246856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5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自由朗读课文，读准生字的读音，正确掌握句子的停顿。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457200" lvl="0" indent="-457200" eaLnBrk="1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200" b="1" spc="0">
                <a:latin typeface="宋体" panose="02010600030101010101" pitchFamily="2" charset="-122"/>
              </a:rPr>
              <a:t>同桌交流生字词预习情况。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457200" lvl="0" indent="-457200" eaLnBrk="1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200" b="1" spc="0">
                <a:latin typeface="宋体" panose="02010600030101010101" pitchFamily="2" charset="-122"/>
              </a:rPr>
              <a:t>小组交流识记生字、理解新词的方法。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"/>
          <p:cNvSpPr txBox="1"/>
          <p:nvPr/>
        </p:nvSpPr>
        <p:spPr>
          <a:xfrm>
            <a:off x="2370138" y="-100012"/>
            <a:ext cx="4402137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字词学习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标题 1"/>
          <p:cNvSpPr txBox="1"/>
          <p:nvPr/>
        </p:nvSpPr>
        <p:spPr>
          <a:xfrm>
            <a:off x="906463" y="771525"/>
            <a:ext cx="7632700" cy="4154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猎物   酬谢   珍宝   感激   叮嘱   复活   议论   崩塌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搬家  焦急  发誓  千真万确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谎话    迟延   镇定   后悔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悲痛   震天动地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4" name="标题 1"/>
          <p:cNvSpPr txBox="1"/>
          <p:nvPr/>
        </p:nvSpPr>
        <p:spPr>
          <a:xfrm>
            <a:off x="904875" y="771525"/>
            <a:ext cx="7632700" cy="4154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猎物   </a:t>
            </a:r>
            <a:r>
              <a:rPr lang="zh-CN" altLang="en-US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酬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谢   </a:t>
            </a:r>
            <a:r>
              <a:rPr lang="zh-CN" altLang="en-US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珍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宝   感激   叮</a:t>
            </a:r>
            <a:r>
              <a:rPr lang="zh-CN" altLang="en-US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嘱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   复活   议论   崩</a:t>
            </a:r>
            <a:r>
              <a:rPr lang="zh-CN" altLang="en-US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塌</a:t>
            </a:r>
            <a:endParaRPr lang="en-US" altLang="zh-CN" sz="4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搬家  焦急  发誓  千真万确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谎话    迟延   镇定   后悔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悲痛   震天动地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5" name="矩形 6"/>
          <p:cNvSpPr/>
          <p:nvPr/>
        </p:nvSpPr>
        <p:spPr>
          <a:xfrm>
            <a:off x="2476500" y="509588"/>
            <a:ext cx="1552575" cy="6223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5000"/>
              </a:lnSpc>
            </a:pPr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ch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ó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u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66" name="矩形 7"/>
          <p:cNvSpPr/>
          <p:nvPr/>
        </p:nvSpPr>
        <p:spPr>
          <a:xfrm>
            <a:off x="4356100" y="546100"/>
            <a:ext cx="1552575" cy="6223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5000"/>
              </a:lnSpc>
            </a:pPr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zhēn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67" name="矩形 8"/>
          <p:cNvSpPr/>
          <p:nvPr/>
        </p:nvSpPr>
        <p:spPr>
          <a:xfrm>
            <a:off x="1176338" y="1492250"/>
            <a:ext cx="1346200" cy="6223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5000"/>
              </a:lnSpc>
            </a:pPr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zhǔ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68" name="矩形 9"/>
          <p:cNvSpPr/>
          <p:nvPr/>
        </p:nvSpPr>
        <p:spPr>
          <a:xfrm>
            <a:off x="7019925" y="1492250"/>
            <a:ext cx="1344613" cy="6223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5000"/>
              </a:lnSpc>
            </a:pPr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tā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5366" grpId="0"/>
      <p:bldP spid="15367" grpId="0"/>
      <p:bldP spid="153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 txBox="1"/>
          <p:nvPr/>
        </p:nvSpPr>
        <p:spPr>
          <a:xfrm>
            <a:off x="2370138" y="-92075"/>
            <a:ext cx="4402137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7" name="标题 1"/>
          <p:cNvSpPr txBox="1"/>
          <p:nvPr/>
        </p:nvSpPr>
        <p:spPr>
          <a:xfrm>
            <a:off x="917575" y="1766888"/>
            <a:ext cx="7451725" cy="1795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酬谢  崩塌  迟延  镇定  悲痛  </a:t>
            </a:r>
            <a:endParaRPr lang="en-US" altLang="zh-CN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千真万确　狂风怒号　震天动地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矩形 3"/>
          <p:cNvSpPr/>
          <p:nvPr/>
        </p:nvSpPr>
        <p:spPr>
          <a:xfrm>
            <a:off x="755650" y="1058863"/>
            <a:ext cx="7775575" cy="6223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200" b="1" spc="0">
                <a:latin typeface="宋体" panose="02010600030101010101" pitchFamily="2" charset="-122"/>
              </a:rPr>
              <a:t>说说下列词语的意思。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"/>
          <p:cNvSpPr/>
          <p:nvPr/>
        </p:nvSpPr>
        <p:spPr>
          <a:xfrm>
            <a:off x="1568450" y="561975"/>
            <a:ext cx="6027738" cy="623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酬谢：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用金钱、礼物等表示谢意。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矩形 2"/>
          <p:cNvSpPr/>
          <p:nvPr/>
        </p:nvSpPr>
        <p:spPr>
          <a:xfrm>
            <a:off x="1258888" y="1228725"/>
            <a:ext cx="6697662" cy="1238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崩塌：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崩裂而倒塌。本文指的是突然分裂开后而倒塌。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矩形 3"/>
          <p:cNvSpPr/>
          <p:nvPr/>
        </p:nvSpPr>
        <p:spPr>
          <a:xfrm>
            <a:off x="1116013" y="2500313"/>
            <a:ext cx="6696075" cy="622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迟延：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拖延、耽误。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3" name="矩形 4"/>
          <p:cNvSpPr/>
          <p:nvPr/>
        </p:nvSpPr>
        <p:spPr>
          <a:xfrm>
            <a:off x="1258888" y="3160713"/>
            <a:ext cx="6697662" cy="623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镇定：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遇到紧急的情况不慌不乱。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4" name="矩形 5"/>
          <p:cNvSpPr/>
          <p:nvPr/>
        </p:nvSpPr>
        <p:spPr>
          <a:xfrm>
            <a:off x="1476375" y="3824288"/>
            <a:ext cx="6696075" cy="622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悲痛：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  <a:r>
              <a:rPr lang="en-US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/>
      <p:bldP spid="174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"/>
          <p:cNvSpPr/>
          <p:nvPr/>
        </p:nvSpPr>
        <p:spPr>
          <a:xfrm>
            <a:off x="1568450" y="652463"/>
            <a:ext cx="6027738" cy="623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千真万确：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形容非常真实。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矩形 2"/>
          <p:cNvSpPr/>
          <p:nvPr/>
        </p:nvSpPr>
        <p:spPr>
          <a:xfrm>
            <a:off x="1090613" y="1649413"/>
            <a:ext cx="6985000" cy="1239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狂风怒号：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大风刮得像发怒一样号叫。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怒：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气势旺盛的样子；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号叫。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6" name="矩形 3"/>
          <p:cNvSpPr/>
          <p:nvPr/>
        </p:nvSpPr>
        <p:spPr>
          <a:xfrm>
            <a:off x="1547813" y="3068638"/>
            <a:ext cx="6408737" cy="1238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震天动地：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震动了天地。本文指大山崩裂的响声巨大。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Calibri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3024</Words>
  <Application>WPS 演示</Application>
  <PresentationFormat>全屏显示(16:9)</PresentationFormat>
  <Paragraphs>222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38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等线</vt:lpstr>
      <vt:lpstr>Cambria</vt:lpstr>
      <vt:lpstr>Arial</vt:lpstr>
      <vt:lpstr>等线</vt:lpstr>
      <vt:lpstr>自定义设计方案</vt:lpstr>
      <vt:lpstr>2_Office 主题​​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572</cp:revision>
  <dcterms:created xsi:type="dcterms:W3CDTF">2016-10-29T08:56:00Z</dcterms:created>
  <dcterms:modified xsi:type="dcterms:W3CDTF">2023-09-25T17:15:44Z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������">
    <vt:lpwstr>状元成才路系列</vt:lpwstr>
  </property>
  <property fmtid="{D5CDD505-2E9C-101B-9397-08002B2CF9AE}" pid="3" name="KSOProductBuildVer">
    <vt:lpwstr>2052-12.1.0.15374</vt:lpwstr>
  </property>
  <property fmtid="{D5CDD505-2E9C-101B-9397-08002B2CF9AE}" pid="4" name="ICV">
    <vt:lpwstr>16403E987E0D4AA5814A5CF076D8AD66_12</vt:lpwstr>
  </property>
</Properties>
</file>