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87" r:id="rId5"/>
    <p:sldId id="698" r:id="rId6"/>
    <p:sldId id="818" r:id="rId8"/>
    <p:sldId id="883" r:id="rId9"/>
    <p:sldId id="869" r:id="rId10"/>
    <p:sldId id="870" r:id="rId11"/>
    <p:sldId id="873" r:id="rId12"/>
    <p:sldId id="863" r:id="rId13"/>
    <p:sldId id="866" r:id="rId14"/>
    <p:sldId id="867" r:id="rId15"/>
    <p:sldId id="871" r:id="rId16"/>
    <p:sldId id="872" r:id="rId17"/>
    <p:sldId id="735" r:id="rId18"/>
    <p:sldId id="884" r:id="rId19"/>
    <p:sldId id="901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96" userDrawn="1">
          <p15:clr>
            <a:srgbClr val="A4A3A4"/>
          </p15:clr>
        </p15:guide>
        <p15:guide id="2" pos="317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4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FE69A"/>
    <a:srgbClr val="D1D1F0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96"/>
        <p:guide pos="31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2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3.jpe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20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1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10" name="文本框 9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17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18" name="任意多边形 17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19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0" name="文本框 19"/>
          <p:cNvSpPr txBox="1"/>
          <p:nvPr/>
        </p:nvSpPr>
        <p:spPr>
          <a:xfrm>
            <a:off x="5867400" y="286385"/>
            <a:ext cx="2338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P81 T3)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Rectangle 29"/>
          <p:cNvSpPr>
            <a:spLocks noChangeArrowheads="1"/>
          </p:cNvSpPr>
          <p:nvPr/>
        </p:nvSpPr>
        <p:spPr bwMode="auto">
          <a:xfrm>
            <a:off x="483870" y="737870"/>
            <a:ext cx="2624138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连一连。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065" y="1862833"/>
            <a:ext cx="7863870" cy="2117926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 flipH="1">
            <a:off x="1400176" y="2786063"/>
            <a:ext cx="3850480" cy="82153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flipH="1">
            <a:off x="2661048" y="2786063"/>
            <a:ext cx="1282302" cy="8215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3971925" y="2782628"/>
            <a:ext cx="3850481" cy="82153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353742" y="2786063"/>
            <a:ext cx="3896915" cy="82153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561534" y="2786063"/>
            <a:ext cx="17161" cy="81466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732485" y="2836069"/>
            <a:ext cx="5089920" cy="76451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761365" y="1348740"/>
            <a:ext cx="8269605" cy="1999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spcBef>
                <a:spcPts val="24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6×9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</a:t>
            </a:r>
            <a:r>
              <a:rPr lang="en-US" altLang="zh-CN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9×4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8×9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  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R="0" defTabSz="914400" eaLnBrk="1" hangingPunct="1">
              <a:spcBef>
                <a:spcPts val="24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5×9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9×3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9×9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endParaRPr lang="en-US" altLang="zh-CN" sz="2800" b="1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marR="0" defTabSz="914400" eaLnBrk="1" hangingPunct="1">
              <a:spcBef>
                <a:spcPts val="24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7×9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9×5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7×9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1932305" y="1317308"/>
            <a:ext cx="703263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54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2399348" y="2055813"/>
            <a:ext cx="7032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54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2399348" y="2807970"/>
            <a:ext cx="7032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54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4726623" y="1323023"/>
            <a:ext cx="7048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36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5335588" y="2078038"/>
            <a:ext cx="7032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36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5326063" y="2798763"/>
            <a:ext cx="7032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36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7866380" y="1346835"/>
            <a:ext cx="7032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72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8264843" y="2059623"/>
            <a:ext cx="7032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72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5"/>
          <p:cNvSpPr txBox="1"/>
          <p:nvPr/>
        </p:nvSpPr>
        <p:spPr>
          <a:xfrm>
            <a:off x="8298180" y="2812098"/>
            <a:ext cx="7032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72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9235" y="1271270"/>
            <a:ext cx="7219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2. 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72200" y="209550"/>
            <a:ext cx="2338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P82 T6)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TextBox 9"/>
          <p:cNvSpPr txBox="1"/>
          <p:nvPr/>
        </p:nvSpPr>
        <p:spPr>
          <a:xfrm>
            <a:off x="609600" y="4137025"/>
            <a:ext cx="6621145" cy="694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我发现：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每一竖行算式的得数都相等。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9600" y="3590290"/>
            <a:ext cx="3084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你发现了什么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?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43000" y="765810"/>
            <a:ext cx="8997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61130" y="795655"/>
            <a:ext cx="8997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95160" y="788670"/>
            <a:ext cx="8997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9"/>
          <p:cNvSpPr txBox="1"/>
          <p:nvPr/>
        </p:nvSpPr>
        <p:spPr>
          <a:xfrm>
            <a:off x="6553835" y="4134485"/>
            <a:ext cx="2268855" cy="694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</a:rPr>
              <a:t>（合理即可）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7" grpId="0"/>
      <p:bldP spid="13" grpId="0"/>
      <p:bldP spid="15" grpId="0"/>
      <p:bldP spid="16" grpId="0"/>
      <p:bldP spid="18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091"/>
          <a:stretch>
            <a:fillRect/>
          </a:stretch>
        </p:blipFill>
        <p:spPr>
          <a:xfrm>
            <a:off x="539750" y="1552575"/>
            <a:ext cx="8021955" cy="2287905"/>
          </a:xfrm>
          <a:prstGeom prst="rect">
            <a:avLst/>
          </a:prstGeom>
        </p:spPr>
      </p:pic>
      <p:sp>
        <p:nvSpPr>
          <p:cNvPr id="12" name="TextBox 13"/>
          <p:cNvSpPr txBox="1"/>
          <p:nvPr/>
        </p:nvSpPr>
        <p:spPr>
          <a:xfrm>
            <a:off x="3263900" y="3283268"/>
            <a:ext cx="5699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3948113" y="3295968"/>
            <a:ext cx="56991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4640263" y="3284855"/>
            <a:ext cx="75088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6" name="矩形 1"/>
          <p:cNvSpPr/>
          <p:nvPr/>
        </p:nvSpPr>
        <p:spPr>
          <a:xfrm>
            <a:off x="416560" y="906780"/>
            <a:ext cx="5835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5499100" y="3286443"/>
            <a:ext cx="75088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米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67400" y="286385"/>
            <a:ext cx="2338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P82 T8)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15235" y="3638550"/>
            <a:ext cx="413702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5×9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（米）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777240" y="442913"/>
            <a:ext cx="75901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6800" y="1275080"/>
            <a:ext cx="6517005" cy="33229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的乘法口诀：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一九得九，二九十八，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三九二十七，四九三十六，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五九四十五，六九五十四，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七九六十三，八九七十二，九九八十一。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752600" y="2419350"/>
            <a:ext cx="6189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课时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  9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的乘法口诀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6" name="任意多边形 5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2437130" y="775335"/>
            <a:ext cx="3545205" cy="4009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一九二九不出手，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三九四九冰上走，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五九六九隔河看柳，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七九河开，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八九雁来，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九九加一九，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耕牛遍地走。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16250" y="199390"/>
            <a:ext cx="22047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数九歌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29300" y="1351915"/>
            <a:ext cx="2957195" cy="2821940"/>
            <a:chOff x="9180" y="2129"/>
            <a:chExt cx="4657" cy="4444"/>
          </a:xfrm>
        </p:grpSpPr>
        <p:sp>
          <p:nvSpPr>
            <p:cNvPr id="31" name="AutoShape 27"/>
            <p:cNvSpPr>
              <a:spLocks noChangeArrowheads="1"/>
            </p:cNvSpPr>
            <p:nvPr/>
          </p:nvSpPr>
          <p:spPr bwMode="auto">
            <a:xfrm>
              <a:off x="9180" y="2129"/>
              <a:ext cx="4657" cy="2415"/>
            </a:xfrm>
            <a:prstGeom prst="wedgeRoundRectCallout">
              <a:avLst>
                <a:gd name="adj1" fmla="val 11004"/>
                <a:gd name="adj2" fmla="val 74571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楷体" panose="02010609060101010101" charset="-122"/>
                </a:rPr>
                <a:t>你知道数九歌中的九个九加起来是多少天吗？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楷体" panose="02010609060101010101" charset="-122"/>
              </a:endParaRPr>
            </a:p>
          </p:txBody>
        </p:sp>
        <p:pic>
          <p:nvPicPr>
            <p:cNvPr id="13323" name="图片 22" descr="C:\Users\Administrator\Desktop\文件\新画人物图\熊03 拷贝.png熊03 拷贝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9FB"/>
                </a:clrFrom>
                <a:clrTo>
                  <a:srgbClr val="FFF9F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400" y="5250"/>
              <a:ext cx="1051" cy="132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212090"/>
            <a:ext cx="2620010" cy="2674620"/>
          </a:xfrm>
          <a:prstGeom prst="rect">
            <a:avLst/>
          </a:prstGeom>
        </p:spPr>
      </p:pic>
      <p:pic>
        <p:nvPicPr>
          <p:cNvPr id="76" name="图片 75" descr="F:\1.有关教学课件\123\新画人物图\书本02 拷贝.png书本02 拷贝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47960" y="1404322"/>
            <a:ext cx="820420" cy="1032647"/>
          </a:xfrm>
          <a:custGeom>
            <a:avLst/>
            <a:gdLst>
              <a:gd name="connsiteX0" fmla="*/ 0 w 1419048"/>
              <a:gd name="connsiteY0" fmla="*/ 0 h 1247619"/>
              <a:gd name="connsiteX1" fmla="*/ 937299 w 1419048"/>
              <a:gd name="connsiteY1" fmla="*/ 0 h 1247619"/>
              <a:gd name="connsiteX2" fmla="*/ 1125183 w 1419048"/>
              <a:gd name="connsiteY2" fmla="*/ 268197 h 1247619"/>
              <a:gd name="connsiteX3" fmla="*/ 1277045 w 1419048"/>
              <a:gd name="connsiteY3" fmla="*/ 0 h 1247619"/>
              <a:gd name="connsiteX4" fmla="*/ 1419048 w 1419048"/>
              <a:gd name="connsiteY4" fmla="*/ 0 h 1247619"/>
              <a:gd name="connsiteX5" fmla="*/ 1419048 w 1419048"/>
              <a:gd name="connsiteY5" fmla="*/ 1247619 h 1247619"/>
              <a:gd name="connsiteX6" fmla="*/ 0 w 1419048"/>
              <a:gd name="connsiteY6" fmla="*/ 1247619 h 124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9048" h="1247619">
                <a:moveTo>
                  <a:pt x="0" y="0"/>
                </a:moveTo>
                <a:lnTo>
                  <a:pt x="937299" y="0"/>
                </a:lnTo>
                <a:lnTo>
                  <a:pt x="1125183" y="268197"/>
                </a:lnTo>
                <a:lnTo>
                  <a:pt x="1277045" y="0"/>
                </a:lnTo>
                <a:lnTo>
                  <a:pt x="1419048" y="0"/>
                </a:lnTo>
                <a:lnTo>
                  <a:pt x="1419048" y="1247619"/>
                </a:lnTo>
                <a:lnTo>
                  <a:pt x="0" y="1247619"/>
                </a:lnTo>
                <a:close/>
              </a:path>
            </a:pathLst>
          </a:custGeom>
        </p:spPr>
      </p:pic>
      <p:sp>
        <p:nvSpPr>
          <p:cNvPr id="77" name="对话气泡: 圆角矩形 76"/>
          <p:cNvSpPr/>
          <p:nvPr/>
        </p:nvSpPr>
        <p:spPr>
          <a:xfrm>
            <a:off x="2057085" y="1277158"/>
            <a:ext cx="2112628" cy="887319"/>
          </a:xfrm>
          <a:prstGeom prst="wedgeRoundRectCallout">
            <a:avLst>
              <a:gd name="adj1" fmla="val -74977"/>
              <a:gd name="adj2" fmla="val 12232"/>
              <a:gd name="adj3" fmla="val 16667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这是一副九路围棋。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9300" y="2896235"/>
            <a:ext cx="32677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每行有几枚棋子？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81400" y="2879090"/>
            <a:ext cx="39376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行一共有多少枚棋子？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39" name="直接箭头连接符 38"/>
          <p:cNvCxnSpPr/>
          <p:nvPr/>
        </p:nvCxnSpPr>
        <p:spPr>
          <a:xfrm>
            <a:off x="225425" y="4529138"/>
            <a:ext cx="8740775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414338" y="4529138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155700" y="4529138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897063" y="4529138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18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817813" y="4529138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27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738563" y="4529138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36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60900" y="4529138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45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581650" y="4529138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54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502400" y="4529138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63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407275" y="4529138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72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箭头: 上弧形 29"/>
          <p:cNvSpPr/>
          <p:nvPr/>
        </p:nvSpPr>
        <p:spPr>
          <a:xfrm>
            <a:off x="581025" y="3970338"/>
            <a:ext cx="939800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箭头: 上弧形 30"/>
          <p:cNvSpPr/>
          <p:nvPr/>
        </p:nvSpPr>
        <p:spPr>
          <a:xfrm>
            <a:off x="1422400" y="3970338"/>
            <a:ext cx="939800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箭头: 上弧形 31"/>
          <p:cNvSpPr/>
          <p:nvPr/>
        </p:nvSpPr>
        <p:spPr>
          <a:xfrm>
            <a:off x="2247900" y="3970338"/>
            <a:ext cx="955675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箭头: 上弧形 32"/>
          <p:cNvSpPr/>
          <p:nvPr/>
        </p:nvSpPr>
        <p:spPr>
          <a:xfrm>
            <a:off x="3087688" y="3970338"/>
            <a:ext cx="955675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箭头: 上弧形 33"/>
          <p:cNvSpPr/>
          <p:nvPr/>
        </p:nvSpPr>
        <p:spPr>
          <a:xfrm>
            <a:off x="3963988" y="3970338"/>
            <a:ext cx="1000125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箭头: 上弧形 34"/>
          <p:cNvSpPr/>
          <p:nvPr/>
        </p:nvSpPr>
        <p:spPr>
          <a:xfrm>
            <a:off x="4884738" y="3970338"/>
            <a:ext cx="1003300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箭头: 上弧形 35"/>
          <p:cNvSpPr/>
          <p:nvPr/>
        </p:nvSpPr>
        <p:spPr>
          <a:xfrm>
            <a:off x="5805488" y="3981450"/>
            <a:ext cx="1003300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箭头: 上弧形 36"/>
          <p:cNvSpPr/>
          <p:nvPr/>
        </p:nvSpPr>
        <p:spPr>
          <a:xfrm>
            <a:off x="6726238" y="3970338"/>
            <a:ext cx="1003300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7" name="图片 56" descr="C:\Users\Administrator\Desktop\图片2.png图片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88925" y="4017963"/>
            <a:ext cx="550863" cy="36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" name="图片 57" descr="C:\Users\Administrator\Desktop\图片2.png图片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179513" y="3974783"/>
            <a:ext cx="595312" cy="3943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" name="图片 58" descr="C:\Users\Administrator\Desktop\图片2.png图片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046288" y="4012248"/>
            <a:ext cx="544512" cy="360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" name="图片 59" descr="C:\Users\Administrator\Desktop\图片2.png图片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833688" y="4015423"/>
            <a:ext cx="563562" cy="3733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" name="图片 60" descr="C:\Users\Administrator\Desktop\图片2.png图片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708400" y="4022566"/>
            <a:ext cx="544513" cy="360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" name="图片 61" descr="C:\Users\Administrator\Desktop\图片2.png图片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560888" y="4020186"/>
            <a:ext cx="544512" cy="360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" name="图片 62" descr="C:\Users\Administrator\Desktop\图片2.png图片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546725" y="4020186"/>
            <a:ext cx="544513" cy="360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" name="图片 63" descr="C:\Users\Administrator\Desktop\图片2.png图片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491288" y="4017011"/>
            <a:ext cx="554037" cy="367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" name="箭头: 上弧形 45"/>
          <p:cNvSpPr/>
          <p:nvPr/>
        </p:nvSpPr>
        <p:spPr>
          <a:xfrm>
            <a:off x="7675563" y="3922713"/>
            <a:ext cx="1003300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6" name="图片 65" descr="C:\Users\Administrator\Desktop\图片2.png图片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485063" y="3946526"/>
            <a:ext cx="555625" cy="36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" name="文本框 66"/>
          <p:cNvSpPr txBox="1"/>
          <p:nvPr/>
        </p:nvSpPr>
        <p:spPr>
          <a:xfrm>
            <a:off x="8334375" y="4529138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81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5" name="文本框 244"/>
          <p:cNvSpPr txBox="1">
            <a:spLocks noChangeArrowheads="1"/>
          </p:cNvSpPr>
          <p:nvPr/>
        </p:nvSpPr>
        <p:spPr bwMode="auto">
          <a:xfrm>
            <a:off x="2479332" y="3492892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6" name="文本框 245"/>
          <p:cNvSpPr txBox="1">
            <a:spLocks noChangeArrowheads="1"/>
          </p:cNvSpPr>
          <p:nvPr/>
        </p:nvSpPr>
        <p:spPr bwMode="auto">
          <a:xfrm>
            <a:off x="3352247" y="3495986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7" name="文本框 246"/>
          <p:cNvSpPr txBox="1">
            <a:spLocks noChangeArrowheads="1"/>
          </p:cNvSpPr>
          <p:nvPr/>
        </p:nvSpPr>
        <p:spPr bwMode="auto">
          <a:xfrm>
            <a:off x="4269167" y="3503182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8" name="文本框 247"/>
          <p:cNvSpPr txBox="1">
            <a:spLocks noChangeArrowheads="1"/>
          </p:cNvSpPr>
          <p:nvPr/>
        </p:nvSpPr>
        <p:spPr bwMode="auto">
          <a:xfrm>
            <a:off x="5144900" y="3512800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9" name="文本框 248"/>
          <p:cNvSpPr txBox="1">
            <a:spLocks noChangeArrowheads="1"/>
          </p:cNvSpPr>
          <p:nvPr/>
        </p:nvSpPr>
        <p:spPr bwMode="auto">
          <a:xfrm>
            <a:off x="6031124" y="3503182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0" name="文本框 249"/>
          <p:cNvSpPr txBox="1">
            <a:spLocks noChangeArrowheads="1"/>
          </p:cNvSpPr>
          <p:nvPr/>
        </p:nvSpPr>
        <p:spPr bwMode="auto">
          <a:xfrm>
            <a:off x="8056817" y="3468472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4" name="文本框 243"/>
          <p:cNvSpPr txBox="1">
            <a:spLocks noChangeArrowheads="1"/>
          </p:cNvSpPr>
          <p:nvPr/>
        </p:nvSpPr>
        <p:spPr bwMode="auto">
          <a:xfrm>
            <a:off x="1652582" y="3489624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1" name="文本框 250"/>
          <p:cNvSpPr txBox="1">
            <a:spLocks noChangeArrowheads="1"/>
          </p:cNvSpPr>
          <p:nvPr/>
        </p:nvSpPr>
        <p:spPr bwMode="auto">
          <a:xfrm>
            <a:off x="805796" y="3506094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7" name="文本框 146"/>
          <p:cNvSpPr txBox="1">
            <a:spLocks noChangeArrowheads="1"/>
          </p:cNvSpPr>
          <p:nvPr/>
        </p:nvSpPr>
        <p:spPr bwMode="auto">
          <a:xfrm>
            <a:off x="7070409" y="3478840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6" name="文本框 5"/>
            <p:cNvSpPr txBox="1"/>
            <p:nvPr/>
          </p:nvSpPr>
          <p:spPr>
            <a:xfrm>
              <a:off x="1169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探究新知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9" name="任意多边形 8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72" name="组合 71"/>
          <p:cNvGrpSpPr/>
          <p:nvPr/>
        </p:nvGrpSpPr>
        <p:grpSpPr>
          <a:xfrm>
            <a:off x="521850" y="679140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73" name="任意多边形 72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4</a:t>
              </a:r>
              <a:endPara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00092 L 0.02743 -0.04013 C 0.03316 -0.04969 0.04184 -0.05463 0.05087 -0.05463 C 0.06111 -0.05463 0.06945 -0.04969 0.07518 -0.04013 L 0.10278 0.00092 " pathEditMode="relative" rAng="0" ptsTypes="AAAAA">
                                      <p:cBhvr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0093 L 0.02743 -0.04012 C 0.03316 -0.04969 0.04184 -0.05463 0.05087 -0.05463 C 0.06111 -0.05463 0.06944 -0.04969 0.07517 -0.04012 L 0.10278 0.00093 " pathEditMode="relative" rAng="0" ptsTypes="AAAAA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28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093 L 0.02743 -0.04012 C 0.03316 -0.04969 0.04184 -0.05463 0.05087 -0.05463 C 0.06111 -0.05463 0.06945 -0.04969 0.07518 -0.04012 L 0.10278 0.00093 " pathEditMode="relative" rAng="0" ptsTypes="AAAAA">
                                      <p:cBhvr>
                                        <p:cTn id="6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0092 L 0.02744 -0.04013 C 0.03316 -0.0497 0.04185 -0.05463 0.05087 -0.05463 C 0.06112 -0.05463 0.06945 -0.0497 0.07518 -0.04013 L 0.10278 0.00092 " pathEditMode="relative" rAng="0" ptsTypes="AAAAA">
                                      <p:cBhvr>
                                        <p:cTn id="8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0092 L 0.02743 -0.04013 C 0.03316 -0.0497 0.04184 -0.05463 0.05087 -0.05463 C 0.06111 -0.05463 0.06945 -0.0497 0.07518 -0.04013 L 0.10278 0.00092 " pathEditMode="relative" rAng="0" ptsTypes="AAAAA">
                                      <p:cBhvr>
                                        <p:cTn id="10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092 L 0.02743 -0.04013 C 0.03316 -0.04969 0.04184 -0.05463 0.05087 -0.05463 C 0.06111 -0.05463 0.06945 -0.04969 0.07518 -0.04013 L 0.10278 0.00092 " pathEditMode="relative" rAng="0" ptsTypes="AAAAA">
                                      <p:cBhvr>
                                        <p:cTn id="12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00092 L 0.02744 -0.04013 C 0.03316 -0.04969 0.04185 -0.05463 0.05087 -0.05463 C 0.06112 -0.05463 0.06945 -0.04969 0.07518 -0.04013 L 0.10278 0.00092 " pathEditMode="relative" rAng="0" ptsTypes="AAAAA">
                                      <p:cBhvr>
                                        <p:cTn id="1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280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00092 L 0.02743 -0.04013 C 0.03316 -0.04969 0.04184 -0.05463 0.05087 -0.05463 C 0.06112 -0.05463 0.06945 -0.04969 0.07518 -0.04013 L 0.10278 0.00092 " pathEditMode="relative" rAng="0" ptsTypes="AAAAA">
                                      <p:cBhvr>
                                        <p:cTn id="16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0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5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0092 L 0.02743 -0.04013 C 0.03316 -0.04969 0.04184 -0.05463 0.05087 -0.05463 C 0.06111 -0.05463 0.06944 -0.04969 0.07517 -0.04013 L 0.10278 0.00092 " pathEditMode="relative" rAng="0" ptsTypes="AAAAA">
                                      <p:cBhvr>
                                        <p:cTn id="18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00"/>
                            </p:stCondLst>
                            <p:childTnLst>
                              <p:par>
                                <p:cTn id="1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65" grpId="0" bldLvl="0" animBg="1"/>
      <p:bldP spid="67" grpId="0"/>
      <p:bldP spid="245" grpId="0"/>
      <p:bldP spid="246" grpId="0"/>
      <p:bldP spid="247" grpId="0"/>
      <p:bldP spid="248" grpId="0"/>
      <p:bldP spid="249" grpId="0"/>
      <p:bldP spid="250" grpId="0"/>
      <p:bldP spid="244" grpId="0"/>
      <p:bldP spid="251" grpId="0"/>
      <p:bldP spid="1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矩形 267"/>
          <p:cNvSpPr/>
          <p:nvPr/>
        </p:nvSpPr>
        <p:spPr>
          <a:xfrm>
            <a:off x="1006189" y="2134469"/>
            <a:ext cx="94993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endParaRPr lang="en-US" altLang="zh-CN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个</a:t>
            </a:r>
            <a:endParaRPr lang="en-US" altLang="zh-CN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1857183" y="2125976"/>
            <a:ext cx="949937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个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加</a:t>
            </a:r>
            <a:endParaRPr lang="zh-CN" altLang="en-US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2745926" y="2141401"/>
            <a:ext cx="949937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lang="en-US" altLang="zh-CN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个</a:t>
            </a:r>
            <a:endParaRPr lang="en-US" altLang="zh-CN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加</a:t>
            </a:r>
            <a:endParaRPr lang="zh-CN" altLang="en-US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3655605" y="2150596"/>
            <a:ext cx="949937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endParaRPr lang="en-US" altLang="zh-CN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个</a:t>
            </a:r>
            <a:endParaRPr lang="en-US" altLang="zh-CN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加</a:t>
            </a:r>
            <a:endParaRPr lang="zh-CN" altLang="en-US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4590661" y="2141401"/>
            <a:ext cx="949937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endParaRPr lang="en-US" altLang="zh-CN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个</a:t>
            </a:r>
            <a:endParaRPr lang="en-US" altLang="zh-CN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加</a:t>
            </a:r>
            <a:endParaRPr lang="zh-CN" altLang="en-US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5485920" y="2141401"/>
            <a:ext cx="949937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endParaRPr lang="en-US" altLang="zh-CN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个</a:t>
            </a:r>
            <a:endParaRPr lang="en-US" altLang="zh-CN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加</a:t>
            </a:r>
            <a:endParaRPr lang="zh-CN" altLang="en-US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6477337" y="2141401"/>
            <a:ext cx="949937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7</a:t>
            </a:r>
            <a:endParaRPr lang="en-US" altLang="zh-CN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个</a:t>
            </a:r>
            <a:endParaRPr lang="en-US" altLang="zh-CN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加</a:t>
            </a:r>
            <a:endParaRPr lang="zh-CN" altLang="en-US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7369426" y="2141401"/>
            <a:ext cx="949937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8</a:t>
            </a:r>
            <a:endParaRPr lang="en-US" altLang="zh-CN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个</a:t>
            </a:r>
            <a:endParaRPr lang="en-US" altLang="zh-CN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加</a:t>
            </a:r>
            <a:endParaRPr lang="zh-CN" altLang="en-US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8271885" y="2159157"/>
            <a:ext cx="949937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个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</a:t>
            </a:r>
            <a:endParaRPr lang="en-US" altLang="zh-CN" sz="2800" b="1" dirty="0" smtClean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n w="0"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加</a:t>
            </a:r>
            <a:endParaRPr lang="zh-CN" altLang="en-US" sz="2800" b="1" dirty="0">
              <a:ln w="0"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180340" y="1733233"/>
            <a:ext cx="8740775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369253" y="1733233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110615" y="1733233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851978" y="1733233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18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772728" y="1733233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27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693478" y="1733233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36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15815" y="1733233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45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536565" y="1733233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54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457315" y="1733233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63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362190" y="1733233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72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箭头: 上弧形 29"/>
          <p:cNvSpPr/>
          <p:nvPr/>
        </p:nvSpPr>
        <p:spPr>
          <a:xfrm>
            <a:off x="535940" y="1174433"/>
            <a:ext cx="939800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箭头: 上弧形 30"/>
          <p:cNvSpPr/>
          <p:nvPr/>
        </p:nvSpPr>
        <p:spPr>
          <a:xfrm>
            <a:off x="1377315" y="1174433"/>
            <a:ext cx="939800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箭头: 上弧形 31"/>
          <p:cNvSpPr/>
          <p:nvPr/>
        </p:nvSpPr>
        <p:spPr>
          <a:xfrm>
            <a:off x="2202815" y="1174433"/>
            <a:ext cx="955675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箭头: 上弧形 32"/>
          <p:cNvSpPr/>
          <p:nvPr/>
        </p:nvSpPr>
        <p:spPr>
          <a:xfrm>
            <a:off x="3042603" y="1174433"/>
            <a:ext cx="955675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箭头: 上弧形 33"/>
          <p:cNvSpPr/>
          <p:nvPr/>
        </p:nvSpPr>
        <p:spPr>
          <a:xfrm>
            <a:off x="3918903" y="1174433"/>
            <a:ext cx="1000125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箭头: 上弧形 34"/>
          <p:cNvSpPr/>
          <p:nvPr/>
        </p:nvSpPr>
        <p:spPr>
          <a:xfrm>
            <a:off x="4839653" y="1174433"/>
            <a:ext cx="1003300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箭头: 上弧形 35"/>
          <p:cNvSpPr/>
          <p:nvPr/>
        </p:nvSpPr>
        <p:spPr>
          <a:xfrm>
            <a:off x="5760403" y="1185545"/>
            <a:ext cx="1003300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箭头: 上弧形 36"/>
          <p:cNvSpPr/>
          <p:nvPr/>
        </p:nvSpPr>
        <p:spPr>
          <a:xfrm>
            <a:off x="6681153" y="1174433"/>
            <a:ext cx="1003300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箭头: 上弧形 45"/>
          <p:cNvSpPr/>
          <p:nvPr/>
        </p:nvSpPr>
        <p:spPr>
          <a:xfrm>
            <a:off x="7630478" y="1126808"/>
            <a:ext cx="1003300" cy="512763"/>
          </a:xfrm>
          <a:prstGeom prst="curvedDownArrow">
            <a:avLst>
              <a:gd name="adj1" fmla="val 0"/>
              <a:gd name="adj2" fmla="val 36957"/>
              <a:gd name="adj3" fmla="val 18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" name="图片 21" descr="C:\Users\Administrator\Desktop\图片2.png图片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337868" y="1128395"/>
            <a:ext cx="555625" cy="36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" name="文本框 66"/>
          <p:cNvSpPr txBox="1"/>
          <p:nvPr/>
        </p:nvSpPr>
        <p:spPr>
          <a:xfrm>
            <a:off x="8289290" y="1733233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81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2434247" y="696987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3307162" y="700081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4224082" y="707277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5099815" y="716895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5986039" y="707277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8011732" y="672567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607497" y="693719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760711" y="710189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7025324" y="682935"/>
            <a:ext cx="6287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+9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1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219710" y="121920"/>
          <a:ext cx="8705215" cy="483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165"/>
                <a:gridCol w="3921125"/>
                <a:gridCol w="2447925"/>
              </a:tblGrid>
              <a:tr h="4572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表示的意义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乘法算式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</a:tr>
              <a:tr h="51816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</a:tr>
              <a:tr h="508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</a:tr>
              <a:tr h="508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</a:tr>
              <a:tr h="508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2512695" y="617220"/>
            <a:ext cx="2436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85310" y="634365"/>
            <a:ext cx="2332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Text Box 20"/>
          <p:cNvSpPr txBox="1"/>
          <p:nvPr/>
        </p:nvSpPr>
        <p:spPr>
          <a:xfrm>
            <a:off x="6579870" y="592773"/>
            <a:ext cx="23098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一九得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Text Box 20"/>
          <p:cNvSpPr txBox="1"/>
          <p:nvPr/>
        </p:nvSpPr>
        <p:spPr>
          <a:xfrm>
            <a:off x="7896225" y="572453"/>
            <a:ext cx="7969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九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7655" y="599440"/>
            <a:ext cx="21755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Rectangle 41"/>
          <p:cNvSpPr/>
          <p:nvPr/>
        </p:nvSpPr>
        <p:spPr>
          <a:xfrm>
            <a:off x="1691005" y="607060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" name="Rectangle 41"/>
          <p:cNvSpPr/>
          <p:nvPr/>
        </p:nvSpPr>
        <p:spPr>
          <a:xfrm>
            <a:off x="3795395" y="631825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Rectangle 41"/>
          <p:cNvSpPr/>
          <p:nvPr/>
        </p:nvSpPr>
        <p:spPr>
          <a:xfrm>
            <a:off x="5810250" y="607060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19045" y="1076325"/>
            <a:ext cx="2436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91660" y="1093470"/>
            <a:ext cx="2332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8" name="Text Box 20"/>
          <p:cNvSpPr txBox="1"/>
          <p:nvPr/>
        </p:nvSpPr>
        <p:spPr>
          <a:xfrm>
            <a:off x="6586220" y="1051878"/>
            <a:ext cx="23098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二九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" name="Text Box 20"/>
          <p:cNvSpPr txBox="1"/>
          <p:nvPr/>
        </p:nvSpPr>
        <p:spPr>
          <a:xfrm>
            <a:off x="7399020" y="1052195"/>
            <a:ext cx="796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十八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87655" y="1058545"/>
            <a:ext cx="21755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" name="Rectangle 41"/>
          <p:cNvSpPr/>
          <p:nvPr/>
        </p:nvSpPr>
        <p:spPr>
          <a:xfrm>
            <a:off x="1546860" y="1056640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Rectangle 41"/>
          <p:cNvSpPr/>
          <p:nvPr/>
        </p:nvSpPr>
        <p:spPr>
          <a:xfrm>
            <a:off x="3723640" y="1066165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Rectangle 41"/>
          <p:cNvSpPr/>
          <p:nvPr/>
        </p:nvSpPr>
        <p:spPr>
          <a:xfrm>
            <a:off x="5664200" y="1085215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529205" y="1539875"/>
            <a:ext cx="2436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401820" y="1557020"/>
            <a:ext cx="2332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6" name="Text Box 20"/>
          <p:cNvSpPr txBox="1"/>
          <p:nvPr/>
        </p:nvSpPr>
        <p:spPr>
          <a:xfrm>
            <a:off x="6596380" y="1515745"/>
            <a:ext cx="2623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三九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Text Box 20"/>
          <p:cNvSpPr txBox="1"/>
          <p:nvPr/>
        </p:nvSpPr>
        <p:spPr>
          <a:xfrm>
            <a:off x="7409180" y="1515745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二十七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87655" y="1522095"/>
            <a:ext cx="21755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9" name="Rectangle 41"/>
          <p:cNvSpPr/>
          <p:nvPr/>
        </p:nvSpPr>
        <p:spPr>
          <a:xfrm>
            <a:off x="1546860" y="1489710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27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" name="Rectangle 41"/>
          <p:cNvSpPr/>
          <p:nvPr/>
        </p:nvSpPr>
        <p:spPr>
          <a:xfrm>
            <a:off x="3737610" y="1539875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27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" name="Rectangle 41"/>
          <p:cNvSpPr/>
          <p:nvPr/>
        </p:nvSpPr>
        <p:spPr>
          <a:xfrm>
            <a:off x="5694680" y="1548765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27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527935" y="2014855"/>
            <a:ext cx="2436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400550" y="2032000"/>
            <a:ext cx="2332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4" name="Text Box 20"/>
          <p:cNvSpPr txBox="1"/>
          <p:nvPr/>
        </p:nvSpPr>
        <p:spPr>
          <a:xfrm>
            <a:off x="6595110" y="1990725"/>
            <a:ext cx="2623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四九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4" name="Text Box 20"/>
          <p:cNvSpPr txBox="1"/>
          <p:nvPr/>
        </p:nvSpPr>
        <p:spPr>
          <a:xfrm>
            <a:off x="7407910" y="1990725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三十六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87655" y="1997075"/>
            <a:ext cx="21755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6" name="Rectangle 41"/>
          <p:cNvSpPr/>
          <p:nvPr/>
        </p:nvSpPr>
        <p:spPr>
          <a:xfrm>
            <a:off x="1546860" y="1964690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36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" name="Rectangle 41"/>
          <p:cNvSpPr/>
          <p:nvPr/>
        </p:nvSpPr>
        <p:spPr>
          <a:xfrm>
            <a:off x="3736340" y="1994535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36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8" name="Rectangle 41"/>
          <p:cNvSpPr/>
          <p:nvPr/>
        </p:nvSpPr>
        <p:spPr>
          <a:xfrm>
            <a:off x="5693410" y="2023745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36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510790" y="2519680"/>
            <a:ext cx="2436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383405" y="2536825"/>
            <a:ext cx="2332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2" name="Text Box 20"/>
          <p:cNvSpPr txBox="1"/>
          <p:nvPr/>
        </p:nvSpPr>
        <p:spPr>
          <a:xfrm>
            <a:off x="6577965" y="2495550"/>
            <a:ext cx="2623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五九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" name="Text Box 20"/>
          <p:cNvSpPr txBox="1"/>
          <p:nvPr/>
        </p:nvSpPr>
        <p:spPr>
          <a:xfrm>
            <a:off x="7390765" y="2495550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四十五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87655" y="2501900"/>
            <a:ext cx="21755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3" name="Rectangle 41"/>
          <p:cNvSpPr/>
          <p:nvPr/>
        </p:nvSpPr>
        <p:spPr>
          <a:xfrm>
            <a:off x="1546860" y="2469515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45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" name="Rectangle 41"/>
          <p:cNvSpPr/>
          <p:nvPr/>
        </p:nvSpPr>
        <p:spPr>
          <a:xfrm>
            <a:off x="3719195" y="2509520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45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6" name="Rectangle 41"/>
          <p:cNvSpPr/>
          <p:nvPr/>
        </p:nvSpPr>
        <p:spPr>
          <a:xfrm>
            <a:off x="5645785" y="2518410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45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532380" y="3006090"/>
            <a:ext cx="2436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404995" y="3023235"/>
            <a:ext cx="2332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7" name="Text Box 20"/>
          <p:cNvSpPr txBox="1"/>
          <p:nvPr/>
        </p:nvSpPr>
        <p:spPr>
          <a:xfrm>
            <a:off x="6599555" y="2981960"/>
            <a:ext cx="2623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六九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8" name="Text Box 20"/>
          <p:cNvSpPr txBox="1"/>
          <p:nvPr/>
        </p:nvSpPr>
        <p:spPr>
          <a:xfrm>
            <a:off x="7412355" y="2981960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五十四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87655" y="2988310"/>
            <a:ext cx="2170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4" name="Rectangle 41"/>
          <p:cNvSpPr/>
          <p:nvPr/>
        </p:nvSpPr>
        <p:spPr>
          <a:xfrm>
            <a:off x="1546860" y="2986405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54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5" name="Rectangle 41"/>
          <p:cNvSpPr/>
          <p:nvPr/>
        </p:nvSpPr>
        <p:spPr>
          <a:xfrm>
            <a:off x="3761105" y="2985770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54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6" name="Rectangle 41"/>
          <p:cNvSpPr/>
          <p:nvPr/>
        </p:nvSpPr>
        <p:spPr>
          <a:xfrm>
            <a:off x="5677535" y="3004820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54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519680" y="3510915"/>
            <a:ext cx="2436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8" name="Text Box 20"/>
          <p:cNvSpPr txBox="1"/>
          <p:nvPr/>
        </p:nvSpPr>
        <p:spPr>
          <a:xfrm>
            <a:off x="6586855" y="3486785"/>
            <a:ext cx="2623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七九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9" name="Text Box 20"/>
          <p:cNvSpPr txBox="1"/>
          <p:nvPr/>
        </p:nvSpPr>
        <p:spPr>
          <a:xfrm>
            <a:off x="7399655" y="3486785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六十三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287655" y="3493135"/>
            <a:ext cx="21755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1" name="Rectangle 41"/>
          <p:cNvSpPr/>
          <p:nvPr/>
        </p:nvSpPr>
        <p:spPr>
          <a:xfrm>
            <a:off x="1546860" y="3460750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63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" name="Rectangle 41"/>
          <p:cNvSpPr/>
          <p:nvPr/>
        </p:nvSpPr>
        <p:spPr>
          <a:xfrm>
            <a:off x="3738245" y="3490595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63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4410710" y="3511550"/>
            <a:ext cx="2436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4" name="Rectangle 41"/>
          <p:cNvSpPr/>
          <p:nvPr/>
        </p:nvSpPr>
        <p:spPr>
          <a:xfrm>
            <a:off x="5629275" y="3491230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63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2559685" y="4015740"/>
            <a:ext cx="2436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6" name="Text Box 20"/>
          <p:cNvSpPr txBox="1"/>
          <p:nvPr/>
        </p:nvSpPr>
        <p:spPr>
          <a:xfrm>
            <a:off x="6626860" y="3991610"/>
            <a:ext cx="2623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八九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7" name="Text Box 20"/>
          <p:cNvSpPr txBox="1"/>
          <p:nvPr/>
        </p:nvSpPr>
        <p:spPr>
          <a:xfrm>
            <a:off x="7439660" y="3991610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七十二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287655" y="3997960"/>
            <a:ext cx="21755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9" name="Rectangle 41"/>
          <p:cNvSpPr/>
          <p:nvPr/>
        </p:nvSpPr>
        <p:spPr>
          <a:xfrm>
            <a:off x="1546860" y="4011295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72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0" name="Rectangle 41"/>
          <p:cNvSpPr/>
          <p:nvPr/>
        </p:nvSpPr>
        <p:spPr>
          <a:xfrm>
            <a:off x="3768090" y="4015740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72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4424680" y="4016375"/>
            <a:ext cx="2436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2" name="Rectangle 41"/>
          <p:cNvSpPr/>
          <p:nvPr/>
        </p:nvSpPr>
        <p:spPr>
          <a:xfrm>
            <a:off x="5633085" y="4016375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72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2580640" y="4500245"/>
            <a:ext cx="2436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4" name="Text Box 20"/>
          <p:cNvSpPr txBox="1"/>
          <p:nvPr/>
        </p:nvSpPr>
        <p:spPr>
          <a:xfrm>
            <a:off x="6647815" y="4476115"/>
            <a:ext cx="2623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九九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5" name="Text Box 20"/>
          <p:cNvSpPr txBox="1"/>
          <p:nvPr/>
        </p:nvSpPr>
        <p:spPr>
          <a:xfrm>
            <a:off x="7460615" y="4476115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八十一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287655" y="4482465"/>
            <a:ext cx="2223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7" name="Rectangle 41"/>
          <p:cNvSpPr/>
          <p:nvPr/>
        </p:nvSpPr>
        <p:spPr>
          <a:xfrm>
            <a:off x="1616710" y="4488180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81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8" name="Rectangle 41"/>
          <p:cNvSpPr/>
          <p:nvPr/>
        </p:nvSpPr>
        <p:spPr>
          <a:xfrm>
            <a:off x="3819525" y="4500245"/>
            <a:ext cx="63246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81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47205" y="112395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乘法口诀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6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74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82" grpId="0"/>
      <p:bldP spid="51" grpId="0"/>
      <p:bldP spid="52" grpId="0"/>
      <p:bldP spid="53" grpId="0"/>
      <p:bldP spid="54" grpId="0"/>
      <p:bldP spid="56" grpId="0"/>
      <p:bldP spid="58" grpId="0"/>
      <p:bldP spid="90" grpId="0"/>
      <p:bldP spid="97" grpId="0"/>
      <p:bldP spid="98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57234" y="1443355"/>
            <a:ext cx="2200241" cy="2984500"/>
            <a:chOff x="665" y="2701"/>
            <a:chExt cx="3464" cy="4698"/>
          </a:xfrm>
        </p:grpSpPr>
        <p:pic>
          <p:nvPicPr>
            <p:cNvPr id="3" name="图片 9" descr="E:\文件\新画人物图\女03 拷贝.png女03 拷贝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665" y="4837"/>
              <a:ext cx="1223" cy="25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AutoShape 25"/>
            <p:cNvSpPr>
              <a:spLocks noChangeArrowheads="1"/>
            </p:cNvSpPr>
            <p:nvPr/>
          </p:nvSpPr>
          <p:spPr bwMode="auto">
            <a:xfrm flipH="1">
              <a:off x="853" y="2701"/>
              <a:ext cx="3276" cy="1770"/>
            </a:xfrm>
            <a:prstGeom prst="wedgeRoundRectCallout">
              <a:avLst>
                <a:gd name="adj1" fmla="val 29587"/>
                <a:gd name="adj2" fmla="val 72872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你有什么发现吗？</a:t>
              </a:r>
              <a:endPara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623602" y="1583055"/>
            <a:ext cx="3300160" cy="2787650"/>
            <a:chOff x="10284" y="1531"/>
            <a:chExt cx="5195" cy="4390"/>
          </a:xfrm>
        </p:grpSpPr>
        <p:sp>
          <p:nvSpPr>
            <p:cNvPr id="7" name="AutoShape 25"/>
            <p:cNvSpPr>
              <a:spLocks noChangeArrowheads="1"/>
            </p:cNvSpPr>
            <p:nvPr/>
          </p:nvSpPr>
          <p:spPr bwMode="auto">
            <a:xfrm flipH="1">
              <a:off x="10284" y="1531"/>
              <a:ext cx="5195" cy="2584"/>
            </a:xfrm>
            <a:prstGeom prst="wedgeRoundRectCallout">
              <a:avLst>
                <a:gd name="adj1" fmla="val -28067"/>
                <a:gd name="adj2" fmla="val 67451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9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的乘法口诀有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9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句，每相邻两句口诀的得数相差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9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5368" name="图片 19" descr="F:\1.有关教学课件\123\人物图\书本 拷贝.png书本 拷贝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13429" y="4489"/>
              <a:ext cx="1138" cy="14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TextBox 26"/>
          <p:cNvSpPr txBox="1"/>
          <p:nvPr/>
        </p:nvSpPr>
        <p:spPr>
          <a:xfrm>
            <a:off x="3298825" y="125095"/>
            <a:ext cx="2386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的乘法口诀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 Box 20"/>
          <p:cNvSpPr txBox="1"/>
          <p:nvPr/>
        </p:nvSpPr>
        <p:spPr>
          <a:xfrm>
            <a:off x="3330575" y="668338"/>
            <a:ext cx="23098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一九得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Text Box 20"/>
          <p:cNvSpPr txBox="1"/>
          <p:nvPr/>
        </p:nvSpPr>
        <p:spPr>
          <a:xfrm>
            <a:off x="4646930" y="648018"/>
            <a:ext cx="7969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九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" name="Text Box 20"/>
          <p:cNvSpPr txBox="1"/>
          <p:nvPr/>
        </p:nvSpPr>
        <p:spPr>
          <a:xfrm>
            <a:off x="3336925" y="1127443"/>
            <a:ext cx="23098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二九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" name="Text Box 20"/>
          <p:cNvSpPr txBox="1"/>
          <p:nvPr/>
        </p:nvSpPr>
        <p:spPr>
          <a:xfrm>
            <a:off x="4149725" y="1127760"/>
            <a:ext cx="796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十八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6" name="Text Box 20"/>
          <p:cNvSpPr txBox="1"/>
          <p:nvPr/>
        </p:nvSpPr>
        <p:spPr>
          <a:xfrm>
            <a:off x="3347085" y="1591310"/>
            <a:ext cx="2623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三九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Text Box 20"/>
          <p:cNvSpPr txBox="1"/>
          <p:nvPr/>
        </p:nvSpPr>
        <p:spPr>
          <a:xfrm>
            <a:off x="4159885" y="1591310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二十七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Text Box 20"/>
          <p:cNvSpPr txBox="1"/>
          <p:nvPr/>
        </p:nvSpPr>
        <p:spPr>
          <a:xfrm>
            <a:off x="3345815" y="2066290"/>
            <a:ext cx="2623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四九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4" name="Text Box 20"/>
          <p:cNvSpPr txBox="1"/>
          <p:nvPr/>
        </p:nvSpPr>
        <p:spPr>
          <a:xfrm>
            <a:off x="4158615" y="2066290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三十六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Text Box 20"/>
          <p:cNvSpPr txBox="1"/>
          <p:nvPr/>
        </p:nvSpPr>
        <p:spPr>
          <a:xfrm>
            <a:off x="3328670" y="2571115"/>
            <a:ext cx="2623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五九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" name="Text Box 20"/>
          <p:cNvSpPr txBox="1"/>
          <p:nvPr/>
        </p:nvSpPr>
        <p:spPr>
          <a:xfrm>
            <a:off x="4141470" y="2571115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四十五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7" name="Text Box 20"/>
          <p:cNvSpPr txBox="1"/>
          <p:nvPr/>
        </p:nvSpPr>
        <p:spPr>
          <a:xfrm>
            <a:off x="3350260" y="3057525"/>
            <a:ext cx="2623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六九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Text Box 20"/>
          <p:cNvSpPr txBox="1"/>
          <p:nvPr/>
        </p:nvSpPr>
        <p:spPr>
          <a:xfrm>
            <a:off x="4163060" y="3057525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五十四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8" name="Text Box 20"/>
          <p:cNvSpPr txBox="1"/>
          <p:nvPr/>
        </p:nvSpPr>
        <p:spPr>
          <a:xfrm>
            <a:off x="3337560" y="3562350"/>
            <a:ext cx="2623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七九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9" name="Text Box 20"/>
          <p:cNvSpPr txBox="1"/>
          <p:nvPr/>
        </p:nvSpPr>
        <p:spPr>
          <a:xfrm>
            <a:off x="4150360" y="3562350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六十三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6" name="Text Box 20"/>
          <p:cNvSpPr txBox="1"/>
          <p:nvPr/>
        </p:nvSpPr>
        <p:spPr>
          <a:xfrm>
            <a:off x="3357245" y="4067175"/>
            <a:ext cx="2623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八九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7" name="Text Box 20"/>
          <p:cNvSpPr txBox="1"/>
          <p:nvPr/>
        </p:nvSpPr>
        <p:spPr>
          <a:xfrm>
            <a:off x="4170045" y="4067175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七十二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4" name="Text Box 20"/>
          <p:cNvSpPr txBox="1"/>
          <p:nvPr/>
        </p:nvSpPr>
        <p:spPr>
          <a:xfrm>
            <a:off x="3347720" y="4551680"/>
            <a:ext cx="2623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九九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   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5" name="Text Box 20"/>
          <p:cNvSpPr txBox="1"/>
          <p:nvPr/>
        </p:nvSpPr>
        <p:spPr>
          <a:xfrm>
            <a:off x="4160520" y="4551680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八十一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图片 190"/>
          <p:cNvPicPr>
            <a:picLocks noChangeAspect="1"/>
          </p:cNvPicPr>
          <p:nvPr/>
        </p:nvPicPr>
        <p:blipFill>
          <a:blip r:embed="rId1" cstate="print"/>
          <a:srcRect t="51804"/>
          <a:stretch>
            <a:fillRect/>
          </a:stretch>
        </p:blipFill>
        <p:spPr>
          <a:xfrm>
            <a:off x="532130" y="2039620"/>
            <a:ext cx="4267200" cy="1340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0" name="Rectangle 29"/>
          <p:cNvSpPr>
            <a:spLocks noChangeArrowheads="1"/>
          </p:cNvSpPr>
          <p:nvPr/>
        </p:nvSpPr>
        <p:spPr bwMode="auto">
          <a:xfrm>
            <a:off x="5327968" y="2758440"/>
            <a:ext cx="406876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宋体" panose="02010600030101010101" pitchFamily="2" charset="-122"/>
              </a:rPr>
              <a:t>2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宋体" panose="02010600030101010101" pitchFamily="2" charset="-122"/>
              </a:rPr>
              <a:t>×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Times New Roman" panose="02020603050405020304" pitchFamily="18" charset="0"/>
              </a:rPr>
              <a:t>9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18  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宋体" panose="02010600030101010101" pitchFamily="2" charset="-122"/>
              </a:rPr>
              <a:t>9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宋体" panose="02010600030101010101" pitchFamily="2" charset="-122"/>
              </a:rPr>
              <a:t>×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Times New Roman" panose="02020603050405020304" pitchFamily="18" charset="0"/>
              </a:rPr>
              <a:t>2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Times New Roman" panose="02020603050405020304" pitchFamily="18" charset="0"/>
              </a:rPr>
              <a:t>＝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18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1" name="Rectangle 30"/>
          <p:cNvSpPr>
            <a:spLocks noChangeArrowheads="1"/>
          </p:cNvSpPr>
          <p:nvPr/>
        </p:nvSpPr>
        <p:spPr bwMode="auto">
          <a:xfrm>
            <a:off x="5348605" y="2170430"/>
            <a:ext cx="228123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宋体" panose="02010600030101010101" pitchFamily="2" charset="-122"/>
              </a:rPr>
              <a:t>二九十八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819785"/>
            <a:ext cx="79921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请你根据下图写出一句乘法口诀和两道乘法算式。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15925" y="1300163"/>
            <a:ext cx="7010400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2×9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6×9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7×9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9×9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9×8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9×3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9×5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9×4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Rectangle 41"/>
          <p:cNvSpPr/>
          <p:nvPr/>
        </p:nvSpPr>
        <p:spPr>
          <a:xfrm>
            <a:off x="2580640" y="1480185"/>
            <a:ext cx="685800" cy="55308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Rectangle 41"/>
          <p:cNvSpPr/>
          <p:nvPr/>
        </p:nvSpPr>
        <p:spPr>
          <a:xfrm>
            <a:off x="5993765" y="1470660"/>
            <a:ext cx="685800" cy="55308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Rectangle 41"/>
          <p:cNvSpPr/>
          <p:nvPr/>
        </p:nvSpPr>
        <p:spPr>
          <a:xfrm>
            <a:off x="2580640" y="2143125"/>
            <a:ext cx="685800" cy="55308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63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Rectangle 41"/>
          <p:cNvSpPr/>
          <p:nvPr/>
        </p:nvSpPr>
        <p:spPr>
          <a:xfrm>
            <a:off x="6035040" y="2187258"/>
            <a:ext cx="685800" cy="55308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81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Rectangle 41"/>
          <p:cNvSpPr/>
          <p:nvPr/>
        </p:nvSpPr>
        <p:spPr>
          <a:xfrm>
            <a:off x="2580640" y="2855278"/>
            <a:ext cx="685800" cy="55308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Rectangle 41"/>
          <p:cNvSpPr/>
          <p:nvPr/>
        </p:nvSpPr>
        <p:spPr>
          <a:xfrm>
            <a:off x="6035040" y="2850198"/>
            <a:ext cx="685800" cy="55308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27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Rectangle 41"/>
          <p:cNvSpPr/>
          <p:nvPr/>
        </p:nvSpPr>
        <p:spPr>
          <a:xfrm>
            <a:off x="2580640" y="3512503"/>
            <a:ext cx="685800" cy="55308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Rectangle 41"/>
          <p:cNvSpPr/>
          <p:nvPr/>
        </p:nvSpPr>
        <p:spPr>
          <a:xfrm>
            <a:off x="6035040" y="3524885"/>
            <a:ext cx="685800" cy="55308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4975" y="285750"/>
            <a:ext cx="2338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P80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835" y="285750"/>
            <a:ext cx="1417638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18" grpId="0"/>
      <p:bldP spid="19" grpId="0"/>
      <p:bldP spid="20" grpId="0"/>
      <p:bldP spid="21" grpId="0"/>
      <p:bldP spid="22" grpId="0"/>
      <p:bldP spid="23" grpId="0"/>
      <p:bldP spid="5" grpId="0"/>
    </p:bldLst>
  </p:timing>
</p:sld>
</file>

<file path=ppt/tags/tag1.xml><?xml version="1.0" encoding="utf-8"?>
<p:tagLst xmlns:p="http://schemas.openxmlformats.org/presentationml/2006/main">
  <p:tag name="KSO_WM_UNIT_TABLE_BEAUTIFY" val="smartTable{4ae97293-ac19-4824-871f-ae19acca3a36}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1409</Words>
  <Application>WPS 演示</Application>
  <PresentationFormat>全屏显示(16:9)</PresentationFormat>
  <Paragraphs>463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等线</vt:lpstr>
      <vt:lpstr>Arial Unicode MS</vt:lpstr>
      <vt:lpstr>Cambria</vt:lpstr>
      <vt:lpstr>Arial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515</cp:revision>
  <dcterms:created xsi:type="dcterms:W3CDTF">2015-05-29T07:51:00Z</dcterms:created>
  <dcterms:modified xsi:type="dcterms:W3CDTF">2023-09-28T13:24:43Z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  <property fmtid="{D5CDD505-2E9C-101B-9397-08002B2CF9AE}" pid="5" name="commondata">
    <vt:lpwstr>eyJoZGlkIjoiODU0Y2EyZWU2NWJiZmQyMTAxZTE4YjNmMWJlY2I1NmUifQ==</vt:lpwstr>
  </property>
</Properties>
</file>