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25"/>
  </p:notesMasterIdLst>
  <p:handoutMasterIdLst>
    <p:handoutMasterId r:id="rId26"/>
  </p:handoutMasterIdLst>
  <p:sldIdLst>
    <p:sldId id="514" r:id="rId5"/>
    <p:sldId id="561" r:id="rId6"/>
    <p:sldId id="565" r:id="rId7"/>
    <p:sldId id="584" r:id="rId8"/>
    <p:sldId id="566" r:id="rId9"/>
    <p:sldId id="567" r:id="rId10"/>
    <p:sldId id="568" r:id="rId11"/>
    <p:sldId id="569" r:id="rId12"/>
    <p:sldId id="570" r:id="rId13"/>
    <p:sldId id="575" r:id="rId14"/>
    <p:sldId id="576" r:id="rId15"/>
    <p:sldId id="571" r:id="rId16"/>
    <p:sldId id="577" r:id="rId17"/>
    <p:sldId id="578" r:id="rId18"/>
    <p:sldId id="579" r:id="rId19"/>
    <p:sldId id="580" r:id="rId20"/>
    <p:sldId id="581" r:id="rId21"/>
    <p:sldId id="582" r:id="rId22"/>
    <p:sldId id="583" r:id="rId23"/>
    <p:sldId id="600" r:id="rId24"/>
  </p:sldIdLst>
  <p:sldSz cx="9144000" cy="5143500"/>
  <p:notesSz cx="6858000" cy="9144000"/>
  <p:custDataLst>
    <p:tags r:id="rId3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9" autoAdjust="0"/>
    <p:restoredTop sz="96256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6" d="100"/>
          <a:sy n="8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F705D5D-7C59-4FCB-BEE8-CC65D9945776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BF686220-9D06-41CC-A491-022C90C1949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34D0AB0-E755-4A08-B768-7AE922C92E05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84785E8-D489-43A0-A6D7-0E8DE91F243D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7" name="图片 4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8" name="图片 5"/>
          <p:cNvPicPr>
            <a:picLocks noChangeAspect="1"/>
          </p:cNvPicPr>
          <p:nvPr/>
        </p:nvPicPr>
        <p:blipFill>
          <a:blip r:embed="rId3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9" name="图片 6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5125" name="圆角矩形 7"/>
          <p:cNvGrpSpPr/>
          <p:nvPr/>
        </p:nvGrpSpPr>
        <p:grpSpPr>
          <a:xfrm>
            <a:off x="165100" y="182563"/>
            <a:ext cx="8820150" cy="4786312"/>
            <a:chOff x="104" y="115"/>
            <a:chExt cx="5556" cy="3015"/>
          </a:xfrm>
        </p:grpSpPr>
        <p:pic>
          <p:nvPicPr>
            <p:cNvPr id="5123" name="圆角矩形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4" y="115"/>
              <a:ext cx="5556" cy="301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5124" name="Text Box 4"/>
            <p:cNvSpPr txBox="1"/>
            <p:nvPr/>
          </p:nvSpPr>
          <p:spPr>
            <a:xfrm>
              <a:off x="129" y="139"/>
              <a:ext cx="5502" cy="29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pic>
        <p:nvPicPr>
          <p:cNvPr id="5126" name="图片 8"/>
          <p:cNvPicPr>
            <a:picLocks noChangeAspect="1"/>
          </p:cNvPicPr>
          <p:nvPr/>
        </p:nvPicPr>
        <p:blipFill>
          <a:blip r:embed="rId4"/>
          <a:srcRect r="28649" b="29914"/>
          <a:stretch>
            <a:fillRect/>
          </a:stretch>
        </p:blipFill>
        <p:spPr>
          <a:xfrm>
            <a:off x="6516688" y="3660775"/>
            <a:ext cx="2447925" cy="128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7" name="图片 9"/>
          <p:cNvPicPr>
            <a:picLocks noChangeAspect="1"/>
          </p:cNvPicPr>
          <p:nvPr/>
        </p:nvPicPr>
        <p:blipFill>
          <a:blip r:embed="rId5"/>
          <a:srcRect l="41936" b="15511"/>
          <a:stretch>
            <a:fillRect/>
          </a:stretch>
        </p:blipFill>
        <p:spPr>
          <a:xfrm>
            <a:off x="179388" y="4084638"/>
            <a:ext cx="1052512" cy="863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6149" name="圆角矩形 7"/>
          <p:cNvGrpSpPr/>
          <p:nvPr/>
        </p:nvGrpSpPr>
        <p:grpSpPr>
          <a:xfrm>
            <a:off x="165100" y="182563"/>
            <a:ext cx="8820150" cy="4786312"/>
            <a:chOff x="104" y="115"/>
            <a:chExt cx="5556" cy="3015"/>
          </a:xfrm>
        </p:grpSpPr>
        <p:pic>
          <p:nvPicPr>
            <p:cNvPr id="6147" name="圆角矩形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4" y="115"/>
              <a:ext cx="5556" cy="301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6148" name="Text Box 4"/>
            <p:cNvSpPr txBox="1"/>
            <p:nvPr/>
          </p:nvSpPr>
          <p:spPr>
            <a:xfrm>
              <a:off x="129" y="139"/>
              <a:ext cx="5502" cy="29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7"/>
          <p:cNvPicPr>
            <a:picLocks noChangeAspect="1"/>
          </p:cNvPicPr>
          <p:nvPr/>
        </p:nvPicPr>
        <p:blipFill>
          <a:blip r:embed="rId3"/>
          <a:srcRect b="33027"/>
          <a:stretch>
            <a:fillRect/>
          </a:stretch>
        </p:blipFill>
        <p:spPr>
          <a:xfrm>
            <a:off x="0" y="3363913"/>
            <a:ext cx="9680575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>
                    <a:tint val="7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5D5EB0DC-7953-4A81-87D5-2B9DCE1EE3CE}" type="datetime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>
                    <a:tint val="7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27056A2-1AE7-43C7-ABCC-1F29CCD011D4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/>
          <p:nvPr/>
        </p:nvSpPr>
        <p:spPr>
          <a:xfrm>
            <a:off x="1471613" y="1419225"/>
            <a:ext cx="62007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交流平台与初试身手</a:t>
            </a:r>
            <a:endParaRPr lang="zh-CN" altLang="en-US" sz="48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标题 1"/>
          <p:cNvSpPr txBox="1"/>
          <p:nvPr/>
        </p:nvSpPr>
        <p:spPr bwMode="auto">
          <a:xfrm>
            <a:off x="3428320" y="2369140"/>
            <a:ext cx="237626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三年级语文上册</a:t>
            </a:r>
            <a:endParaRPr kumimoji="0" lang="zh-CN" altLang="en-US" sz="2400" b="1" i="0" u="none" strike="noStrike" kern="1200" cap="none" spc="0" normalizeH="0" baseline="0" noProof="0">
              <a:ln w="6350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250825" y="457200"/>
            <a:ext cx="864235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比较两个语段，说说作者分别是用什么方法观察的。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214313" y="987425"/>
            <a:ext cx="8678862" cy="290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后来雨停了。我看见一只彩色的小鸟站在船头，多么美丽啊！它的羽毛是翠绿的，翅膀带着一些蓝色，比鹦鹉还漂亮。它还有一张红色的长嘴。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表姐送给我一个芒果。它的皮是黄色的，摸上去很光滑。放到鼻子边闻，有一股淡淡的香味。剥开皮尝一下，是一种很特别的香甜的味道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3"/>
          <p:cNvSpPr/>
          <p:nvPr/>
        </p:nvSpPr>
        <p:spPr>
          <a:xfrm>
            <a:off x="5868988" y="1924050"/>
            <a:ext cx="17494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用眼睛看。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4"/>
          <p:cNvSpPr/>
          <p:nvPr/>
        </p:nvSpPr>
        <p:spPr>
          <a:xfrm>
            <a:off x="4475163" y="3344863"/>
            <a:ext cx="4537075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不仅用眼睛看，还用手摸，用鼻子闻，用嘴尝。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250825" y="4235450"/>
            <a:ext cx="849788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小结：观察事物时可以调动多种感官。</a:t>
            </a:r>
            <a:endParaRPr lang="zh-CN" altLang="en-US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22263" y="555625"/>
            <a:ext cx="84978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通过交流，你有什么收获？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517525" y="1347788"/>
            <a:ext cx="808672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）对事物或场景各部分进行细致观察。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）长时间细致观察，发现变化。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）看、听、摸、闻、尝，多感官参与。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）观察时有思考。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322263" y="3508375"/>
            <a:ext cx="849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总结：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留心观察周围的事物，我们就会有新的发现。细致观察可以让我们对事物有更多、更深的了解。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322263" y="860425"/>
            <a:ext cx="8497887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交流观察记录单，评议观察是否细致，整理出评价表，每一项做得最好的可得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张笑脸。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1507" name="表格 4"/>
          <p:cNvGraphicFramePr>
            <a:graphicFrameLocks noGrp="1"/>
          </p:cNvGraphicFramePr>
          <p:nvPr/>
        </p:nvGraphicFramePr>
        <p:xfrm>
          <a:off x="419100" y="1919288"/>
          <a:ext cx="8305800" cy="2960690"/>
        </p:xfrm>
        <a:graphic>
          <a:graphicData uri="http://schemas.openxmlformats.org/drawingml/2006/table">
            <a:tbl>
              <a:tblPr/>
              <a:tblGrid>
                <a:gridCol w="5881688"/>
                <a:gridCol w="2424112"/>
              </a:tblGrid>
              <a:tr h="5921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等线" pitchFamily="2" charset="-122"/>
                        </a:rPr>
                        <a:t>评价内容</a:t>
                      </a:r>
                      <a:endParaRPr lang="zh-CN" altLang="en-US" sz="28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等线" pitchFamily="2" charset="-122"/>
                        </a:rPr>
                        <a:t>笑脸</a:t>
                      </a:r>
                      <a:endParaRPr lang="zh-CN" altLang="en-US" sz="28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5921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对事物或场景各部分进行细致观察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CFD5EA"/>
                    </a:solidFill>
                  </a:tcPr>
                </a:tc>
              </a:tr>
              <a:tr h="5921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长时间细致观察，发现变化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BF5"/>
                    </a:solidFill>
                  </a:tcPr>
                </a:tc>
              </a:tr>
              <a:tr h="5921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看、听、摸、闻、尝，多感官参与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CFD5EA"/>
                    </a:solidFill>
                  </a:tcPr>
                </a:tc>
              </a:tr>
              <a:tr h="5921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观察时有思考</a:t>
                      </a:r>
                      <a:endParaRPr lang="zh-CN" altLang="en-US" sz="2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50" marR="91450" marT="45721" marB="45721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BF5"/>
                    </a:solidFill>
                  </a:tcPr>
                </a:tc>
              </a:tr>
            </a:tbl>
          </a:graphicData>
        </a:graphic>
      </p:graphicFrame>
      <p:pic>
        <p:nvPicPr>
          <p:cNvPr id="2152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2100"/>
            <a:ext cx="2090738" cy="573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28" name="文本框 1"/>
          <p:cNvSpPr txBox="1"/>
          <p:nvPr/>
        </p:nvSpPr>
        <p:spPr>
          <a:xfrm>
            <a:off x="468313" y="290513"/>
            <a:ext cx="1765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初试身手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4"/>
          <p:cNvSpPr/>
          <p:nvPr/>
        </p:nvSpPr>
        <p:spPr>
          <a:xfrm>
            <a:off x="395288" y="915988"/>
            <a:ext cx="8281987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看看一张观察动物的记录单，对照评价表，评议观察是否细致。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矩形 5"/>
          <p:cNvSpPr/>
          <p:nvPr/>
        </p:nvSpPr>
        <p:spPr>
          <a:xfrm>
            <a:off x="971550" y="2041525"/>
            <a:ext cx="7488238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外形的观察是否按照了一定顺序？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是否抓住了身体各部分的特点？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有没有长时间观察动物的活动？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250825" y="555625"/>
            <a:ext cx="8642350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再看看一张观察植物的记录单，对照评价表，评议观察是否细致。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498600"/>
            <a:ext cx="1109663" cy="1547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对话气泡: 圆角矩形 3"/>
          <p:cNvSpPr/>
          <p:nvPr/>
        </p:nvSpPr>
        <p:spPr>
          <a:xfrm>
            <a:off x="2268538" y="1125538"/>
            <a:ext cx="6624637" cy="1895475"/>
          </a:xfrm>
          <a:prstGeom prst="wedgeRoundRectCallout">
            <a:avLst>
              <a:gd name="adj1" fmla="val -54088"/>
              <a:gd name="adj2" fmla="val -7167"/>
              <a:gd name="adj3" fmla="val 16667"/>
            </a:avLst>
          </a:prstGeom>
          <a:solidFill>
            <a:schemeClr val="bg1"/>
          </a:solidFill>
          <a:ln w="1270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2400" b="1" spc="0">
                <a:latin typeface="黑体" panose="02010609060101010101" pitchFamily="49" charset="-122"/>
                <a:ea typeface="黑体" panose="02010609060101010101" pitchFamily="49" charset="-122"/>
              </a:rPr>
              <a:t>    正在生长和已经长成的植物观察的侧重点不同，正在培植的植物要观察它的生长过程，已经长大的植物要观察各部分的特点，重点对某一部分进行长时间观察。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矩形 4"/>
          <p:cNvSpPr/>
          <p:nvPr/>
        </p:nvSpPr>
        <p:spPr>
          <a:xfrm>
            <a:off x="322263" y="3070225"/>
            <a:ext cx="8497887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再看看一张观察水果的记录单，对照评价表，评议观察是否细致。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8" name="矩形 5"/>
          <p:cNvSpPr/>
          <p:nvPr/>
        </p:nvSpPr>
        <p:spPr>
          <a:xfrm>
            <a:off x="827088" y="3963988"/>
            <a:ext cx="7777162" cy="105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水果的观察要调动多感官参与，关注水果的颜色和味道的变化。</a:t>
            </a:r>
            <a:endParaRPr lang="zh-CN" altLang="en-US" sz="26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/>
      <p:bldP spid="235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395288" y="915988"/>
            <a:ext cx="8497887" cy="1770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对照评价表和同学们的评议，补充观察记录单。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根据观察记录单，初试身手，尝试着写一写自己的观察所得。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矩形 3"/>
          <p:cNvSpPr/>
          <p:nvPr/>
        </p:nvSpPr>
        <p:spPr>
          <a:xfrm>
            <a:off x="395288" y="2930525"/>
            <a:ext cx="849788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提示：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写话时，除了写自己的观察所得之外，还可以写一写观察时想到的问题。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322263" y="860425"/>
            <a:ext cx="849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读一读，逐条对照评价表，评一评这段话可以得几张笑脸。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449263" y="1895475"/>
            <a:ext cx="8243887" cy="146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我家养了一只小花猫，它全身毛茸茸的。它的头圆圆的，它的眼睛大大的，它的嘴巴扁扁的，它的脚瘦瘦的，它的尾巴细细的。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322263" y="3363913"/>
            <a:ext cx="84978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这段话的问题在哪里？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322263" y="3868738"/>
            <a:ext cx="8497887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仅仅把观察所得罗列出来，说明观察还不够细致，可以聚焦一两种感官的观察，不必面面俱到。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2100"/>
            <a:ext cx="2090738" cy="573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5607" name="文本框 1"/>
          <p:cNvSpPr txBox="1"/>
          <p:nvPr/>
        </p:nvSpPr>
        <p:spPr>
          <a:xfrm>
            <a:off x="468313" y="290513"/>
            <a:ext cx="1765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自主修改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449263" y="484188"/>
            <a:ext cx="83708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读一读，对照评价表，你觉得他观察得细致吗？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449263" y="1133475"/>
            <a:ext cx="8243887" cy="146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我们家养了三条红色的小金鱼。它们每天在鱼缸里游来游去，我撒下鱼食，它们就游过来吃。我很喜欢这些金鱼！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449263" y="2644775"/>
            <a:ext cx="837088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金鱼外形的观察不细致，仅仅观察了颜色，没有观察各部分的特点，特别是头和尾巴没细致观察；没有进行长时间观察，导致描写不具体，如，小鱼是怎么游的？又是怎么吃的？看到金鱼游过来，自己想到了什么？</a:t>
            </a:r>
            <a:endParaRPr lang="en-US" altLang="zh-CN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827088" y="1276350"/>
            <a:ext cx="7489825" cy="192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对照评价表和大家的建议，自主修改自己的写话。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互读互评，提出修改建议。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2700338" y="1004888"/>
            <a:ext cx="4256087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交流平台与初始身手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1"/>
          <p:cNvSpPr/>
          <p:nvPr/>
        </p:nvSpPr>
        <p:spPr>
          <a:xfrm>
            <a:off x="1266825" y="2006600"/>
            <a:ext cx="29860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留心周围的事物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1"/>
          <p:cNvSpPr/>
          <p:nvPr/>
        </p:nvSpPr>
        <p:spPr>
          <a:xfrm>
            <a:off x="5300663" y="2006600"/>
            <a:ext cx="2087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得到新发现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1"/>
          <p:cNvSpPr/>
          <p:nvPr/>
        </p:nvSpPr>
        <p:spPr>
          <a:xfrm>
            <a:off x="1050925" y="2765425"/>
            <a:ext cx="23764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细致观察事物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矩形 1"/>
          <p:cNvSpPr/>
          <p:nvPr/>
        </p:nvSpPr>
        <p:spPr>
          <a:xfrm>
            <a:off x="4364038" y="2765425"/>
            <a:ext cx="31686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有更多更深的了解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79" name="直接箭头连接符 8"/>
          <p:cNvCxnSpPr>
            <a:stCxn id="28675" idx="3"/>
            <a:endCxn id="28676" idx="1"/>
          </p:cNvCxnSpPr>
          <p:nvPr/>
        </p:nvCxnSpPr>
        <p:spPr>
          <a:xfrm>
            <a:off x="4252913" y="2268538"/>
            <a:ext cx="104775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8680" name="直接箭头连接符 9"/>
          <p:cNvCxnSpPr>
            <a:stCxn id="28677" idx="3"/>
            <a:endCxn id="28678" idx="1"/>
          </p:cNvCxnSpPr>
          <p:nvPr/>
        </p:nvCxnSpPr>
        <p:spPr>
          <a:xfrm>
            <a:off x="3427413" y="3025775"/>
            <a:ext cx="93662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pic>
        <p:nvPicPr>
          <p:cNvPr id="2868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2100"/>
            <a:ext cx="2090738" cy="573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8682" name="文本框 1"/>
          <p:cNvSpPr txBox="1"/>
          <p:nvPr/>
        </p:nvSpPr>
        <p:spPr>
          <a:xfrm>
            <a:off x="468313" y="290513"/>
            <a:ext cx="1765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2100"/>
            <a:ext cx="2090738" cy="573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1267" name="文本框 1"/>
          <p:cNvSpPr txBox="1"/>
          <p:nvPr/>
        </p:nvSpPr>
        <p:spPr>
          <a:xfrm>
            <a:off x="468313" y="290513"/>
            <a:ext cx="1765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揭示课题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矩形 2"/>
          <p:cNvSpPr/>
          <p:nvPr/>
        </p:nvSpPr>
        <p:spPr>
          <a:xfrm>
            <a:off x="636588" y="987425"/>
            <a:ext cx="84978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你喜欢猜谜吗？根据描述，猜一种动物。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8" y="1776413"/>
            <a:ext cx="1182687" cy="1649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0" name="对话气泡: 圆角矩形 4"/>
          <p:cNvSpPr/>
          <p:nvPr/>
        </p:nvSpPr>
        <p:spPr>
          <a:xfrm>
            <a:off x="1924050" y="1917700"/>
            <a:ext cx="5711825" cy="939800"/>
          </a:xfrm>
          <a:prstGeom prst="wedgeRoundRectCallout">
            <a:avLst>
              <a:gd name="adj1" fmla="val -53565"/>
              <a:gd name="adj2" fmla="val -9023"/>
              <a:gd name="adj3" fmla="val 16667"/>
            </a:avLst>
          </a:prstGeom>
          <a:solidFill>
            <a:schemeClr val="bg1"/>
          </a:solidFill>
          <a:ln w="12700">
            <a:solidFill>
              <a:srgbClr val="5B9BD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800" b="1" spc="0">
                <a:latin typeface="宋体" panose="02010600030101010101" pitchFamily="2" charset="-122"/>
                <a:ea typeface="等线" pitchFamily="2" charset="-122"/>
              </a:rPr>
              <a:t>长得很漂亮，红色嘴巴绿衣裳。</a:t>
            </a:r>
            <a:endParaRPr lang="zh-CN" altLang="en-US" sz="2800" b="1">
              <a:latin typeface="宋体" panose="02010600030101010101" pitchFamily="2" charset="-122"/>
              <a:ea typeface="等线" pitchFamily="2" charset="-122"/>
            </a:endParaRPr>
          </a:p>
        </p:txBody>
      </p:sp>
      <p:sp>
        <p:nvSpPr>
          <p:cNvPr id="11271" name="矩形 2"/>
          <p:cNvSpPr/>
          <p:nvPr/>
        </p:nvSpPr>
        <p:spPr>
          <a:xfrm>
            <a:off x="4948238" y="2886075"/>
            <a:ext cx="26876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翠鸟？还是鹦鹉？</a:t>
            </a:r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对话气泡: 圆角矩形 6"/>
          <p:cNvSpPr/>
          <p:nvPr/>
        </p:nvSpPr>
        <p:spPr>
          <a:xfrm>
            <a:off x="1924050" y="1917700"/>
            <a:ext cx="5711825" cy="939800"/>
          </a:xfrm>
          <a:prstGeom prst="wedgeRoundRectCallout">
            <a:avLst>
              <a:gd name="adj1" fmla="val -53565"/>
              <a:gd name="adj2" fmla="val -9023"/>
              <a:gd name="adj3" fmla="val 16667"/>
            </a:avLst>
          </a:prstGeom>
          <a:solidFill>
            <a:schemeClr val="bg1"/>
          </a:solidFill>
          <a:ln w="12700">
            <a:solidFill>
              <a:srgbClr val="5B9BD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    它小嘴弯弯，张嘴就爱学人话，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0"/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你说啥来它说啥。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3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821" b="3279"/>
          <a:stretch>
            <a:fillRect/>
          </a:stretch>
        </p:blipFill>
        <p:spPr>
          <a:xfrm>
            <a:off x="7392988" y="1371600"/>
            <a:ext cx="1571625" cy="1920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4" name="矩形 2"/>
          <p:cNvSpPr/>
          <p:nvPr/>
        </p:nvSpPr>
        <p:spPr>
          <a:xfrm>
            <a:off x="6689725" y="2886075"/>
            <a:ext cx="946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鹦鹉</a:t>
            </a:r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矩形 10"/>
          <p:cNvSpPr/>
          <p:nvPr/>
        </p:nvSpPr>
        <p:spPr>
          <a:xfrm>
            <a:off x="636588" y="3544888"/>
            <a:ext cx="84978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从猜谜游戏中，你体会到了什么？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/>
      <p:bldP spid="11271" grpId="1"/>
      <p:bldP spid="11272" grpId="0" animBg="1"/>
      <p:bldP spid="11274" grpId="0"/>
      <p:bldP spid="112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287338" y="434975"/>
            <a:ext cx="8569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根据自己的观察，试着为一种动物或植物设计一则谜语。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684213" y="1322388"/>
            <a:ext cx="810101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谜面：身穿绿衣裳，肚里水汪汪，生的子儿多，个个黑脸庞。（打一水果）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5148263" y="2284413"/>
            <a:ext cx="24479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谜底：西瓜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3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262" b="6523"/>
          <a:stretch>
            <a:fillRect/>
          </a:stretch>
        </p:blipFill>
        <p:spPr>
          <a:xfrm>
            <a:off x="7137400" y="1851025"/>
            <a:ext cx="1565275" cy="1317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4" name="矩形 6"/>
          <p:cNvSpPr/>
          <p:nvPr/>
        </p:nvSpPr>
        <p:spPr>
          <a:xfrm>
            <a:off x="684213" y="3094038"/>
            <a:ext cx="810101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谜面：散步在小溪，睡觉在池塘，奔跑在江河，咆哮在海洋。（打一自然物）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矩形 7"/>
          <p:cNvSpPr/>
          <p:nvPr/>
        </p:nvSpPr>
        <p:spPr>
          <a:xfrm>
            <a:off x="5346700" y="4056063"/>
            <a:ext cx="165576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谜底：水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6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0413" y="3638550"/>
            <a:ext cx="1566862" cy="1181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4" grpId="0"/>
      <p:bldP spid="122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971550" y="1203325"/>
            <a:ext cx="7561263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：只要我们留心观察周围事物，就会有新的发现。细致的观察会让我们对事物有更多的了解。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180975" y="3003550"/>
            <a:ext cx="83518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生活中不缺少美，只是缺少发现美的眼睛。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罗丹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322263" y="1009650"/>
            <a:ext cx="849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本单元学习的两篇课文，作者在平常的生活中各自发现了什么？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684213" y="2214563"/>
            <a:ext cx="8086725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搭船的鸟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：下雨天的船头好玩、翠鸟漂亮、翠鸟捕鱼敏捷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金色的草地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：蒲公英盛开的草地是金色的、草地上很好玩、草地颜色的变化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2100"/>
            <a:ext cx="2090738" cy="5730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1" name="文本框 1"/>
          <p:cNvSpPr txBox="1"/>
          <p:nvPr/>
        </p:nvSpPr>
        <p:spPr>
          <a:xfrm>
            <a:off x="468313" y="290513"/>
            <a:ext cx="17653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回顾课文</a:t>
            </a:r>
            <a:endParaRPr lang="zh-CN" altLang="en-US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322263" y="915988"/>
            <a:ext cx="849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最让你觉得新奇、有趣、好玩的是什么？文中有哪些细致观察的表现？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503238" y="2211388"/>
            <a:ext cx="8137525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它的羽毛是翠绿的，翅膀带着一些蓝色，比鹦鹉还漂亮。它还有一张红色的长嘴。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矩形 2"/>
          <p:cNvSpPr/>
          <p:nvPr/>
        </p:nvSpPr>
        <p:spPr>
          <a:xfrm>
            <a:off x="517525" y="3724275"/>
            <a:ext cx="80867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作者细致观察了翠鸟身体各部分的颜色。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350838" y="555625"/>
            <a:ext cx="8442325" cy="3452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有一天，我起得很早去钓鱼，发现草地并不是金色的，而是绿色的。中午回家的时候，我看见草地是金色的。傍晚的时候，草地又变绿了。这是为什么呢？我来到草地上，仔细观察，发现蒲公英的花瓣是合拢的。原来，蒲公英的花就像我们的手掌，可以张开、合上。花朵张开时，花瓣是金色的，草地也是金色的；花朵合拢时，金色的花瓣被包住了，草地就变成绿色的了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517525" y="3940175"/>
            <a:ext cx="80867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作者进行了长时间、细致的观察。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503238" y="1260475"/>
            <a:ext cx="81375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它什么时候飞来的呢？它静悄悄地停在船头不知有多久了。它站在那里做什么呢？难道它要和我们一起坐船到外祖父家里去吗？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517525" y="3148013"/>
            <a:ext cx="80867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作者观察时加入了自己的思考。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322263" y="555625"/>
            <a:ext cx="84978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读读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初试身手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中的语段。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503238" y="1492250"/>
            <a:ext cx="81375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雨停了，我和妈妈去买菜，在路上看到好几只小蜗牛正慢悠悠地过马路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322263" y="2944813"/>
            <a:ext cx="849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看到好几只正慢悠悠过马路的小蜗牛，你心里会产生哪些疑问呢？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2007</Words>
  <Application>WPS 演示</Application>
  <PresentationFormat>全屏显示(16:9)</PresentationFormat>
  <Paragraphs>151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等线 Light</vt:lpstr>
      <vt:lpstr>等线</vt:lpstr>
      <vt:lpstr>楷体</vt:lpstr>
      <vt:lpstr>黑体</vt:lpstr>
      <vt:lpstr>Times New Roman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EBAA6EE5B3C24BCE8B0A4A4459F14BFA_12</vt:lpwstr>
  </property>
  <property fmtid="{D5CDD505-2E9C-101B-9397-08002B2CF9AE}" pid="4" name="KSOProductBuildVer">
    <vt:lpwstr>2052-12.1.0.15374</vt:lpwstr>
  </property>
</Properties>
</file>