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6"/>
  </p:notesMasterIdLst>
  <p:handoutMasterIdLst>
    <p:handoutMasterId r:id="rId46"/>
  </p:handoutMasterIdLst>
  <p:sldIdLst>
    <p:sldId id="509" r:id="rId4"/>
    <p:sldId id="477" r:id="rId5"/>
    <p:sldId id="480" r:id="rId6"/>
    <p:sldId id="478" r:id="rId7"/>
    <p:sldId id="334" r:id="rId8"/>
    <p:sldId id="365" r:id="rId9"/>
    <p:sldId id="511" r:id="rId10"/>
    <p:sldId id="514" r:id="rId11"/>
    <p:sldId id="508" r:id="rId12"/>
    <p:sldId id="512" r:id="rId13"/>
    <p:sldId id="471" r:id="rId14"/>
    <p:sldId id="483" r:id="rId15"/>
    <p:sldId id="482" r:id="rId16"/>
    <p:sldId id="491" r:id="rId17"/>
    <p:sldId id="495" r:id="rId18"/>
    <p:sldId id="504" r:id="rId19"/>
    <p:sldId id="336" r:id="rId20"/>
    <p:sldId id="441" r:id="rId21"/>
    <p:sldId id="416" r:id="rId22"/>
    <p:sldId id="470" r:id="rId23"/>
    <p:sldId id="484" r:id="rId24"/>
    <p:sldId id="485" r:id="rId25"/>
    <p:sldId id="414" r:id="rId27"/>
    <p:sldId id="487" r:id="rId28"/>
    <p:sldId id="420" r:id="rId29"/>
    <p:sldId id="421" r:id="rId30"/>
    <p:sldId id="438" r:id="rId31"/>
    <p:sldId id="439" r:id="rId32"/>
    <p:sldId id="490" r:id="rId33"/>
    <p:sldId id="465" r:id="rId34"/>
    <p:sldId id="466" r:id="rId35"/>
    <p:sldId id="468" r:id="rId36"/>
    <p:sldId id="505" r:id="rId37"/>
    <p:sldId id="433" r:id="rId38"/>
    <p:sldId id="488" r:id="rId39"/>
    <p:sldId id="497" r:id="rId40"/>
    <p:sldId id="501" r:id="rId41"/>
    <p:sldId id="502" r:id="rId42"/>
    <p:sldId id="503" r:id="rId43"/>
    <p:sldId id="513" r:id="rId44"/>
    <p:sldId id="549" r:id="rId45"/>
  </p:sldIdLst>
  <p:sldSz cx="9144000" cy="51435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6CC"/>
    <a:srgbClr val="0033CC"/>
    <a:srgbClr val="2167CF"/>
    <a:srgbClr val="FF6699"/>
    <a:srgbClr val="FF0066"/>
    <a:srgbClr val="0000FF"/>
    <a:srgbClr val="93998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727"/>
    <p:restoredTop sz="96256"/>
  </p:normalViewPr>
  <p:slideViewPr>
    <p:cSldViewPr snapToGrid="0" showGuides="1">
      <p:cViewPr varScale="1">
        <p:scale>
          <a:sx n="140" d="100"/>
          <a:sy n="140" d="100"/>
        </p:scale>
        <p:origin x="28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912631-5879-4725-99DE-0D4ECB39E21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B93060-15E2-4E60-A446-89B4688011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28C480-EE1E-4D10-8F97-D26DE506CE8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67F863-E517-4152-8C60-ED0ABA88F94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867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867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8158F9-A4EE-450B-8AA6-6EF335AC5FF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4.png"/><Relationship Id="rId3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7874;.wmv" TargetMode="External"/><Relationship Id="rId2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7874;.wmv" TargetMode="Externa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0687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0687;.wmv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1305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1305;.wmv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9.png"/><Relationship Id="rId3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6223;.wmv" TargetMode="External"/><Relationship Id="rId2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6223;.wmv" TargetMode="External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0.png"/><Relationship Id="rId2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4651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4651;.wmv" TargetMode="Externa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33293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33293;.wmv" TargetMode="Externa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2.png"/><Relationship Id="rId2" Type="http://schemas.microsoft.com/office/2007/relationships/media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7714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108;&#21333;&#20803;\7%20&#19968;&#21305;&#20986;&#33394;&#30340;&#39532;&#12304;&#25945;&#26696;&#21305;&#37197;&#29256;&#12305;&#25512;&#33616;&#9829;\&#27714;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1">
            <a:hlinkClick r:id="rId2" action="ppaction://hlinksldjump"/>
          </p:cNvPr>
          <p:cNvSpPr/>
          <p:nvPr/>
        </p:nvSpPr>
        <p:spPr>
          <a:xfrm>
            <a:off x="2952750" y="1236663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课时</a:t>
            </a:r>
            <a:endParaRPr lang="zh-CN" altLang="en-US" sz="36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171" name="矩形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952750" y="2287588"/>
            <a:ext cx="180657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11238" y="517525"/>
            <a:ext cx="1917700" cy="2054225"/>
            <a:chOff x="210308" y="1399623"/>
            <a:chExt cx="1440160" cy="1519042"/>
          </a:xfrm>
        </p:grpSpPr>
        <p:pic>
          <p:nvPicPr>
            <p:cNvPr id="15380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9033" y="1399623"/>
              <a:ext cx="1162711" cy="15190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1" name="TextBox 44"/>
            <p:cNvSpPr txBox="1"/>
            <p:nvPr/>
          </p:nvSpPr>
          <p:spPr>
            <a:xfrm>
              <a:off x="210308" y="1978790"/>
              <a:ext cx="1440160" cy="707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defTabSz="1216025"/>
              <a:r>
                <a:rPr lang="zh-CN" altLang="en-US" sz="5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</a:t>
              </a:r>
              <a:endParaRPr lang="zh-CN" altLang="en-US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十字形 5"/>
          <p:cNvSpPr/>
          <p:nvPr/>
        </p:nvSpPr>
        <p:spPr>
          <a:xfrm>
            <a:off x="2836863" y="1595438"/>
            <a:ext cx="779463" cy="731838"/>
          </a:xfrm>
          <a:prstGeom prst="plus">
            <a:avLst>
              <a:gd name="adj" fmla="val 40578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762" tIns="60881" rIns="121762" bIns="60881" anchor="ctr"/>
          <a:lstStyle/>
          <a:p>
            <a:pPr marL="0" marR="0" lvl="0" indent="0" algn="ctr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5937250" y="1846263"/>
            <a:ext cx="754063" cy="384175"/>
            <a:chOff x="5411176" y="3507854"/>
            <a:chExt cx="706936" cy="360040"/>
          </a:xfrm>
          <a:solidFill>
            <a:srgbClr val="FF0000"/>
          </a:solidFill>
        </p:grpSpPr>
        <p:sp>
          <p:nvSpPr>
            <p:cNvPr id="8" name="矩形 7"/>
            <p:cNvSpPr/>
            <p:nvPr/>
          </p:nvSpPr>
          <p:spPr>
            <a:xfrm>
              <a:off x="5411176" y="3507854"/>
              <a:ext cx="706936" cy="145801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411176" y="3722093"/>
              <a:ext cx="706936" cy="145801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44925" y="519113"/>
            <a:ext cx="1917700" cy="2024062"/>
            <a:chOff x="210308" y="1399623"/>
            <a:chExt cx="1440160" cy="1519042"/>
          </a:xfrm>
        </p:grpSpPr>
        <p:pic>
          <p:nvPicPr>
            <p:cNvPr id="15378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9033" y="1399623"/>
              <a:ext cx="1162711" cy="15190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9" name="TextBox 44"/>
            <p:cNvSpPr txBox="1"/>
            <p:nvPr/>
          </p:nvSpPr>
          <p:spPr>
            <a:xfrm>
              <a:off x="210308" y="1978790"/>
              <a:ext cx="1440160" cy="707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defTabSz="1216025"/>
              <a:r>
                <a:rPr lang="zh-CN" altLang="en-US" sz="5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endParaRPr lang="zh-CN" altLang="en-US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5675" y="2620963"/>
            <a:ext cx="1917700" cy="2024062"/>
            <a:chOff x="210308" y="1399623"/>
            <a:chExt cx="1440160" cy="1519042"/>
          </a:xfrm>
        </p:grpSpPr>
        <p:pic>
          <p:nvPicPr>
            <p:cNvPr id="15376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9033" y="1399623"/>
              <a:ext cx="1162711" cy="15190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7" name="TextBox 44"/>
            <p:cNvSpPr txBox="1"/>
            <p:nvPr/>
          </p:nvSpPr>
          <p:spPr>
            <a:xfrm>
              <a:off x="210308" y="1978790"/>
              <a:ext cx="1440160" cy="707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defTabSz="1216025"/>
              <a:endParaRPr lang="zh-CN" altLang="en-US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67150" y="2620963"/>
            <a:ext cx="1917700" cy="2024062"/>
            <a:chOff x="210308" y="1399623"/>
            <a:chExt cx="1440160" cy="1519042"/>
          </a:xfrm>
        </p:grpSpPr>
        <p:pic>
          <p:nvPicPr>
            <p:cNvPr id="15374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9033" y="1399623"/>
              <a:ext cx="1162711" cy="15190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5" name="TextBox 44"/>
            <p:cNvSpPr txBox="1"/>
            <p:nvPr/>
          </p:nvSpPr>
          <p:spPr>
            <a:xfrm>
              <a:off x="210308" y="1978790"/>
              <a:ext cx="1440160" cy="707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defTabSz="1216025"/>
              <a:r>
                <a:rPr lang="zh-CN" altLang="en-US" sz="5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</a:t>
              </a:r>
              <a:endParaRPr lang="zh-CN" altLang="en-US" sz="5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十字形 21"/>
          <p:cNvSpPr/>
          <p:nvPr/>
        </p:nvSpPr>
        <p:spPr>
          <a:xfrm>
            <a:off x="2928938" y="3265488"/>
            <a:ext cx="779463" cy="733425"/>
          </a:xfrm>
          <a:prstGeom prst="plus">
            <a:avLst>
              <a:gd name="adj" fmla="val 40578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762" tIns="60881" rIns="121762" bIns="60881" anchor="ctr"/>
          <a:lstStyle/>
          <a:p>
            <a:pPr marL="0" marR="0" lvl="0" indent="0" algn="ctr" defTabSz="12172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5897563" y="3506788"/>
            <a:ext cx="754062" cy="382587"/>
            <a:chOff x="5411176" y="3507854"/>
            <a:chExt cx="706936" cy="360040"/>
          </a:xfrm>
          <a:solidFill>
            <a:srgbClr val="FF0000"/>
          </a:solidFill>
        </p:grpSpPr>
        <p:sp>
          <p:nvSpPr>
            <p:cNvPr id="24" name="矩形 23"/>
            <p:cNvSpPr/>
            <p:nvPr/>
          </p:nvSpPr>
          <p:spPr>
            <a:xfrm>
              <a:off x="5411176" y="3507854"/>
              <a:ext cx="706936" cy="144912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411176" y="3722982"/>
              <a:ext cx="706936" cy="144912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47813" y="3402013"/>
            <a:ext cx="877887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3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纟</a:t>
            </a:r>
            <a:endParaRPr lang="zh-CN" altLang="en-US" sz="53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40563" y="1503363"/>
            <a:ext cx="879475" cy="957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endParaRPr lang="zh-CN" altLang="en-US" sz="5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83413" y="3182938"/>
            <a:ext cx="879475" cy="957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5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文本框 28"/>
          <p:cNvSpPr txBox="1"/>
          <p:nvPr/>
        </p:nvSpPr>
        <p:spPr>
          <a:xfrm>
            <a:off x="473075" y="161925"/>
            <a:ext cx="3890963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加一加，比较记忆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9637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637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2"/>
          <p:cNvSpPr txBox="1"/>
          <p:nvPr/>
        </p:nvSpPr>
        <p:spPr>
          <a:xfrm>
            <a:off x="803275" y="1230313"/>
            <a:ext cx="7305675" cy="23796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出色    河水   碧绿   波纹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河岸    柳叶   景色   枝条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柳树    恋恋不舍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803275" y="646113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分组读，齐读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484188" y="730250"/>
            <a:ext cx="8175625" cy="430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河水碧绿碧绿的，微风吹过，泛起层层波纹。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路的一边是田野，葱葱绿绿的，非常可爱，像一片柔软的绿毯。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春天的郊外，景色异常美丽。我们一边看，一边走，路已经走了不少，却还是恋恋不舍，不想回去。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2988" y="109538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再读课文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1008063" y="1531938"/>
            <a:ext cx="3738563" cy="2079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默读课文，思考：课文主要写了一件什么事？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 rotWithShape="1">
          <a:blip r:embed="rId1"/>
          <a:srcRect r="-220"/>
          <a:stretch>
            <a:fillRect/>
          </a:stretch>
        </p:blipFill>
        <p:spPr bwMode="auto">
          <a:xfrm>
            <a:off x="4965700" y="1068388"/>
            <a:ext cx="2719388" cy="300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993775" y="1314450"/>
            <a:ext cx="1320800" cy="1323975"/>
            <a:chOff x="1409624" y="1767788"/>
            <a:chExt cx="1091458" cy="904067"/>
          </a:xfrm>
        </p:grpSpPr>
        <p:grpSp>
          <p:nvGrpSpPr>
            <p:cNvPr id="1947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5" name="矩形 1"/>
              <p:cNvSpPr>
                <a:spLocks noChangeArrowheads="1"/>
              </p:cNvSpPr>
              <p:nvPr/>
            </p:nvSpPr>
            <p:spPr bwMode="auto">
              <a:xfrm>
                <a:off x="2307" y="2030"/>
                <a:ext cx="1523" cy="1248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948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" name="TextBox 1"/>
            <p:cNvSpPr txBox="1">
              <a:spLocks noChangeArrowheads="1"/>
            </p:cNvSpPr>
            <p:nvPr/>
          </p:nvSpPr>
          <p:spPr bwMode="auto">
            <a:xfrm>
              <a:off x="1462098" y="1767788"/>
              <a:ext cx="1038984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妹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9459" name="组合 4"/>
          <p:cNvGrpSpPr/>
          <p:nvPr/>
        </p:nvGrpSpPr>
        <p:grpSpPr>
          <a:xfrm>
            <a:off x="2984500" y="1301750"/>
            <a:ext cx="1270000" cy="1328738"/>
            <a:chOff x="1409624" y="1764439"/>
            <a:chExt cx="1049551" cy="907416"/>
          </a:xfrm>
        </p:grpSpPr>
        <p:grpSp>
          <p:nvGrpSpPr>
            <p:cNvPr id="1947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2307" y="2034"/>
                <a:ext cx="1527" cy="1243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947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420120" y="1764439"/>
              <a:ext cx="1039055" cy="9041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波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9460" name="组合 4"/>
          <p:cNvGrpSpPr/>
          <p:nvPr/>
        </p:nvGrpSpPr>
        <p:grpSpPr>
          <a:xfrm>
            <a:off x="4976813" y="1290638"/>
            <a:ext cx="1284287" cy="1323975"/>
            <a:chOff x="1409624" y="1769279"/>
            <a:chExt cx="1061272" cy="903701"/>
          </a:xfrm>
        </p:grpSpPr>
        <p:grpSp>
          <p:nvGrpSpPr>
            <p:cNvPr id="1946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7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947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370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纹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9461" name="组合 4"/>
          <p:cNvGrpSpPr/>
          <p:nvPr/>
        </p:nvGrpSpPr>
        <p:grpSpPr>
          <a:xfrm>
            <a:off x="6929438" y="1293813"/>
            <a:ext cx="1284287" cy="1323975"/>
            <a:chOff x="1409624" y="1769279"/>
            <a:chExt cx="1061272" cy="904067"/>
          </a:xfrm>
        </p:grpSpPr>
        <p:grpSp>
          <p:nvGrpSpPr>
            <p:cNvPr id="1946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E867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946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6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2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E867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像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E867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9462" name="文本框 26"/>
          <p:cNvSpPr txBox="1"/>
          <p:nvPr/>
        </p:nvSpPr>
        <p:spPr>
          <a:xfrm>
            <a:off x="1771650" y="3155950"/>
            <a:ext cx="6415088" cy="1195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注意避让穿插，捺要写得舒展。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82988" y="109538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认读巩固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3"/>
          <p:cNvGrpSpPr/>
          <p:nvPr/>
        </p:nvGrpSpPr>
        <p:grpSpPr>
          <a:xfrm>
            <a:off x="274638" y="180975"/>
            <a:ext cx="4603750" cy="638175"/>
            <a:chOff x="346650" y="378442"/>
            <a:chExt cx="4603316" cy="639715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049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6650" y="378442"/>
              <a:ext cx="729342" cy="63971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波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62538" y="1039813"/>
            <a:ext cx="23637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矩形 6"/>
          <p:cNvSpPr/>
          <p:nvPr/>
        </p:nvSpPr>
        <p:spPr>
          <a:xfrm>
            <a:off x="769938" y="2139950"/>
            <a:ext cx="1420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0485" name="矩形 7"/>
          <p:cNvSpPr/>
          <p:nvPr/>
        </p:nvSpPr>
        <p:spPr>
          <a:xfrm>
            <a:off x="769938" y="2909888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0486" name="矩形 8"/>
          <p:cNvSpPr/>
          <p:nvPr/>
        </p:nvSpPr>
        <p:spPr>
          <a:xfrm>
            <a:off x="647700" y="3698875"/>
            <a:ext cx="224313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书写指导：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2650" y="1131888"/>
            <a:ext cx="5984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70C0"/>
                </a:solidFill>
                <a:latin typeface="+mn-ea"/>
                <a:ea typeface="+mn-ea"/>
                <a:cs typeface="+mn-cs"/>
              </a:rPr>
              <a:t>bō</a:t>
            </a:r>
            <a:endParaRPr kumimoji="0" lang="zh-CN" altLang="en-US" sz="32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488" name="文本框 10"/>
          <p:cNvSpPr txBox="1"/>
          <p:nvPr/>
        </p:nvSpPr>
        <p:spPr>
          <a:xfrm>
            <a:off x="2003425" y="858838"/>
            <a:ext cx="121126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文本框 11"/>
          <p:cNvSpPr txBox="1"/>
          <p:nvPr/>
        </p:nvSpPr>
        <p:spPr>
          <a:xfrm>
            <a:off x="2171700" y="2162175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左右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0490" name="文本框 12"/>
          <p:cNvSpPr txBox="1"/>
          <p:nvPr/>
        </p:nvSpPr>
        <p:spPr>
          <a:xfrm>
            <a:off x="2171700" y="2900363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氵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0491" name="文本框 15"/>
          <p:cNvSpPr txBox="1"/>
          <p:nvPr/>
        </p:nvSpPr>
        <p:spPr>
          <a:xfrm>
            <a:off x="2674938" y="3721100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右边的“皮”第一笔为横钩。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像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486400" y="882650"/>
            <a:ext cx="2332038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矩形 2"/>
          <p:cNvSpPr/>
          <p:nvPr/>
        </p:nvSpPr>
        <p:spPr>
          <a:xfrm>
            <a:off x="1187450" y="1797050"/>
            <a:ext cx="14208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2395538" y="1781175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左右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矩形 4"/>
          <p:cNvSpPr/>
          <p:nvPr/>
        </p:nvSpPr>
        <p:spPr>
          <a:xfrm>
            <a:off x="1187450" y="2616200"/>
            <a:ext cx="14208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2517775" y="2624138"/>
            <a:ext cx="5937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亻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1511" name="文本框 6"/>
          <p:cNvSpPr txBox="1"/>
          <p:nvPr/>
        </p:nvSpPr>
        <p:spPr>
          <a:xfrm>
            <a:off x="1160463" y="3435350"/>
            <a:ext cx="2243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书写指导：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矩形 8"/>
          <p:cNvSpPr/>
          <p:nvPr/>
        </p:nvSpPr>
        <p:spPr>
          <a:xfrm>
            <a:off x="2462213" y="352425"/>
            <a:ext cx="1214437" cy="1322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7450" y="774700"/>
            <a:ext cx="12192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70C0"/>
                </a:solidFill>
                <a:latin typeface="+mn-ea"/>
                <a:ea typeface="+mn-ea"/>
                <a:cs typeface="+mn-cs"/>
              </a:rPr>
              <a:t>xiànɡ</a:t>
            </a:r>
            <a:endParaRPr kumimoji="0" lang="zh-CN" altLang="en-US" sz="32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1514" name="文本框 11"/>
          <p:cNvSpPr txBox="1"/>
          <p:nvPr/>
        </p:nvSpPr>
        <p:spPr>
          <a:xfrm>
            <a:off x="3125788" y="3411538"/>
            <a:ext cx="5907087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右边的“象”第六笔撇从“口”字中间穿出去。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6"/>
          <p:cNvSpPr txBox="1"/>
          <p:nvPr/>
        </p:nvSpPr>
        <p:spPr>
          <a:xfrm>
            <a:off x="746125" y="1704975"/>
            <a:ext cx="7535863" cy="247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读课文第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1—3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自然段。思考：春天的傍晚，在郊外，一家人会看到什么样的景色？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grpSp>
        <p:nvGrpSpPr>
          <p:cNvPr id="22531" name="组合 27"/>
          <p:cNvGrpSpPr/>
          <p:nvPr/>
        </p:nvGrpSpPr>
        <p:grpSpPr>
          <a:xfrm>
            <a:off x="398463" y="738188"/>
            <a:ext cx="2492375" cy="585787"/>
            <a:chOff x="2785635" y="632761"/>
            <a:chExt cx="2382528" cy="515757"/>
          </a:xfrm>
        </p:grpSpPr>
        <p:sp>
          <p:nvSpPr>
            <p:cNvPr id="10" name="矩形: 圆角 9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指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10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: 圆角 11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朗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: 圆角 12"/>
            <p:cNvSpPr/>
            <p:nvPr/>
          </p:nvSpPr>
          <p:spPr bwMode="auto">
            <a:xfrm rot="20889647">
              <a:off x="4603640" y="659317"/>
              <a:ext cx="564523" cy="472428"/>
            </a:xfrm>
            <a:prstGeom prst="roundRect">
              <a:avLst/>
            </a:prstGeom>
            <a:solidFill>
              <a:srgbClr val="CCFFFF"/>
            </a:solidFill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2532" name="矩形 1"/>
          <p:cNvSpPr/>
          <p:nvPr/>
        </p:nvSpPr>
        <p:spPr>
          <a:xfrm>
            <a:off x="3819525" y="117475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914400" y="982663"/>
            <a:ext cx="7704138" cy="317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河水碧绿碧绿的，微风吹过，泛起层层波纹。河岸上垂下来的柳叶，拂过妈妈和爸爸的头发，我和妹妹看着都笑了。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云形标注 8"/>
          <p:cNvSpPr/>
          <p:nvPr/>
        </p:nvSpPr>
        <p:spPr bwMode="auto">
          <a:xfrm>
            <a:off x="3662363" y="157163"/>
            <a:ext cx="3908425" cy="2460625"/>
          </a:xfrm>
          <a:prstGeom prst="cloudCallout">
            <a:avLst>
              <a:gd name="adj1" fmla="val -87822"/>
              <a:gd name="adj2" fmla="val 37928"/>
            </a:avLst>
          </a:prstGeom>
          <a:solidFill>
            <a:srgbClr val="47D5A9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4059238" y="357188"/>
            <a:ext cx="3395663" cy="20621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微风吹过，现在你就站在小河边，你会看到什么？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458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1901825"/>
            <a:ext cx="2041525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7"/>
          <p:cNvGrpSpPr/>
          <p:nvPr/>
        </p:nvGrpSpPr>
        <p:grpSpPr>
          <a:xfrm>
            <a:off x="617538" y="328613"/>
            <a:ext cx="1312862" cy="679450"/>
            <a:chOff x="2785635" y="632761"/>
            <a:chExt cx="1160913" cy="507371"/>
          </a:xfrm>
        </p:grpSpPr>
        <p:sp>
          <p:nvSpPr>
            <p:cNvPr id="3" name="矩形: 圆角 23"/>
            <p:cNvSpPr/>
            <p:nvPr/>
          </p:nvSpPr>
          <p:spPr bwMode="auto">
            <a:xfrm rot="20527566">
              <a:off x="2785635" y="669509"/>
              <a:ext cx="564313" cy="470623"/>
            </a:xfrm>
            <a:prstGeom prst="roundRect">
              <a:avLst/>
            </a:prstGeom>
            <a:solidFill>
              <a:srgbClr val="FFCCCC"/>
            </a:solidFill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4"/>
            <p:cNvSpPr/>
            <p:nvPr/>
          </p:nvSpPr>
          <p:spPr bwMode="auto">
            <a:xfrm rot="294411">
              <a:off x="3382235" y="632761"/>
              <a:ext cx="564313" cy="470622"/>
            </a:xfrm>
            <a:prstGeom prst="roundRect">
              <a:avLst/>
            </a:prstGeom>
            <a:solidFill>
              <a:srgbClr val="CCFFCC"/>
            </a:solidFill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8063" y="879475"/>
            <a:ext cx="5613400" cy="3586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90563" y="2765425"/>
            <a:ext cx="3281362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一（  ）马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30400" y="2765425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</a:t>
            </a:r>
            <a:endParaRPr lang="zh-CN" altLang="en-US" sz="4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1200" y="1965325"/>
            <a:ext cx="7000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66CC"/>
                </a:solidFill>
                <a:latin typeface="+mn-ea"/>
                <a:ea typeface="+mn-ea"/>
                <a:cs typeface="+mn-cs"/>
              </a:rPr>
              <a:t>pǐ</a:t>
            </a:r>
            <a:endParaRPr kumimoji="0" lang="zh-CN" altLang="en-US" sz="3600" b="1" kern="1200" cap="none" spc="0" normalizeH="0" baseline="0" noProof="0" dirty="0">
              <a:solidFill>
                <a:srgbClr val="FF66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200" name="矩形 10"/>
          <p:cNvSpPr>
            <a:spLocks noChangeArrowheads="1"/>
          </p:cNvSpPr>
          <p:nvPr/>
        </p:nvSpPr>
        <p:spPr bwMode="auto">
          <a:xfrm>
            <a:off x="3740150" y="93663"/>
            <a:ext cx="180657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963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283200" y="1354138"/>
            <a:ext cx="1808163" cy="5143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950" y="1223963"/>
            <a:ext cx="8526463" cy="1430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路的一边是田野，葱葱绿绿的，非常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可爱，像一片柔软的绿毯。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3"/>
          <p:cNvSpPr txBox="1"/>
          <p:nvPr/>
        </p:nvSpPr>
        <p:spPr>
          <a:xfrm>
            <a:off x="1295400" y="3076575"/>
            <a:ext cx="17811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AABB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文本框 4"/>
          <p:cNvSpPr txBox="1"/>
          <p:nvPr/>
        </p:nvSpPr>
        <p:spPr>
          <a:xfrm>
            <a:off x="3389313" y="3076575"/>
            <a:ext cx="40830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密密麻麻   星星点点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65575" y="1306513"/>
            <a:ext cx="914400" cy="614363"/>
          </a:xfrm>
          <a:prstGeom prst="ellipse">
            <a:avLst/>
          </a:prstGeom>
          <a:noFill/>
          <a:ln w="21590">
            <a:solidFill>
              <a:srgbClr val="4C9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97425" y="2039938"/>
            <a:ext cx="971550" cy="614363"/>
          </a:xfrm>
          <a:prstGeom prst="ellipse">
            <a:avLst/>
          </a:prstGeom>
          <a:noFill/>
          <a:ln w="21590">
            <a:solidFill>
              <a:srgbClr val="4C9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2" name="文本框 4"/>
          <p:cNvSpPr txBox="1"/>
          <p:nvPr/>
        </p:nvSpPr>
        <p:spPr>
          <a:xfrm>
            <a:off x="615950" y="533400"/>
            <a:ext cx="57499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路边又有怎样的景色呢？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22532" grpId="0"/>
      <p:bldP spid="22533" grpId="0"/>
      <p:bldP spid="4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 noChangeArrowheads="1"/>
          </p:cNvPicPr>
          <p:nvPr/>
        </p:nvPicPr>
        <p:blipFill rotWithShape="1">
          <a:blip r:embed="rId1" cstate="print"/>
          <a:srcRect t="18469"/>
          <a:stretch>
            <a:fillRect/>
          </a:stretch>
        </p:blipFill>
        <p:spPr bwMode="auto">
          <a:xfrm>
            <a:off x="838209" y="693420"/>
            <a:ext cx="3506456" cy="2500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箭头: 右 2"/>
          <p:cNvSpPr/>
          <p:nvPr/>
        </p:nvSpPr>
        <p:spPr>
          <a:xfrm>
            <a:off x="3963988" y="4021138"/>
            <a:ext cx="1004888" cy="13493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552700" y="3632200"/>
            <a:ext cx="1146175" cy="646113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田野</a:t>
            </a:r>
            <a:endParaRPr kumimoji="0" lang="zh-CN" altLang="en-US" sz="3600" b="1" kern="0" cap="none" spc="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5246688" y="3632200"/>
            <a:ext cx="1146175" cy="646113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绿毯</a:t>
            </a:r>
            <a:endParaRPr kumimoji="0" lang="zh-CN" altLang="en-US" sz="3600" b="1" kern="0" cap="none" spc="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8775" y="3503613"/>
            <a:ext cx="5953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像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580271"/>
            <a:ext cx="3574007" cy="2675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2238" y="1744663"/>
            <a:ext cx="903287" cy="46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473075" y="1633538"/>
            <a:ext cx="7594600" cy="690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春天的郊外，景色异常美丽。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文本框 2"/>
          <p:cNvSpPr txBox="1"/>
          <p:nvPr/>
        </p:nvSpPr>
        <p:spPr>
          <a:xfrm>
            <a:off x="1449388" y="844550"/>
            <a:ext cx="51292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春天的郊外，景色如何呢？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31938" y="2819400"/>
            <a:ext cx="6080125" cy="1216025"/>
            <a:chOff x="1449960" y="2446947"/>
            <a:chExt cx="6080078" cy="1215526"/>
          </a:xfrm>
        </p:grpSpPr>
        <p:sp>
          <p:nvSpPr>
            <p:cNvPr id="5" name="矩形 4"/>
            <p:cNvSpPr/>
            <p:nvPr/>
          </p:nvSpPr>
          <p:spPr>
            <a:xfrm>
              <a:off x="1449960" y="2446947"/>
              <a:ext cx="5948316" cy="121552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49960" y="2446947"/>
              <a:ext cx="6080078" cy="12155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“异常”是什么意思呢？可以换成“非常”吗？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166" y="-84083"/>
            <a:ext cx="9552218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3" name="矩形 2"/>
          <p:cNvSpPr>
            <a:spLocks noChangeArrowheads="1"/>
          </p:cNvSpPr>
          <p:nvPr/>
        </p:nvSpPr>
        <p:spPr bwMode="auto">
          <a:xfrm>
            <a:off x="1834706" y="1397233"/>
            <a:ext cx="6778942" cy="1786644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  <a:effectLst>
            <a:softEdge rad="88900"/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秋天能看到这样的景色吗？其它时间呢？真是美得不一般啊！这样的美就叫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异常美丽。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/>
          <p:cNvPicPr>
            <a:picLocks noChangeAspect="1"/>
          </p:cNvPicPr>
          <p:nvPr/>
        </p:nvPicPr>
        <p:blipFill>
          <a:blip r:embed="rId1"/>
          <a:srcRect b="21204"/>
          <a:stretch>
            <a:fillRect/>
          </a:stretch>
        </p:blipFill>
        <p:spPr>
          <a:xfrm>
            <a:off x="-79375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74738" y="2638425"/>
            <a:ext cx="7510463" cy="143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默读课文第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4—7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自然段，画出写妹妹的句子。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1748" name="组合 27"/>
          <p:cNvGrpSpPr/>
          <p:nvPr/>
        </p:nvGrpSpPr>
        <p:grpSpPr>
          <a:xfrm>
            <a:off x="225425" y="450850"/>
            <a:ext cx="2697163" cy="688975"/>
            <a:chOff x="2785635" y="632761"/>
            <a:chExt cx="2382528" cy="515757"/>
          </a:xfrm>
        </p:grpSpPr>
        <p:sp>
          <p:nvSpPr>
            <p:cNvPr id="5" name="矩形: 圆角 23"/>
            <p:cNvSpPr/>
            <p:nvPr/>
          </p:nvSpPr>
          <p:spPr bwMode="auto">
            <a:xfrm rot="20527566">
              <a:off x="2785635" y="669601"/>
              <a:ext cx="565132" cy="470599"/>
            </a:xfrm>
            <a:prstGeom prst="roundRect">
              <a:avLst/>
            </a:prstGeom>
            <a:solidFill>
              <a:srgbClr val="FFCCCC"/>
            </a:solidFill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紧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4"/>
            <p:cNvSpPr/>
            <p:nvPr/>
          </p:nvSpPr>
          <p:spPr bwMode="auto">
            <a:xfrm rot="294411">
              <a:off x="3381618" y="632761"/>
              <a:ext cx="565131" cy="470599"/>
            </a:xfrm>
            <a:prstGeom prst="roundRect">
              <a:avLst/>
            </a:prstGeom>
            <a:solidFill>
              <a:srgbClr val="CCFFCC"/>
            </a:solidFill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扣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: 圆角 25"/>
            <p:cNvSpPr/>
            <p:nvPr/>
          </p:nvSpPr>
          <p:spPr bwMode="auto">
            <a:xfrm rot="824525">
              <a:off x="3974795" y="677919"/>
              <a:ext cx="566534" cy="470599"/>
            </a:xfrm>
            <a:prstGeom prst="roundRect">
              <a:avLst/>
            </a:prstGeom>
            <a:solidFill>
              <a:srgbClr val="FFCC99"/>
            </a:solidFill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变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: 圆角 26"/>
            <p:cNvSpPr/>
            <p:nvPr/>
          </p:nvSpPr>
          <p:spPr bwMode="auto">
            <a:xfrm rot="20889647">
              <a:off x="4603031" y="658905"/>
              <a:ext cx="565132" cy="472975"/>
            </a:xfrm>
            <a:prstGeom prst="roundRect">
              <a:avLst/>
            </a:prstGeom>
            <a:solidFill>
              <a:srgbClr val="CCFFFF"/>
            </a:solidFill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化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1749" name="文本框 1"/>
          <p:cNvSpPr txBox="1"/>
          <p:nvPr/>
        </p:nvSpPr>
        <p:spPr>
          <a:xfrm>
            <a:off x="1074738" y="1711325"/>
            <a:ext cx="435451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一、寻找妹妹的变化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2"/>
          <p:cNvSpPr txBox="1"/>
          <p:nvPr/>
        </p:nvSpPr>
        <p:spPr>
          <a:xfrm>
            <a:off x="342900" y="627063"/>
            <a:ext cx="88011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妹妹求妈妈抱她：“我很累，走不动了，抱抱我。”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妹妹转过头求爸爸。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妹妹高兴地跨上“马”，蹦蹦跳跳地奔向前去。等我们回到家时，她已经在门口迎接我们，笑着说：“我早回来啦！”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738" y="3875088"/>
            <a:ext cx="7756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联系生活，想象画面，加上动作演一演。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43525" y="2068513"/>
            <a:ext cx="1789113" cy="658813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798638" y="2146300"/>
            <a:ext cx="838200" cy="50165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11488" y="2146300"/>
            <a:ext cx="838200" cy="50165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03388" y="3103563"/>
            <a:ext cx="530225" cy="50165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485063" y="2655888"/>
            <a:ext cx="836613" cy="50165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456488" y="2152650"/>
            <a:ext cx="493713" cy="50165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12" grpId="0"/>
      <p:bldP spid="6" grpId="0" animBg="1"/>
      <p:bldP spid="3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063" y="409575"/>
            <a:ext cx="2689225" cy="319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8" y="768350"/>
            <a:ext cx="4005262" cy="3932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Box 1"/>
          <p:cNvSpPr txBox="1"/>
          <p:nvPr/>
        </p:nvSpPr>
        <p:spPr>
          <a:xfrm>
            <a:off x="1376363" y="3709988"/>
            <a:ext cx="1006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跨上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TextBox 2"/>
          <p:cNvSpPr txBox="1"/>
          <p:nvPr/>
        </p:nvSpPr>
        <p:spPr>
          <a:xfrm>
            <a:off x="6083300" y="375761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蹦蹦跳跳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050" y="795338"/>
            <a:ext cx="3063875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050" y="973138"/>
            <a:ext cx="2058988" cy="2033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92275" y="3279775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2375" y="3279775"/>
            <a:ext cx="278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迎接 高兴 笑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760413" y="250825"/>
            <a:ext cx="55133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爸爸妈妈是怎么做的呢？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矩形 2"/>
          <p:cNvSpPr/>
          <p:nvPr/>
        </p:nvSpPr>
        <p:spPr>
          <a:xfrm>
            <a:off x="760413" y="904875"/>
            <a:ext cx="75311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妈妈摇摇头，回答说：“不行啊，我也很累，抱不动你了。”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矩形 4"/>
          <p:cNvSpPr/>
          <p:nvPr/>
        </p:nvSpPr>
        <p:spPr>
          <a:xfrm>
            <a:off x="727075" y="2170113"/>
            <a:ext cx="7599363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爸爸不作声，他松开我的手，从路旁一株柳树下，拾起一根又长又细的枝条，把它递给了妹妹，说：“这是一匹出色的马，你走不动了，就骑着它回家吧。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匹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478463" y="901700"/>
            <a:ext cx="237013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5"/>
          <p:cNvSpPr txBox="1"/>
          <p:nvPr/>
        </p:nvSpPr>
        <p:spPr>
          <a:xfrm>
            <a:off x="2454275" y="641350"/>
            <a:ext cx="120967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匹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文本框 6"/>
          <p:cNvSpPr txBox="1"/>
          <p:nvPr/>
        </p:nvSpPr>
        <p:spPr>
          <a:xfrm>
            <a:off x="941388" y="1933575"/>
            <a:ext cx="14160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197" name="文本框 7"/>
          <p:cNvSpPr txBox="1"/>
          <p:nvPr/>
        </p:nvSpPr>
        <p:spPr>
          <a:xfrm>
            <a:off x="2447925" y="2024063"/>
            <a:ext cx="14160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半包围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198" name="文本框 8"/>
          <p:cNvSpPr txBox="1"/>
          <p:nvPr/>
        </p:nvSpPr>
        <p:spPr>
          <a:xfrm>
            <a:off x="955675" y="2751138"/>
            <a:ext cx="14160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10"/>
          <p:cNvSpPr txBox="1"/>
          <p:nvPr/>
        </p:nvSpPr>
        <p:spPr>
          <a:xfrm>
            <a:off x="2511425" y="2738438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200" name="文本框 12"/>
          <p:cNvSpPr txBox="1"/>
          <p:nvPr/>
        </p:nvSpPr>
        <p:spPr>
          <a:xfrm>
            <a:off x="822325" y="3482975"/>
            <a:ext cx="22367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13"/>
          <p:cNvSpPr txBox="1"/>
          <p:nvPr/>
        </p:nvSpPr>
        <p:spPr>
          <a:xfrm>
            <a:off x="2809875" y="3484563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最后一笔是竖折。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87450" y="1011238"/>
            <a:ext cx="5937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pǐ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波形 8"/>
          <p:cNvSpPr/>
          <p:nvPr/>
        </p:nvSpPr>
        <p:spPr bwMode="auto">
          <a:xfrm>
            <a:off x="563563" y="3503613"/>
            <a:ext cx="7708900" cy="863600"/>
          </a:xfrm>
          <a:prstGeom prst="wave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文本框 3"/>
          <p:cNvSpPr txBox="1"/>
          <p:nvPr/>
        </p:nvSpPr>
        <p:spPr>
          <a:xfrm>
            <a:off x="717550" y="334963"/>
            <a:ext cx="49228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二、探究妹妹变化的原因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6868" name="文本框 4"/>
          <p:cNvSpPr txBox="1"/>
          <p:nvPr/>
        </p:nvSpPr>
        <p:spPr>
          <a:xfrm>
            <a:off x="479425" y="1022350"/>
            <a:ext cx="8269288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爸爸不作声，他松开我的手，从路旁一株柳树下，拾起一根又长又细的枝条，把它递给了妹妹，说：“这是一匹出色的马，你走不动了，就骑着它回家吧。”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25" y="3643313"/>
            <a:ext cx="79819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思考并讨论：为什么说这是一匹出色的马？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13288" y="2743200"/>
            <a:ext cx="24018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8"/>
          <p:cNvSpPr/>
          <p:nvPr/>
        </p:nvSpPr>
        <p:spPr>
          <a:xfrm>
            <a:off x="479425" y="1090613"/>
            <a:ext cx="8178800" cy="2273300"/>
          </a:xfrm>
          <a:prstGeom prst="roundRect">
            <a:avLst>
              <a:gd name="adj" fmla="val 16383"/>
            </a:avLst>
          </a:prstGeom>
          <a:noFill/>
          <a:ln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7565" t="14342" r="31129" b="17925"/>
          <a:stretch>
            <a:fillRect/>
          </a:stretch>
        </p:blipFill>
        <p:spPr>
          <a:xfrm>
            <a:off x="569913" y="1798638"/>
            <a:ext cx="2665413" cy="1992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225425" y="755650"/>
            <a:ext cx="32512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latin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一匹出色的马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箭头: 下 3"/>
          <p:cNvSpPr/>
          <p:nvPr/>
        </p:nvSpPr>
        <p:spPr>
          <a:xfrm rot="16200000">
            <a:off x="4043363" y="519113"/>
            <a:ext cx="425450" cy="1181100"/>
          </a:xfrm>
          <a:prstGeom prst="down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5550" y="738188"/>
            <a:ext cx="379095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latin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又长又细的柳枝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4125" y="1465263"/>
            <a:ext cx="5132388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“马”其实是“一根又细又长的柳条”，这根柳条之所以是“出色的马”，是因为“这匹马”让疲倦的妹妹不再叫大人抱，而且非常快乐地第一个跑回了家。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06388" y="1736725"/>
            <a:ext cx="8531225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哥哥采访“妹妹”：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妹妹，你刚才不是很累吗？怎么这么快就回家了？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爸爸采访女儿：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孩子，我给你的这匹“马”怎么样？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300" y="1022350"/>
            <a:ext cx="6019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小组分角色演一演</a:t>
            </a:r>
            <a:r>
              <a:rPr lang="en-US" altLang="zh-CN" sz="3200" b="1" dirty="0">
                <a:latin typeface="宋体" panose="02010600030101010101" pitchFamily="2" charset="-122"/>
              </a:rPr>
              <a:t>4—6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4913" y="4132263"/>
            <a:ext cx="6340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小组讨论，总结妹妹变化的原因。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18" name="文本框 2"/>
          <p:cNvSpPr txBox="1">
            <a:spLocks noChangeArrowheads="1"/>
          </p:cNvSpPr>
          <p:nvPr/>
        </p:nvSpPr>
        <p:spPr bwMode="auto">
          <a:xfrm>
            <a:off x="241300" y="309563"/>
            <a:ext cx="59309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三、角色体验，感悟变化的原因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2"/>
          <p:cNvSpPr txBox="1"/>
          <p:nvPr/>
        </p:nvSpPr>
        <p:spPr>
          <a:xfrm>
            <a:off x="960438" y="1169988"/>
            <a:ext cx="72231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妹妹发生变化是因为在爸爸的引导和鼓励下，妹妹愿意相信枝条是一匹出色的马，自己克服困难，非常开心地骑“马”回家。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文本框 8"/>
          <p:cNvSpPr txBox="1">
            <a:spLocks noChangeArrowheads="1"/>
          </p:cNvSpPr>
          <p:nvPr/>
        </p:nvSpPr>
        <p:spPr bwMode="auto">
          <a:xfrm>
            <a:off x="1169988" y="1004888"/>
            <a:ext cx="7124700" cy="1651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你们一家人经常散步吗？在散步的过程中有没有发生有趣的事情，跟大家分享交流一下。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0963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3265488"/>
            <a:ext cx="782638" cy="172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0" y="2498725"/>
            <a:ext cx="831850" cy="256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3075" y="2674938"/>
            <a:ext cx="925513" cy="231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3582988" y="109538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拓展延伸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4"/>
          <p:cNvGrpSpPr/>
          <p:nvPr/>
        </p:nvGrpSpPr>
        <p:grpSpPr>
          <a:xfrm>
            <a:off x="558800" y="1411288"/>
            <a:ext cx="1263650" cy="1363662"/>
            <a:chOff x="1409624" y="1740239"/>
            <a:chExt cx="1043720" cy="931616"/>
          </a:xfrm>
        </p:grpSpPr>
        <p:grpSp>
          <p:nvGrpSpPr>
            <p:cNvPr id="4201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201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1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413558" y="1740239"/>
              <a:ext cx="1039786" cy="9045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景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1987" name="组合 4"/>
          <p:cNvGrpSpPr/>
          <p:nvPr/>
        </p:nvGrpSpPr>
        <p:grpSpPr>
          <a:xfrm>
            <a:off x="2641600" y="1420813"/>
            <a:ext cx="1290638" cy="1335087"/>
            <a:chOff x="1409624" y="1759599"/>
            <a:chExt cx="1067133" cy="912256"/>
          </a:xfrm>
        </p:grpSpPr>
        <p:grpSp>
          <p:nvGrpSpPr>
            <p:cNvPr id="4200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2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201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437189" y="1759599"/>
              <a:ext cx="1039568" cy="9035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恋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1988" name="组合 4"/>
          <p:cNvGrpSpPr/>
          <p:nvPr/>
        </p:nvGrpSpPr>
        <p:grpSpPr>
          <a:xfrm>
            <a:off x="4829175" y="1406525"/>
            <a:ext cx="1290638" cy="1349375"/>
            <a:chOff x="1409624" y="1749919"/>
            <a:chExt cx="1067133" cy="921936"/>
          </a:xfrm>
        </p:grpSpPr>
        <p:grpSp>
          <p:nvGrpSpPr>
            <p:cNvPr id="4200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200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0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" name="TextBox 1"/>
            <p:cNvSpPr txBox="1">
              <a:spLocks noChangeArrowheads="1"/>
            </p:cNvSpPr>
            <p:nvPr/>
          </p:nvSpPr>
          <p:spPr bwMode="auto">
            <a:xfrm>
              <a:off x="1437189" y="1749919"/>
              <a:ext cx="1039568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舍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1989" name="组合 4"/>
          <p:cNvGrpSpPr/>
          <p:nvPr/>
        </p:nvGrpSpPr>
        <p:grpSpPr>
          <a:xfrm>
            <a:off x="6967538" y="1398588"/>
            <a:ext cx="1290637" cy="1349375"/>
            <a:chOff x="1409624" y="1749919"/>
            <a:chExt cx="1067133" cy="921936"/>
          </a:xfrm>
        </p:grpSpPr>
        <p:grpSp>
          <p:nvGrpSpPr>
            <p:cNvPr id="4199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200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0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" name="TextBox 1"/>
            <p:cNvSpPr txBox="1">
              <a:spLocks noChangeArrowheads="1"/>
            </p:cNvSpPr>
            <p:nvPr/>
          </p:nvSpPr>
          <p:spPr bwMode="auto">
            <a:xfrm>
              <a:off x="1437188" y="1749919"/>
              <a:ext cx="1039569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147B62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求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147B6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0925" y="2770188"/>
            <a:ext cx="1019175" cy="107315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531100" y="2744788"/>
            <a:ext cx="169863" cy="111442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7" idx="2"/>
          </p:cNvCxnSpPr>
          <p:nvPr/>
        </p:nvCxnSpPr>
        <p:spPr>
          <a:xfrm flipH="1">
            <a:off x="2641600" y="2730500"/>
            <a:ext cx="2849563" cy="112712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428750" y="3859213"/>
            <a:ext cx="1825625" cy="5842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上下结构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77025" y="3857625"/>
            <a:ext cx="1416050" cy="5842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独体字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82988" y="109538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认读巩固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4" name="直接连接符 33"/>
          <p:cNvCxnSpPr>
            <a:endCxn id="36" idx="0"/>
          </p:cNvCxnSpPr>
          <p:nvPr/>
        </p:nvCxnSpPr>
        <p:spPr>
          <a:xfrm flipH="1">
            <a:off x="2341563" y="2817813"/>
            <a:ext cx="912813" cy="104140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组合 3"/>
          <p:cNvGrpSpPr/>
          <p:nvPr/>
        </p:nvGrpSpPr>
        <p:grpSpPr>
          <a:xfrm>
            <a:off x="460375" y="214313"/>
            <a:ext cx="4603750" cy="638175"/>
            <a:chOff x="346650" y="378442"/>
            <a:chExt cx="4603316" cy="639715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4302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6650" y="378442"/>
              <a:ext cx="729342" cy="63971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景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99025" y="911225"/>
            <a:ext cx="2227263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28638" y="911225"/>
            <a:ext cx="10112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70C0"/>
                </a:solidFill>
                <a:latin typeface="+mn-ea"/>
                <a:ea typeface="+mn-ea"/>
                <a:cs typeface="+mn-cs"/>
              </a:rPr>
              <a:t>jǐnɡ</a:t>
            </a:r>
            <a:endParaRPr kumimoji="0" lang="zh-CN" altLang="en-US" sz="32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3013" name="文本框 8"/>
          <p:cNvSpPr txBox="1"/>
          <p:nvPr/>
        </p:nvSpPr>
        <p:spPr>
          <a:xfrm>
            <a:off x="1831975" y="671513"/>
            <a:ext cx="120967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4" name="文本框 9"/>
          <p:cNvSpPr txBox="1"/>
          <p:nvPr/>
        </p:nvSpPr>
        <p:spPr>
          <a:xfrm>
            <a:off x="541338" y="1976438"/>
            <a:ext cx="14144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结构：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3015" name="文本框 10"/>
          <p:cNvSpPr txBox="1"/>
          <p:nvPr/>
        </p:nvSpPr>
        <p:spPr>
          <a:xfrm>
            <a:off x="1933575" y="196850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上下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3016" name="文本框 11"/>
          <p:cNvSpPr txBox="1"/>
          <p:nvPr/>
        </p:nvSpPr>
        <p:spPr>
          <a:xfrm>
            <a:off x="549275" y="2676525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部首：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3017" name="文本框 12"/>
          <p:cNvSpPr txBox="1"/>
          <p:nvPr/>
        </p:nvSpPr>
        <p:spPr>
          <a:xfrm>
            <a:off x="1955800" y="2670175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日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3018" name="文本框 13"/>
          <p:cNvSpPr txBox="1"/>
          <p:nvPr/>
        </p:nvSpPr>
        <p:spPr>
          <a:xfrm>
            <a:off x="528638" y="3363913"/>
            <a:ext cx="22367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书写指导：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3019" name="文本框 14"/>
          <p:cNvSpPr txBox="1"/>
          <p:nvPr/>
        </p:nvSpPr>
        <p:spPr>
          <a:xfrm>
            <a:off x="2436813" y="3305175"/>
            <a:ext cx="5932487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上面的“日”要写得小而扁，下面的“京”第二笔是主笔，要写长一些。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恋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27613" y="690563"/>
            <a:ext cx="2189162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 flipH="1">
            <a:off x="962025" y="633413"/>
            <a:ext cx="1149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70C0"/>
                </a:solidFill>
                <a:latin typeface="+mn-ea"/>
                <a:ea typeface="+mn-ea"/>
                <a:cs typeface="+mn-cs"/>
              </a:rPr>
              <a:t>liàn</a:t>
            </a:r>
            <a:endParaRPr kumimoji="0" lang="zh-CN" altLang="en-US" sz="32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4036" name="矩形 6"/>
          <p:cNvSpPr/>
          <p:nvPr/>
        </p:nvSpPr>
        <p:spPr>
          <a:xfrm>
            <a:off x="827088" y="2370138"/>
            <a:ext cx="14192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部首：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4037" name="矩形 7"/>
          <p:cNvSpPr/>
          <p:nvPr/>
        </p:nvSpPr>
        <p:spPr>
          <a:xfrm>
            <a:off x="768350" y="3130550"/>
            <a:ext cx="2781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书写指导：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4038" name="文本框 9"/>
          <p:cNvSpPr txBox="1"/>
          <p:nvPr/>
        </p:nvSpPr>
        <p:spPr>
          <a:xfrm>
            <a:off x="2159000" y="276225"/>
            <a:ext cx="1214438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恋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矩形 10"/>
          <p:cNvSpPr/>
          <p:nvPr/>
        </p:nvSpPr>
        <p:spPr>
          <a:xfrm>
            <a:off x="827088" y="1579563"/>
            <a:ext cx="14192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结构：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4040" name="矩形 11"/>
          <p:cNvSpPr/>
          <p:nvPr/>
        </p:nvSpPr>
        <p:spPr>
          <a:xfrm>
            <a:off x="1927225" y="1620838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上下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041" name="文本框 12"/>
          <p:cNvSpPr txBox="1"/>
          <p:nvPr/>
        </p:nvSpPr>
        <p:spPr>
          <a:xfrm>
            <a:off x="2043113" y="236061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心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40013" y="3013075"/>
            <a:ext cx="5902325" cy="1281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一共有六个点，注意每个点的位置以及相互之间的距离。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0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舍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38725" y="647700"/>
            <a:ext cx="2457450" cy="245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162050" y="485775"/>
            <a:ext cx="8763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rgbClr val="0070C0"/>
                </a:solidFill>
                <a:latin typeface="+mn-ea"/>
                <a:ea typeface="+mn-ea"/>
                <a:cs typeface="+mn-cs"/>
              </a:rPr>
              <a:t>shě</a:t>
            </a:r>
            <a:endParaRPr kumimoji="0" lang="zh-CN" altLang="en-US" sz="36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5060" name="文本框 7"/>
          <p:cNvSpPr txBox="1"/>
          <p:nvPr/>
        </p:nvSpPr>
        <p:spPr>
          <a:xfrm>
            <a:off x="2540000" y="196850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1" name="文本框 8"/>
          <p:cNvSpPr txBox="1"/>
          <p:nvPr/>
        </p:nvSpPr>
        <p:spPr>
          <a:xfrm>
            <a:off x="2451100" y="2311400"/>
            <a:ext cx="5937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人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35275" y="3057525"/>
            <a:ext cx="5540375" cy="1649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“人”要写得舒展一些，盖住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下半部分。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矩形 12"/>
          <p:cNvSpPr/>
          <p:nvPr/>
        </p:nvSpPr>
        <p:spPr>
          <a:xfrm>
            <a:off x="2447925" y="153670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上下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64" name="矩形 13"/>
          <p:cNvSpPr/>
          <p:nvPr/>
        </p:nvSpPr>
        <p:spPr>
          <a:xfrm>
            <a:off x="1125538" y="1530350"/>
            <a:ext cx="1420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结构：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5065" name="矩形 14"/>
          <p:cNvSpPr/>
          <p:nvPr/>
        </p:nvSpPr>
        <p:spPr>
          <a:xfrm>
            <a:off x="1120775" y="2317750"/>
            <a:ext cx="24558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部首：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5066" name="矩形 15"/>
          <p:cNvSpPr/>
          <p:nvPr/>
        </p:nvSpPr>
        <p:spPr>
          <a:xfrm>
            <a:off x="1073150" y="312420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书写指导：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0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求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49863" y="425450"/>
            <a:ext cx="2298700" cy="219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2"/>
          <p:cNvSpPr/>
          <p:nvPr/>
        </p:nvSpPr>
        <p:spPr>
          <a:xfrm>
            <a:off x="803275" y="1987550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结构：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6084" name="矩形 3"/>
          <p:cNvSpPr/>
          <p:nvPr/>
        </p:nvSpPr>
        <p:spPr>
          <a:xfrm>
            <a:off x="2211388" y="1984375"/>
            <a:ext cx="1420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独体字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矩形 6"/>
          <p:cNvSpPr/>
          <p:nvPr/>
        </p:nvSpPr>
        <p:spPr>
          <a:xfrm>
            <a:off x="803275" y="2878138"/>
            <a:ext cx="22447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书写指导：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000" y="684213"/>
            <a:ext cx="8048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70C0"/>
                </a:solidFill>
                <a:latin typeface="+mn-ea"/>
                <a:ea typeface="+mn-ea"/>
                <a:cs typeface="+mn-cs"/>
              </a:rPr>
              <a:t>qiú</a:t>
            </a:r>
            <a:endParaRPr kumimoji="0" lang="zh-CN" altLang="en-US" sz="32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6087" name="文本框 8"/>
          <p:cNvSpPr txBox="1"/>
          <p:nvPr/>
        </p:nvSpPr>
        <p:spPr>
          <a:xfrm>
            <a:off x="2316163" y="438150"/>
            <a:ext cx="1211262" cy="1322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8" name="文本框 9"/>
          <p:cNvSpPr txBox="1"/>
          <p:nvPr/>
        </p:nvSpPr>
        <p:spPr>
          <a:xfrm>
            <a:off x="2652713" y="2794000"/>
            <a:ext cx="6234112" cy="180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 第二笔竖钩是主笔，第三笔和第   四笔提，两处收笔处要留有空隙，最后一笔是右上的“点”。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0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/>
        </p:nvSpPr>
        <p:spPr>
          <a:xfrm>
            <a:off x="2371725" y="3411538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注: 线形 4"/>
          <p:cNvSpPr/>
          <p:nvPr/>
        </p:nvSpPr>
        <p:spPr>
          <a:xfrm>
            <a:off x="4351338" y="3535363"/>
            <a:ext cx="1012825" cy="571500"/>
          </a:xfrm>
          <a:prstGeom prst="borderCallout1">
            <a:avLst>
              <a:gd name="adj1" fmla="val 18750"/>
              <a:gd name="adj2" fmla="val -8333"/>
              <a:gd name="adj3" fmla="val 181945"/>
              <a:gd name="adj4" fmla="val -29891"/>
            </a:avLst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文本框 5"/>
          <p:cNvSpPr txBox="1"/>
          <p:nvPr/>
        </p:nvSpPr>
        <p:spPr>
          <a:xfrm>
            <a:off x="3735388" y="4489450"/>
            <a:ext cx="51260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出色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特别好，超出一般。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9"/>
          <p:cNvSpPr/>
          <p:nvPr/>
        </p:nvSpPr>
        <p:spPr>
          <a:xfrm flipH="1">
            <a:off x="6162675" y="830263"/>
            <a:ext cx="2903538" cy="1417638"/>
          </a:xfrm>
          <a:prstGeom prst="wedgeRoundRectCallout">
            <a:avLst>
              <a:gd name="adj1" fmla="val 86954"/>
              <a:gd name="adj2" fmla="val 13513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7" name="文本框 10"/>
          <p:cNvSpPr txBox="1"/>
          <p:nvPr/>
        </p:nvSpPr>
        <p:spPr>
          <a:xfrm>
            <a:off x="6297613" y="714375"/>
            <a:ext cx="297656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思考：为什么说这是一匹出色的马？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标题 1"/>
          <p:cNvSpPr txBox="1"/>
          <p:nvPr/>
        </p:nvSpPr>
        <p:spPr>
          <a:xfrm>
            <a:off x="1112838" y="3370263"/>
            <a:ext cx="69183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一匹出色的马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4" name="图片 4"/>
          <p:cNvPicPr>
            <a:picLocks noChangeAspect="1"/>
          </p:cNvPicPr>
          <p:nvPr/>
        </p:nvPicPr>
        <p:blipFill>
          <a:blip r:embed="rId1"/>
          <a:srcRect l="34407"/>
          <a:stretch>
            <a:fillRect/>
          </a:stretch>
        </p:blipFill>
        <p:spPr>
          <a:xfrm>
            <a:off x="6505575" y="236538"/>
            <a:ext cx="2355850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195" grpId="0"/>
      <p:bldP spid="10" grpId="0" animBg="1"/>
      <p:bldP spid="819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新月形 101"/>
          <p:cNvSpPr/>
          <p:nvPr/>
        </p:nvSpPr>
        <p:spPr>
          <a:xfrm>
            <a:off x="1104900" y="1576388"/>
            <a:ext cx="290513" cy="2106613"/>
          </a:xfrm>
          <a:prstGeom prst="mo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325563" y="1566863"/>
            <a:ext cx="59547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妹妹：走不动  要妈妈抱  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骑“马”跑回家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374775" y="2889250"/>
            <a:ext cx="61595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爸爸：拾起柳枝  一匹出色的马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新月形 104"/>
          <p:cNvSpPr/>
          <p:nvPr/>
        </p:nvSpPr>
        <p:spPr>
          <a:xfrm flipH="1">
            <a:off x="7210425" y="1576388"/>
            <a:ext cx="284163" cy="2106613"/>
          </a:xfrm>
          <a:prstGeom prst="mo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06" name="直接箭头连接符 105"/>
          <p:cNvCxnSpPr/>
          <p:nvPr/>
        </p:nvCxnSpPr>
        <p:spPr>
          <a:xfrm>
            <a:off x="3865563" y="1935163"/>
            <a:ext cx="31750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箭头连接符 106"/>
          <p:cNvCxnSpPr/>
          <p:nvPr/>
        </p:nvCxnSpPr>
        <p:spPr>
          <a:xfrm>
            <a:off x="5892800" y="1935163"/>
            <a:ext cx="31908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箭头连接符 107"/>
          <p:cNvCxnSpPr/>
          <p:nvPr/>
        </p:nvCxnSpPr>
        <p:spPr>
          <a:xfrm>
            <a:off x="4303713" y="3213100"/>
            <a:ext cx="31908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/>
          <p:nvPr/>
        </p:nvCxnSpPr>
        <p:spPr>
          <a:xfrm>
            <a:off x="3865563" y="2474913"/>
            <a:ext cx="31750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4" name="矩形 2"/>
          <p:cNvSpPr/>
          <p:nvPr/>
        </p:nvSpPr>
        <p:spPr>
          <a:xfrm>
            <a:off x="165100" y="1816100"/>
            <a:ext cx="126841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一匹出色的马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573963" y="2076450"/>
            <a:ext cx="1955800" cy="1417638"/>
            <a:chOff x="7574749" y="2077223"/>
            <a:chExt cx="1954526" cy="1416685"/>
          </a:xfrm>
        </p:grpSpPr>
        <p:sp>
          <p:nvSpPr>
            <p:cNvPr id="113" name="心形 112"/>
            <p:cNvSpPr/>
            <p:nvPr/>
          </p:nvSpPr>
          <p:spPr>
            <a:xfrm>
              <a:off x="7574749" y="2077223"/>
              <a:ext cx="1404022" cy="1416685"/>
            </a:xfrm>
            <a:prstGeom prst="hear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7118" name="文本框 113"/>
            <p:cNvSpPr txBox="1"/>
            <p:nvPr/>
          </p:nvSpPr>
          <p:spPr>
            <a:xfrm>
              <a:off x="7726986" y="2157441"/>
              <a:ext cx="1802289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童真、童趣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582988" y="109538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6"/>
          <p:cNvSpPr txBox="1"/>
          <p:nvPr/>
        </p:nvSpPr>
        <p:spPr>
          <a:xfrm>
            <a:off x="674688" y="1123950"/>
            <a:ext cx="7929562" cy="305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借助拼音，读准字音，读通句子。难读的字多读几遍。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圈画出本课的生字，并读一读。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给自然段标出序号。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2988" y="109538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1074738" y="1708150"/>
            <a:ext cx="7756525" cy="305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请求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郊外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泛起  波纹  柔软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一株  拾起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骑着  跨上  异常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恋恋不舍  葱葱绿绿  绿毯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7" name="组合 27"/>
          <p:cNvGrpSpPr/>
          <p:nvPr/>
        </p:nvGrpSpPr>
        <p:grpSpPr>
          <a:xfrm>
            <a:off x="460375" y="317500"/>
            <a:ext cx="2268538" cy="636588"/>
            <a:chOff x="2785635" y="632761"/>
            <a:chExt cx="2382528" cy="515757"/>
          </a:xfrm>
        </p:grpSpPr>
        <p:sp>
          <p:nvSpPr>
            <p:cNvPr id="16" name="矩形: 圆角 23"/>
            <p:cNvSpPr/>
            <p:nvPr/>
          </p:nvSpPr>
          <p:spPr bwMode="auto">
            <a:xfrm rot="20527566">
              <a:off x="2785635" y="668774"/>
              <a:ext cx="565205" cy="470740"/>
            </a:xfrm>
            <a:prstGeom prst="roundRect">
              <a:avLst/>
            </a:prstGeom>
            <a:solidFill>
              <a:srgbClr val="FFCCCC"/>
            </a:solidFill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: 圆角 24"/>
            <p:cNvSpPr/>
            <p:nvPr/>
          </p:nvSpPr>
          <p:spPr bwMode="auto">
            <a:xfrm rot="294411">
              <a:off x="3382517" y="632761"/>
              <a:ext cx="563537" cy="470740"/>
            </a:xfrm>
            <a:prstGeom prst="roundRect">
              <a:avLst/>
            </a:prstGeom>
            <a:solidFill>
              <a:srgbClr val="CCFFCC"/>
            </a:solidFill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: 圆角 25"/>
            <p:cNvSpPr/>
            <p:nvPr/>
          </p:nvSpPr>
          <p:spPr bwMode="auto">
            <a:xfrm rot="824525">
              <a:off x="3976065" y="677778"/>
              <a:ext cx="565205" cy="470740"/>
            </a:xfrm>
            <a:prstGeom prst="roundRect">
              <a:avLst/>
            </a:prstGeom>
            <a:solidFill>
              <a:srgbClr val="FFCC99"/>
            </a:solidFill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: 圆角 26"/>
            <p:cNvSpPr/>
            <p:nvPr/>
          </p:nvSpPr>
          <p:spPr bwMode="auto">
            <a:xfrm rot="20889647">
              <a:off x="4602958" y="659771"/>
              <a:ext cx="565205" cy="472026"/>
            </a:xfrm>
            <a:prstGeom prst="roundRect">
              <a:avLst/>
            </a:prstGeom>
            <a:solidFill>
              <a:srgbClr val="CCFFFF"/>
            </a:solidFill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388" name="文本框 2"/>
          <p:cNvSpPr txBox="1"/>
          <p:nvPr/>
        </p:nvSpPr>
        <p:spPr>
          <a:xfrm>
            <a:off x="1074738" y="1708150"/>
            <a:ext cx="7756525" cy="305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起  波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柔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拾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着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常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恋不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葱绿绿  绿</a:t>
            </a:r>
            <a:r>
              <a:rPr lang="zh-CN" altLang="en-US" sz="40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毯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676400" y="1558925"/>
            <a:ext cx="722313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2459038" y="1600200"/>
            <a:ext cx="9715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5" name="TextBox 2"/>
          <p:cNvSpPr txBox="1">
            <a:spLocks noChangeArrowheads="1"/>
          </p:cNvSpPr>
          <p:nvPr/>
        </p:nvSpPr>
        <p:spPr bwMode="auto">
          <a:xfrm>
            <a:off x="3970338" y="1560513"/>
            <a:ext cx="7239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fàn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6" name="TextBox 3"/>
          <p:cNvSpPr txBox="1">
            <a:spLocks noChangeArrowheads="1"/>
          </p:cNvSpPr>
          <p:nvPr/>
        </p:nvSpPr>
        <p:spPr bwMode="auto">
          <a:xfrm>
            <a:off x="5507038" y="1614488"/>
            <a:ext cx="1517650" cy="520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wén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7" name="TextBox 4"/>
          <p:cNvSpPr txBox="1">
            <a:spLocks noChangeArrowheads="1"/>
          </p:cNvSpPr>
          <p:nvPr/>
        </p:nvSpPr>
        <p:spPr bwMode="auto">
          <a:xfrm>
            <a:off x="7475538" y="1593850"/>
            <a:ext cx="9048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ruǎn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8" name="TextBox 6"/>
          <p:cNvSpPr txBox="1">
            <a:spLocks noChangeArrowheads="1"/>
          </p:cNvSpPr>
          <p:nvPr/>
        </p:nvSpPr>
        <p:spPr bwMode="auto">
          <a:xfrm>
            <a:off x="1565275" y="2687638"/>
            <a:ext cx="7223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9" name="TextBox 7"/>
          <p:cNvSpPr txBox="1">
            <a:spLocks noChangeArrowheads="1"/>
          </p:cNvSpPr>
          <p:nvPr/>
        </p:nvSpPr>
        <p:spPr bwMode="auto">
          <a:xfrm>
            <a:off x="2586038" y="2635250"/>
            <a:ext cx="9699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300" name="TextBox 8"/>
          <p:cNvSpPr txBox="1">
            <a:spLocks noChangeArrowheads="1"/>
          </p:cNvSpPr>
          <p:nvPr/>
        </p:nvSpPr>
        <p:spPr bwMode="auto">
          <a:xfrm>
            <a:off x="4189413" y="2635250"/>
            <a:ext cx="54768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301" name="TextBox 10"/>
          <p:cNvSpPr txBox="1">
            <a:spLocks noChangeArrowheads="1"/>
          </p:cNvSpPr>
          <p:nvPr/>
        </p:nvSpPr>
        <p:spPr bwMode="auto">
          <a:xfrm>
            <a:off x="5638800" y="2659063"/>
            <a:ext cx="7239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kuà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302" name="TextBox 11"/>
          <p:cNvSpPr txBox="1">
            <a:spLocks noChangeArrowheads="1"/>
          </p:cNvSpPr>
          <p:nvPr/>
        </p:nvSpPr>
        <p:spPr bwMode="auto">
          <a:xfrm>
            <a:off x="7262813" y="2635250"/>
            <a:ext cx="54768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303" name="TextBox 12"/>
          <p:cNvSpPr txBox="1">
            <a:spLocks noChangeArrowheads="1"/>
          </p:cNvSpPr>
          <p:nvPr/>
        </p:nvSpPr>
        <p:spPr bwMode="auto">
          <a:xfrm>
            <a:off x="927100" y="3673475"/>
            <a:ext cx="909638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liàn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304" name="TextBox 13"/>
          <p:cNvSpPr txBox="1">
            <a:spLocks noChangeArrowheads="1"/>
          </p:cNvSpPr>
          <p:nvPr/>
        </p:nvSpPr>
        <p:spPr bwMode="auto">
          <a:xfrm>
            <a:off x="3533775" y="3629025"/>
            <a:ext cx="909638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cōnɡ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305" name="TextBox 14"/>
          <p:cNvSpPr txBox="1">
            <a:spLocks noChangeArrowheads="1"/>
          </p:cNvSpPr>
          <p:nvPr/>
        </p:nvSpPr>
        <p:spPr bwMode="auto">
          <a:xfrm>
            <a:off x="6661150" y="3621088"/>
            <a:ext cx="7270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tǎn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1282" name="组合 47"/>
          <p:cNvGrpSpPr/>
          <p:nvPr/>
        </p:nvGrpSpPr>
        <p:grpSpPr>
          <a:xfrm>
            <a:off x="3308350" y="200025"/>
            <a:ext cx="3052763" cy="990600"/>
            <a:chOff x="3562662" y="141047"/>
            <a:chExt cx="2288864" cy="743273"/>
          </a:xfrm>
        </p:grpSpPr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4115664" y="299418"/>
              <a:ext cx="1735862" cy="584902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1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3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43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1285" name="图片 4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62662" y="141047"/>
              <a:ext cx="702290" cy="7400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2543175" y="3651250"/>
            <a:ext cx="728663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" grpId="0"/>
      <p:bldP spid="2" grpId="1"/>
      <p:bldP spid="12294" grpId="0"/>
      <p:bldP spid="12294" grpId="1"/>
      <p:bldP spid="12295" grpId="0"/>
      <p:bldP spid="12295" grpId="1"/>
      <p:bldP spid="12296" grpId="0"/>
      <p:bldP spid="12296" grpId="1"/>
      <p:bldP spid="12297" grpId="0"/>
      <p:bldP spid="12297" grpId="1"/>
      <p:bldP spid="12298" grpId="0"/>
      <p:bldP spid="12298" grpId="1"/>
      <p:bldP spid="12299" grpId="0"/>
      <p:bldP spid="12299" grpId="1"/>
      <p:bldP spid="12300" grpId="0"/>
      <p:bldP spid="12300" grpId="1"/>
      <p:bldP spid="12301" grpId="0"/>
      <p:bldP spid="12301" grpId="1"/>
      <p:bldP spid="12302" grpId="0"/>
      <p:bldP spid="12302" grpId="1"/>
      <p:bldP spid="12303" grpId="0"/>
      <p:bldP spid="12303" grpId="1"/>
      <p:bldP spid="12304" grpId="0"/>
      <p:bldP spid="12304" grpId="1"/>
      <p:bldP spid="12305" grpId="0"/>
      <p:bldP spid="1230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2986088" y="4027488"/>
            <a:ext cx="3171825" cy="5857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280988" y="1116013"/>
            <a:ext cx="85820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郊（交）  纹（文）  葱（匆）  株（朱）骑（奇）  跨（夸）  景（京）  像（象）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538" y="2681288"/>
            <a:ext cx="74358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观察并发现这一组生字本字和其部件（括号内的字）字之间的关系。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36888" y="4027488"/>
            <a:ext cx="3070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读音相似或相同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294" name="文本框 1"/>
          <p:cNvSpPr txBox="1"/>
          <p:nvPr/>
        </p:nvSpPr>
        <p:spPr>
          <a:xfrm>
            <a:off x="3914775" y="85725"/>
            <a:ext cx="14208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读一读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68450" y="1544638"/>
            <a:ext cx="5637213" cy="1624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  波  软  毯  恋  妹  拾  求  异  舍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3862388" y="85725"/>
            <a:ext cx="1419225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读一读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3086" y="1707076"/>
            <a:ext cx="3373590" cy="22468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文本框 10"/>
          <p:cNvSpPr txBox="1"/>
          <p:nvPr/>
        </p:nvSpPr>
        <p:spPr>
          <a:xfrm>
            <a:off x="1266825" y="750888"/>
            <a:ext cx="6777038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你能做出“骑”和“跨”的动作吗？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7637" y="1717574"/>
            <a:ext cx="3234363" cy="2246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1" name="文本框 15"/>
          <p:cNvSpPr txBox="1"/>
          <p:nvPr/>
        </p:nvSpPr>
        <p:spPr>
          <a:xfrm>
            <a:off x="2524125" y="4090988"/>
            <a:ext cx="59690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endParaRPr lang="zh-CN" altLang="en-US" sz="3200" b="1" dirty="0">
              <a:solidFill>
                <a:srgbClr val="FF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17"/>
          <p:cNvSpPr txBox="1"/>
          <p:nvPr/>
        </p:nvSpPr>
        <p:spPr>
          <a:xfrm>
            <a:off x="6291263" y="4156075"/>
            <a:ext cx="5969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</a:t>
            </a:r>
            <a:endParaRPr lang="zh-CN" altLang="en-US" sz="3200" b="1" dirty="0">
              <a:solidFill>
                <a:srgbClr val="FF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2034</Words>
  <Application>WPS 演示</Application>
  <PresentationFormat>全屏显示(16:9)</PresentationFormat>
  <Paragraphs>374</Paragraphs>
  <Slides>41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黑体</vt:lpstr>
      <vt:lpstr>楷体</vt:lpstr>
      <vt:lpstr>Arial</vt:lpstr>
      <vt:lpstr>微软雅黑</vt:lpstr>
      <vt:lpstr>Arial Unicode MS</vt:lpstr>
      <vt:lpstr>等线</vt:lpstr>
      <vt:lpstr>Calibri</vt:lpstr>
      <vt:lpstr>Cambria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2016-01-14T07:05:00Z</dcterms:created>
  <dcterms:modified xsi:type="dcterms:W3CDTF">2023-11-13T15:27:35Z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DAE753AD7A2946F9B7B29D0C539DE9C8_13</vt:lpwstr>
  </property>
  <property fmtid="{D5CDD505-2E9C-101B-9397-08002B2CF9AE}" pid="4" name="KSOProductBuildVer">
    <vt:lpwstr>2052-12.1.0.15374</vt:lpwstr>
  </property>
</Properties>
</file>