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326" r:id="rId5"/>
    <p:sldId id="259" r:id="rId6"/>
    <p:sldId id="288" r:id="rId7"/>
    <p:sldId id="306" r:id="rId8"/>
    <p:sldId id="271" r:id="rId9"/>
    <p:sldId id="307" r:id="rId10"/>
    <p:sldId id="330" r:id="rId11"/>
    <p:sldId id="331" r:id="rId12"/>
    <p:sldId id="332" r:id="rId13"/>
    <p:sldId id="333" r:id="rId14"/>
    <p:sldId id="329" r:id="rId15"/>
    <p:sldId id="319" r:id="rId16"/>
    <p:sldId id="310" r:id="rId17"/>
    <p:sldId id="264" r:id="rId18"/>
    <p:sldId id="298" r:id="rId19"/>
    <p:sldId id="265" r:id="rId20"/>
    <p:sldId id="266" r:id="rId21"/>
    <p:sldId id="276" r:id="rId22"/>
    <p:sldId id="316" r:id="rId23"/>
    <p:sldId id="277" r:id="rId24"/>
    <p:sldId id="299" r:id="rId25"/>
    <p:sldId id="315" r:id="rId26"/>
    <p:sldId id="278" r:id="rId27"/>
    <p:sldId id="300" r:id="rId28"/>
    <p:sldId id="317" r:id="rId29"/>
    <p:sldId id="301" r:id="rId30"/>
    <p:sldId id="303" r:id="rId31"/>
    <p:sldId id="304" r:id="rId32"/>
    <p:sldId id="318" r:id="rId33"/>
    <p:sldId id="279" r:id="rId34"/>
    <p:sldId id="305" r:id="rId35"/>
    <p:sldId id="280" r:id="rId36"/>
    <p:sldId id="272" r:id="rId37"/>
    <p:sldId id="273" r:id="rId38"/>
    <p:sldId id="274" r:id="rId39"/>
    <p:sldId id="269" r:id="rId40"/>
    <p:sldId id="289" r:id="rId41"/>
    <p:sldId id="363" r:id="rId42"/>
  </p:sldIdLst>
  <p:sldSz cx="9144000" cy="6858000" type="screen4x3"/>
  <p:notesSz cx="6858000" cy="9144000"/>
  <p:custDataLst>
    <p:tags r:id="rId4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CCFFFF"/>
    <a:srgbClr val="FF6600"/>
    <a:srgbClr val="FFCC00"/>
    <a:srgbClr val="FFFF00"/>
    <a:srgbClr val="FF0000"/>
    <a:srgbClr val="996633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035"/>
    <p:restoredTop sz="94660"/>
  </p:normalViewPr>
  <p:slideViewPr>
    <p:cSldViewPr showGuides="1">
      <p:cViewPr varScale="1">
        <p:scale>
          <a:sx n="91" d="100"/>
          <a:sy n="91" d="100"/>
        </p:scale>
        <p:origin x="-12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&#22825;&#27668;.wmv" TargetMode="External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jpe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6.GIF"/><Relationship Id="rId5" Type="http://schemas.openxmlformats.org/officeDocument/2006/relationships/image" Target="../media/image45.jpeg"/><Relationship Id="rId4" Type="http://schemas.openxmlformats.org/officeDocument/2006/relationships/slide" Target="slide36.xml"/><Relationship Id="rId3" Type="http://schemas.openxmlformats.org/officeDocument/2006/relationships/image" Target="../media/image44.jpeg"/><Relationship Id="rId2" Type="http://schemas.openxmlformats.org/officeDocument/2006/relationships/slide" Target="slide35.xml"/><Relationship Id="rId1" Type="http://schemas.openxmlformats.org/officeDocument/2006/relationships/image" Target="../media/image43.GIF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microsoft.com/office/2007/relationships/media" Target="file:///C:\Documents%20and%20Settings\Administrator\&#26700;&#38754;\&#40644;&#33564;&#35838;&#20214;\&#25105;&#26377;&#19968;&#21482;&#23567;&#32650;&#32660;_clip.mp3" TargetMode="External"/><Relationship Id="rId4" Type="http://schemas.openxmlformats.org/officeDocument/2006/relationships/audio" Target="file:///C:\Documents%20and%20Settings\Administrator\&#26700;&#38754;\&#40644;&#33564;&#35838;&#20214;\&#25105;&#26377;&#19968;&#21482;&#23567;&#32650;&#32660;_clip.mp3" TargetMode="External"/><Relationship Id="rId3" Type="http://schemas.openxmlformats.org/officeDocument/2006/relationships/slide" Target="slide34.xml"/><Relationship Id="rId2" Type="http://schemas.openxmlformats.org/officeDocument/2006/relationships/hyperlink" Target="&#25105;&#26377;&#19968;&#21482;&#23567;&#32650;&#32660;_clip.mp3" TargetMode="External"/><Relationship Id="rId1" Type="http://schemas.openxmlformats.org/officeDocument/2006/relationships/image" Target="../media/image47.GI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GI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&#27827;&#21271;&#39044;&#25253;.mpg" TargetMode="Externa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1" name="Rectangle 2"/>
          <p:cNvSpPr>
            <a:spLocks noGrp="1"/>
          </p:cNvSpPr>
          <p:nvPr>
            <p:ph type="ctrTitle" idx="4294967295"/>
          </p:nvPr>
        </p:nvSpPr>
        <p:spPr>
          <a:xfrm>
            <a:off x="0" y="1557338"/>
            <a:ext cx="8893175" cy="2735262"/>
          </a:xfrm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en-US" altLang="zh-CN" sz="4800" b="1">
                <a:latin typeface="Times New Roman" panose="02020603050405020304" pitchFamily="18" charset="0"/>
              </a:rPr>
              <a:t>Lesson 9</a:t>
            </a:r>
            <a:br>
              <a:rPr lang="zh-CN" altLang="en-US" sz="4800" b="1" dirty="0">
                <a:latin typeface="Times New Roman" panose="02020603050405020304" pitchFamily="18" charset="0"/>
              </a:rPr>
            </a:br>
            <a:br>
              <a:rPr lang="zh-CN" altLang="en-US" sz="4800" b="1" dirty="0">
                <a:latin typeface="Times New Roman" panose="02020603050405020304" pitchFamily="18" charset="0"/>
              </a:rPr>
            </a:br>
            <a:r>
              <a:rPr lang="en-US" altLang="zh-CN" sz="4000" b="1" err="1">
                <a:latin typeface="DFKai-SB" panose="03000509000000000000" pitchFamily="65" charset="-120"/>
                <a:ea typeface="DFKai-SB" panose="03000509000000000000" pitchFamily="65" charset="-120"/>
              </a:rPr>
              <a:t>Mr.Wood</a:t>
            </a:r>
            <a:r>
              <a:rPr lang="en-US" altLang="zh-CN" sz="4000" b="1">
                <a:latin typeface="DFKai-SB" panose="03000509000000000000" pitchFamily="65" charset="-120"/>
                <a:ea typeface="DFKai-SB" panose="03000509000000000000" pitchFamily="65" charset="-120"/>
              </a:rPr>
              <a:t> Teaches a Science Lesson</a:t>
            </a:r>
            <a:endParaRPr lang="en-US" altLang="zh-CN" sz="4000" b="1">
              <a:latin typeface="DFKai-SB" panose="03000509000000000000" pitchFamily="65" charset="-120"/>
              <a:ea typeface="DFKai-SB" panose="03000509000000000000" pitchFamily="65" charset="-120"/>
            </a:endParaRPr>
          </a:p>
        </p:txBody>
      </p:sp>
      <p:sp>
        <p:nvSpPr>
          <p:cNvPr id="2053" name="TextBox 5"/>
          <p:cNvSpPr txBox="1"/>
          <p:nvPr/>
        </p:nvSpPr>
        <p:spPr>
          <a:xfrm>
            <a:off x="1619250" y="692150"/>
            <a:ext cx="20129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冀教版六年级英语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p>
            <a:pPr>
              <a:buClrTx/>
              <a:buSzTx/>
              <a:buFontTx/>
            </a:pPr>
            <a:endParaRPr lang="zh-CN" altLang="en-US" dirty="0"/>
          </a:p>
        </p:txBody>
      </p:sp>
      <p:sp>
        <p:nvSpPr>
          <p:cNvPr id="11267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 anchorCtr="0"/>
          <a:p>
            <a:pPr>
              <a:buClrTx/>
              <a:buSzTx/>
              <a:buFontTx/>
            </a:pPr>
            <a:endParaRPr lang="zh-CN" altLang="en-US" dirty="0">
              <a:latin typeface="+mn-lt"/>
              <a:ea typeface="+mn-ea"/>
              <a:cs typeface="+mn-cs"/>
            </a:endParaRPr>
          </a:p>
        </p:txBody>
      </p:sp>
      <p:pic>
        <p:nvPicPr>
          <p:cNvPr id="11268" name="Picture 4" descr="shangha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57188" y="357188"/>
            <a:ext cx="328612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9600">
                <a:latin typeface="Times New Roman" panose="02020603050405020304" pitchFamily="18" charset="0"/>
                <a:cs typeface="Times New Roman" panose="02020603050405020304" pitchFamily="18" charset="0"/>
              </a:rPr>
              <a:t>15ºC</a:t>
            </a:r>
            <a:endParaRPr lang="zh-CN" altLang="en-US" sz="9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p>
            <a:pPr>
              <a:buClrTx/>
              <a:buSzTx/>
              <a:buFontTx/>
            </a:pPr>
            <a:endParaRPr lang="zh-CN" altLang="en-US" dirty="0"/>
          </a:p>
        </p:txBody>
      </p:sp>
      <p:sp>
        <p:nvSpPr>
          <p:cNvPr id="12291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 anchorCtr="0"/>
          <a:p>
            <a:pPr>
              <a:buClrTx/>
              <a:buSzTx/>
              <a:buFontTx/>
            </a:pPr>
            <a:endParaRPr lang="zh-CN" altLang="en-US" dirty="0">
              <a:latin typeface="+mn-lt"/>
              <a:ea typeface="+mn-ea"/>
              <a:cs typeface="+mn-cs"/>
            </a:endParaRPr>
          </a:p>
        </p:txBody>
      </p:sp>
      <p:pic>
        <p:nvPicPr>
          <p:cNvPr id="12292" name="Picture 4" descr="harbin"/>
          <p:cNvPicPr>
            <a:picLocks noChangeAspect="1"/>
          </p:cNvPicPr>
          <p:nvPr/>
        </p:nvPicPr>
        <p:blipFill>
          <a:blip r:embed="rId1"/>
          <a:srcRect l="2744" t="4306" r="2744" b="2312"/>
          <a:stretch>
            <a:fillRect/>
          </a:stretch>
        </p:blipFill>
        <p:spPr>
          <a:xfrm>
            <a:off x="0" y="-100012"/>
            <a:ext cx="9144000" cy="695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429375" y="357188"/>
            <a:ext cx="328612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9600">
                <a:latin typeface="Times New Roman" panose="02020603050405020304" pitchFamily="18" charset="0"/>
                <a:cs typeface="Times New Roman" panose="02020603050405020304" pitchFamily="18" charset="0"/>
              </a:rPr>
              <a:t>-3ºC</a:t>
            </a:r>
            <a:endParaRPr lang="zh-CN" altLang="en-US" sz="9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3314" name="Picture 73" descr="4ceec248ga1cf5d9a3bbb&amp;690"/>
          <p:cNvPicPr>
            <a:picLocks noChangeAspect="1"/>
          </p:cNvPicPr>
          <p:nvPr/>
        </p:nvPicPr>
        <p:blipFill>
          <a:blip r:embed="rId1"/>
          <a:srcRect l="5121" t="6389" r="5121" b="80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5378" name="Group 82"/>
          <p:cNvGraphicFramePr>
            <a:graphicFrameLocks noGrp="1"/>
          </p:cNvGraphicFramePr>
          <p:nvPr>
            <p:ph sz="half" idx="1"/>
          </p:nvPr>
        </p:nvGraphicFramePr>
        <p:xfrm>
          <a:off x="214313" y="1214438"/>
          <a:ext cx="4143375" cy="4983179"/>
        </p:xfrm>
        <a:graphic>
          <a:graphicData uri="http://schemas.openxmlformats.org/drawingml/2006/table">
            <a:tbl>
              <a:tblPr/>
              <a:tblGrid>
                <a:gridCol w="1928794"/>
                <a:gridCol w="2214578"/>
              </a:tblGrid>
              <a:tr h="77434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</a:t>
                      </a: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City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Temperature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94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Chengde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</a:t>
                      </a: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7ºC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290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Dalian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5ºC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1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Qingdao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10ºC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290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Tianjin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94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Tangshan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290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Shanghai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5377" name="Group 81"/>
          <p:cNvGraphicFramePr>
            <a:graphicFrameLocks noGrp="1"/>
          </p:cNvGraphicFramePr>
          <p:nvPr>
            <p:ph sz="half" idx="1"/>
          </p:nvPr>
        </p:nvGraphicFramePr>
        <p:xfrm>
          <a:off x="4643438" y="1214438"/>
          <a:ext cx="4286280" cy="5000662"/>
        </p:xfrm>
        <a:graphic>
          <a:graphicData uri="http://schemas.openxmlformats.org/drawingml/2006/table">
            <a:tbl>
              <a:tblPr/>
              <a:tblGrid>
                <a:gridCol w="2017712"/>
                <a:gridCol w="2268568"/>
              </a:tblGrid>
              <a:tr h="7319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</a:t>
                      </a: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City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Temperature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31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Chengde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650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Dalian</a:t>
                      </a:r>
                      <a:endParaRPr kumimoji="0" lang="en-US" altLang="zh-CN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482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Qingdao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650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Tianjin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13ºC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31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Tangshan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15ºC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460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Shanghai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20ºC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67" name="Text Box 71"/>
          <p:cNvSpPr txBox="1"/>
          <p:nvPr/>
        </p:nvSpPr>
        <p:spPr>
          <a:xfrm>
            <a:off x="1919288" y="228600"/>
            <a:ext cx="11525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dirty="0">
                <a:latin typeface="Times New Roman" panose="02020603050405020304" pitchFamily="18" charset="0"/>
              </a:rPr>
              <a:t>A</a:t>
            </a:r>
            <a:endParaRPr lang="en-US" altLang="zh-CN" sz="5400" dirty="0">
              <a:latin typeface="Times New Roman" panose="02020603050405020304" pitchFamily="18" charset="0"/>
            </a:endParaRPr>
          </a:p>
        </p:txBody>
      </p:sp>
      <p:sp>
        <p:nvSpPr>
          <p:cNvPr id="13368" name="Text Box 72"/>
          <p:cNvSpPr txBox="1"/>
          <p:nvPr/>
        </p:nvSpPr>
        <p:spPr>
          <a:xfrm>
            <a:off x="6299200" y="214313"/>
            <a:ext cx="11525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dirty="0">
                <a:latin typeface="Times New Roman" panose="02020603050405020304" pitchFamily="18" charset="0"/>
              </a:rPr>
              <a:t>B</a:t>
            </a:r>
            <a:endParaRPr lang="en-US" altLang="zh-CN" sz="5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0" descr="2012030708105072.jpg"/>
          <p:cNvPicPr>
            <a:picLocks noChangeAspect="1"/>
          </p:cNvPicPr>
          <p:nvPr/>
        </p:nvPicPr>
        <p:blipFill>
          <a:blip r:embed="rId1"/>
          <a:srcRect b="50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Box 2"/>
          <p:cNvSpPr txBox="1"/>
          <p:nvPr/>
        </p:nvSpPr>
        <p:spPr>
          <a:xfrm>
            <a:off x="642938" y="642938"/>
            <a:ext cx="8001000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What’s the temperature outside?</a:t>
            </a:r>
            <a:endParaRPr lang="zh-CN" altLang="en-US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40" name="TextBox 3"/>
          <p:cNvSpPr txBox="1"/>
          <p:nvPr/>
        </p:nvSpPr>
        <p:spPr>
          <a:xfrm>
            <a:off x="714375" y="2500313"/>
            <a:ext cx="8001000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What’s the temperature inside?</a:t>
            </a:r>
            <a:endParaRPr lang="zh-CN" altLang="en-US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341" name="TextBox 4"/>
          <p:cNvSpPr txBox="1"/>
          <p:nvPr/>
        </p:nvSpPr>
        <p:spPr>
          <a:xfrm>
            <a:off x="785813" y="4071938"/>
            <a:ext cx="8001000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What’s the temperature now?</a:t>
            </a:r>
            <a:endParaRPr lang="zh-CN" altLang="en-US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3000" y="1571625"/>
            <a:ext cx="57864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fifteen degrees.</a:t>
            </a:r>
            <a:endParaRPr lang="zh-CN" altLang="en-US" sz="4400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3000" y="3357563"/>
            <a:ext cx="8001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twenty degrees.</a:t>
            </a:r>
            <a:endParaRPr lang="zh-CN" altLang="en-US" sz="4400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5875" y="4857750"/>
            <a:ext cx="8001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one hundred degrees.</a:t>
            </a:r>
            <a:endParaRPr lang="zh-CN" altLang="en-US" sz="4400" dirty="0">
              <a:solidFill>
                <a:schemeClr val="accent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4" descr="201111040755245.jpg"/>
          <p:cNvPicPr>
            <a:picLocks noChangeAspect="1"/>
          </p:cNvPicPr>
          <p:nvPr/>
        </p:nvPicPr>
        <p:blipFill>
          <a:blip r:embed="rId1"/>
          <a:srcRect b="50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Box 2"/>
          <p:cNvSpPr txBox="1"/>
          <p:nvPr/>
        </p:nvSpPr>
        <p:spPr>
          <a:xfrm>
            <a:off x="3214688" y="1143000"/>
            <a:ext cx="421481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5-10ºC</a:t>
            </a:r>
            <a:endParaRPr lang="zh-CN" altLang="en-US" sz="6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500" y="3286125"/>
            <a:ext cx="6643688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five to ten degrees </a:t>
            </a:r>
            <a:endParaRPr lang="zh-CN" altLang="en-US" sz="6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6386" name="Picture 6" descr="20081217085083367"/>
          <p:cNvPicPr>
            <a:picLocks noChangeAspect="1"/>
          </p:cNvPicPr>
          <p:nvPr/>
        </p:nvPicPr>
        <p:blipFill>
          <a:blip r:embed="rId1"/>
          <a:srcRect r="854" b="716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Rectangle 29"/>
          <p:cNvSpPr>
            <a:spLocks noGrp="1"/>
          </p:cNvSpPr>
          <p:nvPr>
            <p:ph type="title" idx="4294967295"/>
          </p:nvPr>
        </p:nvSpPr>
        <p:spPr>
          <a:xfrm>
            <a:off x="468313" y="476250"/>
            <a:ext cx="8964612" cy="1700213"/>
          </a:xfrm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Sam  wants to go on a trip to China.</a:t>
            </a:r>
            <a:b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</a:rPr>
            </a:b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He wants to know the temperature of some cities</a:t>
            </a:r>
            <a:r>
              <a:rPr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  <a:endParaRPr lang="en-US" altLang="zh-CN" sz="36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88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57200" y="1600200"/>
            <a:ext cx="4038600" cy="4525963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Tx/>
              <a:defRPr sz="2800"/>
            </a:lvl1pPr>
            <a:lvl2pPr lvl="1">
              <a:buClrTx/>
              <a:buSzTx/>
              <a:buFontTx/>
              <a:defRPr sz="2400"/>
            </a:lvl2pPr>
            <a:lvl3pPr lvl="2">
              <a:buClrTx/>
              <a:buSzTx/>
              <a:buFontTx/>
              <a:defRPr sz="2000"/>
            </a:lvl3pPr>
            <a:lvl4pPr lvl="3">
              <a:buClrTx/>
              <a:buSzTx/>
              <a:buFontTx/>
              <a:defRPr sz="1800"/>
            </a:lvl4pPr>
            <a:lvl5pPr lvl="4">
              <a:buClrTx/>
              <a:buSzTx/>
              <a:buFontTx/>
              <a:defRPr sz="1800"/>
            </a:lvl5pPr>
          </a:lstStyle>
          <a:p>
            <a:pPr lvl="0" eaLnBrk="1" hangingPunct="1">
              <a:buNone/>
            </a:pPr>
            <a:r>
              <a:rPr lang="en-US" altLang="zh-CN" dirty="0"/>
              <a:t>  </a:t>
            </a:r>
            <a:endParaRPr lang="en-US" altLang="zh-CN" dirty="0"/>
          </a:p>
        </p:txBody>
      </p:sp>
      <p:pic>
        <p:nvPicPr>
          <p:cNvPr id="16389" name="Picture 5" descr="getCAN7UNQ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175" y="1989138"/>
            <a:ext cx="5616575" cy="3816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8" descr="200909291227131115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052513"/>
            <a:ext cx="8424863" cy="5545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5"/>
          <p:cNvSpPr txBox="1"/>
          <p:nvPr/>
        </p:nvSpPr>
        <p:spPr>
          <a:xfrm>
            <a:off x="2268538" y="260350"/>
            <a:ext cx="46085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</a:rPr>
              <a:t>Weather forecast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  <p:sp>
        <p:nvSpPr>
          <p:cNvPr id="5" name="动作按钮: 影片 4">
            <a:hlinkClick r:id="rId2" action="ppaction://hlinkfile" highlightClick="1"/>
          </p:cNvPr>
          <p:cNvSpPr/>
          <p:nvPr/>
        </p:nvSpPr>
        <p:spPr>
          <a:xfrm>
            <a:off x="8001000" y="5929313"/>
            <a:ext cx="1143000" cy="928688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8434" name="Picture 31" descr="2009042317594333"/>
          <p:cNvPicPr>
            <a:picLocks noChangeAspect="1"/>
          </p:cNvPicPr>
          <p:nvPr/>
        </p:nvPicPr>
        <p:blipFill>
          <a:blip r:embed="rId1"/>
          <a:srcRect b="588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Rectangle 27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4800" b="1" dirty="0">
                <a:latin typeface="Times New Roman" panose="02020603050405020304" pitchFamily="18" charset="0"/>
              </a:rPr>
              <a:t>Listen and fill in the blanks</a:t>
            </a:r>
            <a:r>
              <a:rPr lang="en-US" altLang="zh-CN" sz="4800" dirty="0">
                <a:latin typeface="Times New Roman" panose="02020603050405020304" pitchFamily="18" charset="0"/>
              </a:rPr>
              <a:t>.</a:t>
            </a:r>
            <a:endParaRPr lang="en-US" altLang="zh-CN" sz="48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2" name="Group 3"/>
          <p:cNvGraphicFramePr>
            <a:graphicFrameLocks noGrp="1"/>
          </p:cNvGraphicFramePr>
          <p:nvPr>
            <p:ph idx="1"/>
          </p:nvPr>
        </p:nvGraphicFramePr>
        <p:xfrm>
          <a:off x="468313" y="1341438"/>
          <a:ext cx="8229600" cy="5032375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914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4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</a:t>
                      </a:r>
                      <a:r>
                        <a:rPr kumimoji="0" lang="en-US" sz="5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City</a:t>
                      </a:r>
                      <a:endParaRPr kumimoji="0" lang="en-US" sz="5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5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Temperature</a:t>
                      </a:r>
                      <a:endParaRPr kumimoji="0" lang="en-US" sz="5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Beijing</a:t>
                      </a:r>
                      <a:endParaRPr kumimoji="0" lang="en-US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5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Harbin</a:t>
                      </a:r>
                      <a:endParaRPr kumimoji="0" lang="en-US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Jinan</a:t>
                      </a:r>
                      <a:endParaRPr kumimoji="0" lang="en-US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3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Kunming</a:t>
                      </a:r>
                      <a:endParaRPr kumimoji="0" lang="en-US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4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Haikou</a:t>
                      </a:r>
                      <a:endParaRPr kumimoji="0" lang="en-US" sz="4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38" name="Text Box 57"/>
          <p:cNvSpPr txBox="1"/>
          <p:nvPr/>
        </p:nvSpPr>
        <p:spPr>
          <a:xfrm>
            <a:off x="4786313" y="2349500"/>
            <a:ext cx="407193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 five to ten degrees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13339" name="Text Box 58"/>
          <p:cNvSpPr txBox="1"/>
          <p:nvPr/>
        </p:nvSpPr>
        <p:spPr>
          <a:xfrm>
            <a:off x="4572000" y="3068638"/>
            <a:ext cx="40719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</a:rPr>
              <a:t>  </a:t>
            </a:r>
            <a:r>
              <a:rPr lang="en-US" altLang="zh-CN" sz="3600" b="1" dirty="0">
                <a:latin typeface="Times New Roman" panose="02020603050405020304" pitchFamily="18" charset="0"/>
              </a:rPr>
              <a:t>one to five degrees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13340" name="Text Box 59"/>
          <p:cNvSpPr txBox="1"/>
          <p:nvPr/>
        </p:nvSpPr>
        <p:spPr>
          <a:xfrm>
            <a:off x="4429125" y="3860800"/>
            <a:ext cx="471487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</a:rPr>
              <a:t>eight to eleven degrees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13341" name="Text Box 60"/>
          <p:cNvSpPr txBox="1"/>
          <p:nvPr/>
        </p:nvSpPr>
        <p:spPr>
          <a:xfrm>
            <a:off x="4572000" y="4724400"/>
            <a:ext cx="4786313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</a:rPr>
              <a:t>ten to twenty degrees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13342" name="Text Box 61"/>
          <p:cNvSpPr txBox="1"/>
          <p:nvPr/>
        </p:nvSpPr>
        <p:spPr>
          <a:xfrm>
            <a:off x="4357688" y="5589588"/>
            <a:ext cx="5072062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Times New Roman" panose="02020603050405020304" pitchFamily="18" charset="0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</a:rPr>
              <a:t>twenty to thirty degrees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8" grpId="0"/>
      <p:bldP spid="13339" grpId="0"/>
      <p:bldP spid="13340" grpId="0"/>
      <p:bldP spid="13341" grpId="0"/>
      <p:bldP spid="133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476250"/>
            <a:ext cx="8675687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2800" b="1" dirty="0">
                <a:ea typeface="仿宋_GB2312" pitchFamily="49" charset="-122"/>
              </a:rPr>
              <a:t>假如你想去</a:t>
            </a:r>
            <a:r>
              <a:rPr lang="zh-CN" altLang="en-US" sz="2800" b="1" u="sng" dirty="0">
                <a:solidFill>
                  <a:srgbClr val="FF0000"/>
                </a:solidFill>
                <a:ea typeface="仿宋_GB2312" pitchFamily="49" charset="-122"/>
              </a:rPr>
              <a:t>伦敦</a:t>
            </a:r>
            <a:r>
              <a:rPr lang="zh-CN" altLang="en-US" sz="2800" b="1" dirty="0">
                <a:ea typeface="仿宋_GB2312" pitchFamily="49" charset="-122"/>
              </a:rPr>
              <a:t>旅游</a:t>
            </a:r>
            <a:r>
              <a:rPr lang="en-US" altLang="zh-CN" sz="2800" b="1" dirty="0">
                <a:ea typeface="仿宋_GB2312" pitchFamily="49" charset="-122"/>
              </a:rPr>
              <a:t>，你向在</a:t>
            </a:r>
            <a:r>
              <a:rPr lang="zh-CN" altLang="en-US" sz="2800" b="1" u="sng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伦敦</a:t>
            </a:r>
            <a:r>
              <a:rPr lang="en-US" altLang="zh-CN" sz="2800" b="1" dirty="0">
                <a:ea typeface="仿宋_GB2312" pitchFamily="49" charset="-122"/>
              </a:rPr>
              <a:t>的朋友</a:t>
            </a:r>
            <a:r>
              <a:rPr lang="en-US" altLang="zh-CN" sz="2800" b="1" u="sng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Sam</a:t>
            </a:r>
            <a:r>
              <a:rPr lang="zh-CN" altLang="en-US" sz="2800" b="1" dirty="0">
                <a:ea typeface="仿宋_GB2312" pitchFamily="49" charset="-122"/>
              </a:rPr>
              <a:t>询问天气情况，根据下面的例子，小组讨论并自编对话</a:t>
            </a:r>
            <a:endParaRPr lang="zh-CN" altLang="en-US" sz="2800" dirty="0">
              <a:ea typeface="仿宋_GB2312" pitchFamily="49" charset="-122"/>
            </a:endParaRPr>
          </a:p>
        </p:txBody>
      </p:sp>
      <p:sp>
        <p:nvSpPr>
          <p:cNvPr id="19459" name="Rectangle 3"/>
          <p:cNvSpPr>
            <a:spLocks noGrp="1"/>
          </p:cNvSpPr>
          <p:nvPr>
            <p:ph type="body" idx="4294967295"/>
          </p:nvPr>
        </p:nvSpPr>
        <p:spPr>
          <a:xfrm>
            <a:off x="1116013" y="1484313"/>
            <a:ext cx="8027987" cy="4525962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A: I want to go on a trip to </a:t>
            </a:r>
            <a:r>
              <a:rPr lang="en-US" altLang="zh-CN" sz="36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London</a:t>
            </a:r>
            <a:r>
              <a:rPr lang="en-US" altLang="zh-CN" sz="3600" b="1" dirty="0">
                <a:latin typeface="Times New Roman" panose="02020603050405020304" pitchFamily="18" charset="0"/>
              </a:rPr>
              <a:t>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eaLnBrk="1" hangingPunct="1"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      How’s the weather in </a:t>
            </a:r>
            <a:r>
              <a:rPr lang="en-US" altLang="zh-CN" sz="36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London</a:t>
            </a:r>
            <a:r>
              <a:rPr lang="en-US" altLang="zh-CN" sz="3600" b="1" dirty="0">
                <a:latin typeface="Times New Roman" panose="02020603050405020304" pitchFamily="18" charset="0"/>
              </a:rPr>
              <a:t>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eaLnBrk="1" hangingPunct="1"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B: It’s </a:t>
            </a:r>
            <a:r>
              <a:rPr lang="en-US" altLang="zh-CN" sz="36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sunny</a:t>
            </a:r>
            <a:r>
              <a:rPr lang="en-US" altLang="zh-CN" sz="3600" b="1" dirty="0">
                <a:latin typeface="Times New Roman" panose="02020603050405020304" pitchFamily="18" charset="0"/>
              </a:rPr>
              <a:t>.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eaLnBrk="1" hangingPunct="1"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A: What’s the temperature in </a:t>
            </a:r>
            <a:r>
              <a:rPr lang="en-US" altLang="zh-CN" sz="36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London</a:t>
            </a:r>
            <a:r>
              <a:rPr lang="en-US" altLang="zh-CN" sz="3600" b="1" dirty="0">
                <a:latin typeface="Times New Roman" panose="02020603050405020304" pitchFamily="18" charset="0"/>
              </a:rPr>
              <a:t>?</a:t>
            </a:r>
            <a:endParaRPr lang="en-US" altLang="zh-CN" sz="3600" b="1" dirty="0">
              <a:latin typeface="Times New Roman" panose="02020603050405020304" pitchFamily="18" charset="0"/>
            </a:endParaRPr>
          </a:p>
          <a:p>
            <a:pPr eaLnBrk="1" hangingPunct="1"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B: It’s </a:t>
            </a:r>
            <a:r>
              <a:rPr lang="en-US" altLang="zh-CN" sz="36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five to ten </a:t>
            </a:r>
            <a:r>
              <a:rPr lang="en-US" altLang="zh-CN" sz="3600" b="1" dirty="0">
                <a:latin typeface="Times New Roman" panose="02020603050405020304" pitchFamily="18" charset="0"/>
              </a:rPr>
              <a:t>degrees. Welcome to </a:t>
            </a:r>
            <a:r>
              <a:rPr lang="en-US" altLang="zh-CN" sz="3600" b="1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London</a:t>
            </a:r>
            <a:r>
              <a:rPr lang="en-US" altLang="zh-CN" sz="3600" b="1" dirty="0">
                <a:latin typeface="Times New Roman" panose="02020603050405020304" pitchFamily="18" charset="0"/>
              </a:rPr>
              <a:t>! Bye-bye!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5400" dirty="0">
                <a:latin typeface="Times New Roman" panose="02020603050405020304" pitchFamily="18" charset="0"/>
              </a:rPr>
              <a:t>Sam brings some gifts for us.</a:t>
            </a:r>
            <a:endParaRPr lang="en-US" altLang="zh-CN" sz="5400" dirty="0">
              <a:latin typeface="Times New Roman" panose="02020603050405020304" pitchFamily="18" charset="0"/>
            </a:endParaRPr>
          </a:p>
        </p:txBody>
      </p:sp>
      <p:sp>
        <p:nvSpPr>
          <p:cNvPr id="20483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en-US" dirty="0"/>
          </a:p>
        </p:txBody>
      </p:sp>
      <p:pic>
        <p:nvPicPr>
          <p:cNvPr id="20484" name="Picture 4" descr="donut"/>
          <p:cNvPicPr>
            <a:picLocks noChangeAspect="1"/>
          </p:cNvPicPr>
          <p:nvPr/>
        </p:nvPicPr>
        <p:blipFill>
          <a:blip r:embed="rId2"/>
          <a:srcRect l="13785" r="16309"/>
          <a:stretch>
            <a:fillRect/>
          </a:stretch>
        </p:blipFill>
        <p:spPr>
          <a:xfrm>
            <a:off x="0" y="1857375"/>
            <a:ext cx="2987675" cy="3013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5" descr="hot dog3"/>
          <p:cNvPicPr>
            <a:picLocks noChangeAspect="1"/>
          </p:cNvPicPr>
          <p:nvPr/>
        </p:nvPicPr>
        <p:blipFill>
          <a:blip r:embed="rId3"/>
          <a:srcRect l="8569" t="13353" r="14241" b="6480"/>
          <a:stretch>
            <a:fillRect/>
          </a:stretch>
        </p:blipFill>
        <p:spPr>
          <a:xfrm>
            <a:off x="3059113" y="1412875"/>
            <a:ext cx="2881312" cy="3455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6" descr="pizza"/>
          <p:cNvPicPr>
            <a:picLocks noChangeAspect="1"/>
          </p:cNvPicPr>
          <p:nvPr/>
        </p:nvPicPr>
        <p:blipFill>
          <a:blip r:embed="rId4"/>
          <a:srcRect l="12611" t="23819"/>
          <a:stretch>
            <a:fillRect/>
          </a:stretch>
        </p:blipFill>
        <p:spPr>
          <a:xfrm>
            <a:off x="6084888" y="1412875"/>
            <a:ext cx="2808287" cy="3529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Text Box 7"/>
          <p:cNvSpPr txBox="1"/>
          <p:nvPr/>
        </p:nvSpPr>
        <p:spPr>
          <a:xfrm>
            <a:off x="684213" y="4837113"/>
            <a:ext cx="201612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</a:rPr>
              <a:t>donut</a:t>
            </a:r>
            <a:endParaRPr lang="en-US" altLang="zh-CN" sz="4800" b="1" dirty="0">
              <a:latin typeface="Times New Roman" panose="02020603050405020304" pitchFamily="18" charset="0"/>
            </a:endParaRPr>
          </a:p>
        </p:txBody>
      </p:sp>
      <p:sp>
        <p:nvSpPr>
          <p:cNvPr id="20488" name="Text Box 8"/>
          <p:cNvSpPr txBox="1"/>
          <p:nvPr/>
        </p:nvSpPr>
        <p:spPr>
          <a:xfrm>
            <a:off x="3348038" y="4797425"/>
            <a:ext cx="27352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Arial" panose="020B0604020202020204" pitchFamily="34" charset="0"/>
              </a:rPr>
              <a:t> </a:t>
            </a:r>
            <a:r>
              <a:rPr lang="en-US" altLang="zh-CN" sz="4800" b="1" dirty="0">
                <a:latin typeface="Times New Roman" panose="02020603050405020304" pitchFamily="18" charset="0"/>
              </a:rPr>
              <a:t>hot dog</a:t>
            </a:r>
            <a:endParaRPr lang="en-US" altLang="zh-CN" sz="4800" b="1" dirty="0">
              <a:latin typeface="Times New Roman" panose="02020603050405020304" pitchFamily="18" charset="0"/>
            </a:endParaRPr>
          </a:p>
        </p:txBody>
      </p:sp>
      <p:sp>
        <p:nvSpPr>
          <p:cNvPr id="20489" name="Text Box 9"/>
          <p:cNvSpPr txBox="1"/>
          <p:nvPr/>
        </p:nvSpPr>
        <p:spPr>
          <a:xfrm>
            <a:off x="6659563" y="4724400"/>
            <a:ext cx="19431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dirty="0">
                <a:latin typeface="Times New Roman" panose="02020603050405020304" pitchFamily="18" charset="0"/>
              </a:rPr>
              <a:t> </a:t>
            </a:r>
            <a:r>
              <a:rPr lang="en-US" altLang="zh-CN" sz="4800" b="1" dirty="0">
                <a:latin typeface="Times New Roman" panose="02020603050405020304" pitchFamily="18" charset="0"/>
              </a:rPr>
              <a:t>pizza</a:t>
            </a:r>
            <a:endParaRPr lang="en-US" altLang="zh-CN" sz="4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endParaRPr lang="zh-CN" altLang="en-US" dirty="0"/>
          </a:p>
        </p:txBody>
      </p:sp>
      <p:pic>
        <p:nvPicPr>
          <p:cNvPr id="3076" name="Picture 5" descr="getCAN7UNQ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3" y="500063"/>
            <a:ext cx="7993062" cy="5735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Text Box 6"/>
          <p:cNvSpPr txBox="1"/>
          <p:nvPr/>
        </p:nvSpPr>
        <p:spPr>
          <a:xfrm>
            <a:off x="755650" y="525463"/>
            <a:ext cx="2303463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7200">
                <a:solidFill>
                  <a:srgbClr val="FF0000"/>
                </a:solidFill>
                <a:latin typeface="Times New Roman" panose="02020603050405020304" pitchFamily="18" charset="0"/>
              </a:rPr>
              <a:t>Sam</a:t>
            </a:r>
            <a:endParaRPr lang="en-US" altLang="zh-CN" sz="7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3" descr="4139254_120649012487_2.jpg"/>
          <p:cNvPicPr>
            <a:picLocks noChangeAspect="1"/>
          </p:cNvPicPr>
          <p:nvPr/>
        </p:nvPicPr>
        <p:blipFill>
          <a:blip r:embed="rId1"/>
          <a:srcRect t="5515" b="624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 Box 8"/>
          <p:cNvSpPr txBox="1"/>
          <p:nvPr/>
        </p:nvSpPr>
        <p:spPr>
          <a:xfrm>
            <a:off x="2857500" y="4500563"/>
            <a:ext cx="3429000" cy="1446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dirty="0">
                <a:latin typeface="Arial" panose="020B0604020202020204" pitchFamily="34" charset="0"/>
              </a:rPr>
              <a:t> </a:t>
            </a:r>
            <a:r>
              <a:rPr lang="en-US" altLang="zh-CN" sz="8800" b="1" dirty="0">
                <a:latin typeface="Times New Roman" panose="02020603050405020304" pitchFamily="18" charset="0"/>
              </a:rPr>
              <a:t>donut</a:t>
            </a:r>
            <a:endParaRPr lang="en-US" altLang="zh-CN" sz="8800" b="1" dirty="0">
              <a:latin typeface="Times New Roman" panose="02020603050405020304" pitchFamily="18" charset="0"/>
            </a:endParaRPr>
          </a:p>
        </p:txBody>
      </p:sp>
      <p:pic>
        <p:nvPicPr>
          <p:cNvPr id="21508" name="Picture 4" descr="donut"/>
          <p:cNvPicPr>
            <a:picLocks noChangeAspect="1"/>
          </p:cNvPicPr>
          <p:nvPr/>
        </p:nvPicPr>
        <p:blipFill>
          <a:blip r:embed="rId2"/>
          <a:srcRect l="13785" r="16309"/>
          <a:stretch>
            <a:fillRect/>
          </a:stretch>
        </p:blipFill>
        <p:spPr>
          <a:xfrm>
            <a:off x="2441575" y="479425"/>
            <a:ext cx="3916363" cy="3949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8000" dirty="0">
                <a:solidFill>
                  <a:srgbClr val="FF0000"/>
                </a:solidFill>
                <a:latin typeface="Times New Roman" panose="02020603050405020304" pitchFamily="18" charset="0"/>
              </a:rPr>
              <a:t>ir</a:t>
            </a:r>
            <a:endParaRPr lang="en-US" altLang="zh-CN" sz="8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196975"/>
            <a:ext cx="8229600" cy="52578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en-US" altLang="zh-CN" dirty="0"/>
              <a:t>                             </a:t>
            </a:r>
            <a:r>
              <a:rPr lang="en-US" altLang="zh-CN" sz="8000" dirty="0">
                <a:latin typeface="Times New Roman" panose="02020603050405020304" pitchFamily="18" charset="0"/>
              </a:rPr>
              <a:t>b</a:t>
            </a:r>
            <a:r>
              <a:rPr lang="en-US" altLang="zh-CN" sz="8000" dirty="0">
                <a:solidFill>
                  <a:srgbClr val="FF0000"/>
                </a:solidFill>
                <a:latin typeface="Times New Roman" panose="02020603050405020304" pitchFamily="18" charset="0"/>
              </a:rPr>
              <a:t>ir</a:t>
            </a:r>
            <a:r>
              <a:rPr lang="en-US" altLang="zh-CN" sz="8000" dirty="0">
                <a:latin typeface="Times New Roman" panose="02020603050405020304" pitchFamily="18" charset="0"/>
              </a:rPr>
              <a:t>d</a:t>
            </a:r>
            <a:endParaRPr lang="en-US" altLang="zh-CN" sz="80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8000" dirty="0">
                <a:latin typeface="Times New Roman" panose="02020603050405020304" pitchFamily="18" charset="0"/>
              </a:rPr>
              <a:t>            sh</a:t>
            </a:r>
            <a:r>
              <a:rPr lang="en-US" altLang="zh-CN" sz="8000" dirty="0">
                <a:solidFill>
                  <a:srgbClr val="FF0000"/>
                </a:solidFill>
                <a:latin typeface="Times New Roman" panose="02020603050405020304" pitchFamily="18" charset="0"/>
              </a:rPr>
              <a:t>ir</a:t>
            </a:r>
            <a:r>
              <a:rPr lang="en-US" altLang="zh-CN" sz="8000" dirty="0">
                <a:latin typeface="Times New Roman" panose="02020603050405020304" pitchFamily="18" charset="0"/>
              </a:rPr>
              <a:t>t</a:t>
            </a:r>
            <a:endParaRPr lang="en-US" altLang="zh-CN" sz="80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8000" dirty="0">
                <a:latin typeface="Times New Roman" panose="02020603050405020304" pitchFamily="18" charset="0"/>
              </a:rPr>
              <a:t>            sk</a:t>
            </a:r>
            <a:r>
              <a:rPr lang="en-US" altLang="zh-CN" sz="8000" dirty="0">
                <a:solidFill>
                  <a:srgbClr val="FF0000"/>
                </a:solidFill>
                <a:latin typeface="Times New Roman" panose="02020603050405020304" pitchFamily="18" charset="0"/>
              </a:rPr>
              <a:t>ir</a:t>
            </a:r>
            <a:r>
              <a:rPr lang="en-US" altLang="zh-CN" sz="8000" dirty="0">
                <a:latin typeface="Times New Roman" panose="02020603050405020304" pitchFamily="18" charset="0"/>
              </a:rPr>
              <a:t>t</a:t>
            </a:r>
            <a:endParaRPr lang="en-US" altLang="zh-CN" sz="80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8000" dirty="0">
                <a:latin typeface="Times New Roman" panose="02020603050405020304" pitchFamily="18" charset="0"/>
              </a:rPr>
              <a:t>            c</a:t>
            </a:r>
            <a:r>
              <a:rPr lang="en-US" altLang="zh-CN" sz="8000" dirty="0">
                <a:solidFill>
                  <a:srgbClr val="FF0000"/>
                </a:solidFill>
                <a:latin typeface="Times New Roman" panose="02020603050405020304" pitchFamily="18" charset="0"/>
              </a:rPr>
              <a:t>ir</a:t>
            </a:r>
            <a:r>
              <a:rPr lang="en-US" altLang="zh-CN" sz="8000" dirty="0">
                <a:latin typeface="Times New Roman" panose="02020603050405020304" pitchFamily="18" charset="0"/>
              </a:rPr>
              <a:t>cle</a:t>
            </a:r>
            <a:endParaRPr lang="en-US" altLang="zh-CN" sz="8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4" descr="28ac8f6f41a0a1f480cb4a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Rectangle 2"/>
          <p:cNvSpPr>
            <a:spLocks noGrp="1"/>
          </p:cNvSpPr>
          <p:nvPr>
            <p:ph type="title"/>
          </p:nvPr>
        </p:nvSpPr>
        <p:spPr>
          <a:xfrm>
            <a:off x="1331913" y="4149725"/>
            <a:ext cx="8229600" cy="1143000"/>
          </a:xfrm>
        </p:spPr>
        <p:txBody>
          <a:bodyPr vert="horz" wrap="square" lIns="91440" tIns="45720" rIns="91440" bIns="45720" anchor="ctr" anchorCtr="0"/>
          <a:p>
            <a:r>
              <a:rPr lang="en-US" altLang="zh-CN" sz="8000" dirty="0">
                <a:latin typeface="Times New Roman" panose="02020603050405020304" pitchFamily="18" charset="0"/>
              </a:rPr>
              <a:t>circle</a:t>
            </a:r>
            <a:endParaRPr lang="en-US" altLang="zh-CN" sz="8000" dirty="0">
              <a:latin typeface="Times New Roman" panose="02020603050405020304" pitchFamily="18" charset="0"/>
            </a:endParaRPr>
          </a:p>
        </p:txBody>
      </p:sp>
      <p:sp>
        <p:nvSpPr>
          <p:cNvPr id="23556" name="Oval 5"/>
          <p:cNvSpPr/>
          <p:nvPr/>
        </p:nvSpPr>
        <p:spPr>
          <a:xfrm>
            <a:off x="4500563" y="1989138"/>
            <a:ext cx="1800225" cy="1871662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ircl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3" descr="4139254_120649012487_2.jpg"/>
          <p:cNvPicPr>
            <a:picLocks noChangeAspect="1"/>
          </p:cNvPicPr>
          <p:nvPr/>
        </p:nvPicPr>
        <p:blipFill>
          <a:blip r:embed="rId1"/>
          <a:srcRect t="5515" b="624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Picture 5" descr="hot dog3"/>
          <p:cNvPicPr>
            <a:picLocks noChangeAspect="1"/>
          </p:cNvPicPr>
          <p:nvPr/>
        </p:nvPicPr>
        <p:blipFill>
          <a:blip r:embed="rId2"/>
          <a:srcRect l="8569" t="13353" r="14241" b="6480"/>
          <a:stretch>
            <a:fillRect/>
          </a:stretch>
        </p:blipFill>
        <p:spPr>
          <a:xfrm>
            <a:off x="3214688" y="214313"/>
            <a:ext cx="2357437" cy="5072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Text Box 8"/>
          <p:cNvSpPr txBox="1"/>
          <p:nvPr/>
        </p:nvSpPr>
        <p:spPr>
          <a:xfrm>
            <a:off x="2714625" y="5033963"/>
            <a:ext cx="42862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dirty="0">
                <a:latin typeface="Arial" panose="020B0604020202020204" pitchFamily="34" charset="0"/>
              </a:rPr>
              <a:t> </a:t>
            </a:r>
            <a:r>
              <a:rPr lang="en-US" altLang="zh-CN" sz="8000" b="1" dirty="0">
                <a:latin typeface="Times New Roman" panose="02020603050405020304" pitchFamily="18" charset="0"/>
              </a:rPr>
              <a:t>hot dog</a:t>
            </a:r>
            <a:endParaRPr lang="en-US" altLang="zh-CN" sz="8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</a:rPr>
              <a:t>i   e</a:t>
            </a:r>
            <a:r>
              <a:rPr lang="en-US" altLang="zh-CN" sz="4000" dirty="0"/>
              <a:t> </a:t>
            </a:r>
            <a:endParaRPr lang="en-US" altLang="zh-CN" sz="4000" dirty="0"/>
          </a:p>
        </p:txBody>
      </p:sp>
      <p:sp>
        <p:nvSpPr>
          <p:cNvPr id="25603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1196975"/>
            <a:ext cx="8229600" cy="511175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en-US" altLang="zh-CN" sz="7200" dirty="0">
                <a:latin typeface="Times New Roman" panose="02020603050405020304" pitchFamily="18" charset="0"/>
              </a:rPr>
              <a:t>              b</a:t>
            </a:r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7200" dirty="0">
                <a:latin typeface="Times New Roman" panose="02020603050405020304" pitchFamily="18" charset="0"/>
              </a:rPr>
              <a:t>k</a:t>
            </a:r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en-US" altLang="zh-CN" sz="72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7200" dirty="0">
                <a:latin typeface="Times New Roman" panose="02020603050405020304" pitchFamily="18" charset="0"/>
              </a:rPr>
              <a:t>              l</a:t>
            </a:r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7200" dirty="0">
                <a:latin typeface="Times New Roman" panose="02020603050405020304" pitchFamily="18" charset="0"/>
              </a:rPr>
              <a:t>k</a:t>
            </a:r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</a:rPr>
              <a:t>e </a:t>
            </a:r>
            <a:endParaRPr lang="en-US" altLang="zh-CN" sz="72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7200" dirty="0">
                <a:latin typeface="Times New Roman" panose="02020603050405020304" pitchFamily="18" charset="0"/>
              </a:rPr>
              <a:t>              m</a:t>
            </a:r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7200" dirty="0">
                <a:latin typeface="Times New Roman" panose="02020603050405020304" pitchFamily="18" charset="0"/>
              </a:rPr>
              <a:t>n</a:t>
            </a:r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sz="7200" dirty="0">
                <a:latin typeface="Times New Roman" panose="02020603050405020304" pitchFamily="18" charset="0"/>
              </a:rPr>
              <a:t> </a:t>
            </a:r>
            <a:endParaRPr lang="en-US" altLang="zh-CN" sz="72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7200" dirty="0">
                <a:latin typeface="Times New Roman" panose="02020603050405020304" pitchFamily="18" charset="0"/>
              </a:rPr>
              <a:t>              l</a:t>
            </a:r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7200" dirty="0">
                <a:latin typeface="Times New Roman" panose="02020603050405020304" pitchFamily="18" charset="0"/>
              </a:rPr>
              <a:t>n</a:t>
            </a:r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en-US" altLang="zh-CN" sz="7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4" name="Rectangle 4"/>
          <p:cNvSpPr/>
          <p:nvPr/>
        </p:nvSpPr>
        <p:spPr>
          <a:xfrm>
            <a:off x="4284663" y="404813"/>
            <a:ext cx="431800" cy="5048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Picture 4" descr="011SJ22F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96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Rectangle 2"/>
          <p:cNvSpPr>
            <a:spLocks noGrp="1"/>
          </p:cNvSpPr>
          <p:nvPr>
            <p:ph type="title"/>
          </p:nvPr>
        </p:nvSpPr>
        <p:spPr>
          <a:xfrm>
            <a:off x="468313" y="4149725"/>
            <a:ext cx="6048375" cy="1358900"/>
          </a:xfrm>
        </p:spPr>
        <p:txBody>
          <a:bodyPr vert="horz" wrap="square" lIns="91440" tIns="45720" rIns="91440" bIns="45720" anchor="ctr" anchorCtr="0"/>
          <a:p>
            <a:r>
              <a:rPr lang="en-US" altLang="zh-CN" sz="8000" dirty="0">
                <a:latin typeface="Times New Roman" panose="02020603050405020304" pitchFamily="18" charset="0"/>
              </a:rPr>
              <a:t>line</a:t>
            </a:r>
            <a:endParaRPr lang="en-US" altLang="zh-CN" sz="8000" dirty="0">
              <a:latin typeface="Times New Roman" panose="02020603050405020304" pitchFamily="18" charset="0"/>
            </a:endParaRPr>
          </a:p>
        </p:txBody>
      </p:sp>
      <p:sp>
        <p:nvSpPr>
          <p:cNvPr id="26628" name="Line 8"/>
          <p:cNvSpPr/>
          <p:nvPr/>
        </p:nvSpPr>
        <p:spPr>
          <a:xfrm>
            <a:off x="2195513" y="3141663"/>
            <a:ext cx="309721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plus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3" descr="4139254_120649012487_2.jpg"/>
          <p:cNvPicPr>
            <a:picLocks noChangeAspect="1"/>
          </p:cNvPicPr>
          <p:nvPr/>
        </p:nvPicPr>
        <p:blipFill>
          <a:blip r:embed="rId1"/>
          <a:srcRect t="5515" b="624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 Box 8"/>
          <p:cNvSpPr txBox="1"/>
          <p:nvPr/>
        </p:nvSpPr>
        <p:spPr>
          <a:xfrm>
            <a:off x="3143250" y="4943475"/>
            <a:ext cx="3429000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dirty="0">
                <a:latin typeface="Arial" panose="020B0604020202020204" pitchFamily="34" charset="0"/>
              </a:rPr>
              <a:t> </a:t>
            </a:r>
            <a:r>
              <a:rPr lang="en-US" altLang="zh-CN" sz="8800" b="1" dirty="0">
                <a:latin typeface="Times New Roman" panose="02020603050405020304" pitchFamily="18" charset="0"/>
              </a:rPr>
              <a:t>pizza</a:t>
            </a:r>
            <a:endParaRPr lang="en-US" altLang="zh-CN" sz="8800" b="1" dirty="0">
              <a:latin typeface="Times New Roman" panose="02020603050405020304" pitchFamily="18" charset="0"/>
            </a:endParaRPr>
          </a:p>
        </p:txBody>
      </p:sp>
      <p:pic>
        <p:nvPicPr>
          <p:cNvPr id="27652" name="Picture 6" descr="pizza"/>
          <p:cNvPicPr>
            <a:picLocks noChangeAspect="1"/>
          </p:cNvPicPr>
          <p:nvPr/>
        </p:nvPicPr>
        <p:blipFill>
          <a:blip r:embed="rId2"/>
          <a:srcRect l="12611" t="23819"/>
          <a:stretch>
            <a:fillRect/>
          </a:stretch>
        </p:blipFill>
        <p:spPr>
          <a:xfrm>
            <a:off x="1785938" y="285750"/>
            <a:ext cx="5572125" cy="4929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2867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endParaRPr lang="zh-CN" altLang="en-US" dirty="0"/>
          </a:p>
        </p:txBody>
      </p:sp>
      <p:pic>
        <p:nvPicPr>
          <p:cNvPr id="28676" name="Picture 4" descr="20080720102526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AutoShape 5"/>
          <p:cNvSpPr/>
          <p:nvPr/>
        </p:nvSpPr>
        <p:spPr>
          <a:xfrm>
            <a:off x="3995738" y="1844675"/>
            <a:ext cx="2016125" cy="1944688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8678" name="Text Box 6"/>
          <p:cNvSpPr txBox="1"/>
          <p:nvPr/>
        </p:nvSpPr>
        <p:spPr>
          <a:xfrm>
            <a:off x="3492500" y="4508500"/>
            <a:ext cx="3455988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latin typeface="Times New Roman" panose="02020603050405020304" pitchFamily="18" charset="0"/>
              </a:rPr>
              <a:t> </a:t>
            </a:r>
            <a:r>
              <a:rPr lang="en-US" altLang="zh-CN" sz="7200" dirty="0">
                <a:latin typeface="Times New Roman" panose="02020603050405020304" pitchFamily="18" charset="0"/>
              </a:rPr>
              <a:t>triangle</a:t>
            </a:r>
            <a:endParaRPr lang="en-US" altLang="zh-CN" sz="7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amond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29699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endParaRPr lang="zh-CN" altLang="en-US" dirty="0"/>
          </a:p>
        </p:txBody>
      </p:sp>
      <p:pic>
        <p:nvPicPr>
          <p:cNvPr id="29700" name="Picture 5" descr="20096104130428"/>
          <p:cNvPicPr>
            <a:picLocks noChangeAspect="1"/>
          </p:cNvPicPr>
          <p:nvPr/>
        </p:nvPicPr>
        <p:blipFill>
          <a:blip r:embed="rId1"/>
          <a:srcRect b="655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1" name="Text Box 6"/>
          <p:cNvSpPr txBox="1"/>
          <p:nvPr/>
        </p:nvSpPr>
        <p:spPr>
          <a:xfrm>
            <a:off x="3203575" y="4292600"/>
            <a:ext cx="3671888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 </a:t>
            </a:r>
            <a:r>
              <a:rPr lang="en-US" altLang="zh-CN" sz="8000" dirty="0">
                <a:latin typeface="Times New Roman" panose="02020603050405020304" pitchFamily="18" charset="0"/>
              </a:rPr>
              <a:t>square</a:t>
            </a:r>
            <a:endParaRPr lang="en-US" altLang="zh-CN" sz="8000" dirty="0">
              <a:latin typeface="Times New Roman" panose="02020603050405020304" pitchFamily="18" charset="0"/>
            </a:endParaRPr>
          </a:p>
        </p:txBody>
      </p:sp>
      <p:sp>
        <p:nvSpPr>
          <p:cNvPr id="29702" name="Rectangle 7"/>
          <p:cNvSpPr/>
          <p:nvPr/>
        </p:nvSpPr>
        <p:spPr>
          <a:xfrm>
            <a:off x="3563938" y="1700213"/>
            <a:ext cx="2016125" cy="2089150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3072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endParaRPr lang="zh-CN" altLang="en-US" dirty="0"/>
          </a:p>
        </p:txBody>
      </p:sp>
      <p:pic>
        <p:nvPicPr>
          <p:cNvPr id="30724" name="Picture 4" descr="0I044241V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Text Box 5"/>
          <p:cNvSpPr txBox="1"/>
          <p:nvPr/>
        </p:nvSpPr>
        <p:spPr>
          <a:xfrm>
            <a:off x="2771775" y="4581525"/>
            <a:ext cx="5256213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</a:rPr>
              <a:t> </a:t>
            </a:r>
            <a:r>
              <a:rPr lang="en-US" altLang="zh-CN" sz="8000" dirty="0">
                <a:latin typeface="Times New Roman" panose="02020603050405020304" pitchFamily="18" charset="0"/>
              </a:rPr>
              <a:t>rectangle</a:t>
            </a:r>
            <a:endParaRPr lang="en-US" altLang="zh-CN" sz="8000" dirty="0">
              <a:latin typeface="Times New Roman" panose="02020603050405020304" pitchFamily="18" charset="0"/>
            </a:endParaRPr>
          </a:p>
        </p:txBody>
      </p:sp>
      <p:sp>
        <p:nvSpPr>
          <p:cNvPr id="30726" name="Rectangle 6"/>
          <p:cNvSpPr/>
          <p:nvPr/>
        </p:nvSpPr>
        <p:spPr>
          <a:xfrm>
            <a:off x="3203575" y="2781300"/>
            <a:ext cx="2952750" cy="1368425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7" descr="2008853_094836417128_2.jpg"/>
          <p:cNvPicPr>
            <a:picLocks noChangeAspect="1"/>
          </p:cNvPicPr>
          <p:nvPr/>
        </p:nvPicPr>
        <p:blipFill>
          <a:blip r:embed="rId1"/>
          <a:srcRect b="3954"/>
          <a:stretch>
            <a:fillRect/>
          </a:stretch>
        </p:blipFill>
        <p:spPr>
          <a:xfrm>
            <a:off x="0" y="0"/>
            <a:ext cx="9144000" cy="500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sp>
        <p:nvSpPr>
          <p:cNvPr id="4100" name="Text Box 7"/>
          <p:cNvSpPr txBox="1"/>
          <p:nvPr/>
        </p:nvSpPr>
        <p:spPr>
          <a:xfrm>
            <a:off x="611188" y="5086350"/>
            <a:ext cx="85328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How’s the weather in  London?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sp>
        <p:nvSpPr>
          <p:cNvPr id="7175" name="Text Box 8"/>
          <p:cNvSpPr txBox="1"/>
          <p:nvPr/>
        </p:nvSpPr>
        <p:spPr>
          <a:xfrm>
            <a:off x="2771775" y="5805488"/>
            <a:ext cx="36004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latin typeface="Times New Roman" panose="02020603050405020304" pitchFamily="18" charset="0"/>
              </a:rPr>
              <a:t>It’s cloudy.</a:t>
            </a:r>
            <a:endParaRPr lang="en-US" altLang="zh-CN" sz="4400" b="1">
              <a:latin typeface="Times New Roman" panose="02020603050405020304" pitchFamily="18" charset="0"/>
            </a:endParaRPr>
          </a:p>
        </p:txBody>
      </p:sp>
      <p:pic>
        <p:nvPicPr>
          <p:cNvPr id="4102" name="Picture 6" descr="cloud图标"/>
          <p:cNvPicPr>
            <a:picLocks noChangeAspect="1"/>
          </p:cNvPicPr>
          <p:nvPr/>
        </p:nvPicPr>
        <p:blipFill>
          <a:blip r:embed="rId2"/>
          <a:srcRect t="20001" r="6451" b="23749"/>
          <a:stretch>
            <a:fillRect/>
          </a:stretch>
        </p:blipFill>
        <p:spPr>
          <a:xfrm>
            <a:off x="0" y="0"/>
            <a:ext cx="2214563" cy="2290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31747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endParaRPr lang="zh-CN" altLang="en-US" dirty="0"/>
          </a:p>
        </p:txBody>
      </p:sp>
      <p:pic>
        <p:nvPicPr>
          <p:cNvPr id="31748" name="Picture 4" descr="0I044241V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Text Box 5"/>
          <p:cNvSpPr txBox="1"/>
          <p:nvPr/>
        </p:nvSpPr>
        <p:spPr>
          <a:xfrm>
            <a:off x="1000125" y="4514850"/>
            <a:ext cx="4256088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7200" dirty="0">
                <a:latin typeface="Arial" panose="020B0604020202020204" pitchFamily="34" charset="0"/>
              </a:rPr>
              <a:t> </a:t>
            </a:r>
            <a:r>
              <a:rPr lang="en-US" altLang="zh-CN" sz="7200" dirty="0">
                <a:latin typeface="Times New Roman" panose="02020603050405020304" pitchFamily="18" charset="0"/>
              </a:rPr>
              <a:t>rectangle</a:t>
            </a:r>
            <a:endParaRPr lang="en-US" altLang="zh-CN" sz="7200" dirty="0">
              <a:latin typeface="Times New Roman" panose="02020603050405020304" pitchFamily="18" charset="0"/>
            </a:endParaRPr>
          </a:p>
        </p:txBody>
      </p:sp>
      <p:sp>
        <p:nvSpPr>
          <p:cNvPr id="31750" name="Rectangle 6"/>
          <p:cNvSpPr/>
          <p:nvPr/>
        </p:nvSpPr>
        <p:spPr>
          <a:xfrm>
            <a:off x="5500688" y="4643438"/>
            <a:ext cx="2357437" cy="1000125"/>
          </a:xfrm>
          <a:prstGeom prst="rect">
            <a:avLst/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51" name="AutoShape 5"/>
          <p:cNvSpPr/>
          <p:nvPr/>
        </p:nvSpPr>
        <p:spPr>
          <a:xfrm>
            <a:off x="5500688" y="2000250"/>
            <a:ext cx="1857375" cy="1500188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52" name="Text Box 6"/>
          <p:cNvSpPr txBox="1"/>
          <p:nvPr/>
        </p:nvSpPr>
        <p:spPr>
          <a:xfrm>
            <a:off x="1635125" y="2357438"/>
            <a:ext cx="386556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latin typeface="Times New Roman" panose="02020603050405020304" pitchFamily="18" charset="0"/>
              </a:rPr>
              <a:t> </a:t>
            </a:r>
            <a:r>
              <a:rPr lang="en-US" altLang="zh-CN" sz="7200" dirty="0">
                <a:latin typeface="Times New Roman" panose="02020603050405020304" pitchFamily="18" charset="0"/>
              </a:rPr>
              <a:t>triangle</a:t>
            </a:r>
            <a:endParaRPr lang="en-US" altLang="zh-CN" sz="7200" dirty="0">
              <a:latin typeface="Times New Roman" panose="02020603050405020304" pitchFamily="18" charset="0"/>
            </a:endParaRPr>
          </a:p>
        </p:txBody>
      </p:sp>
      <p:sp>
        <p:nvSpPr>
          <p:cNvPr id="9" name="Text Box 6"/>
          <p:cNvSpPr txBox="1"/>
          <p:nvPr/>
        </p:nvSpPr>
        <p:spPr>
          <a:xfrm>
            <a:off x="2428875" y="2357438"/>
            <a:ext cx="30702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latin typeface="Times New Roman" panose="02020603050405020304" pitchFamily="18" charset="0"/>
              </a:rPr>
              <a:t> </a:t>
            </a:r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</a:rPr>
              <a:t>angle</a:t>
            </a:r>
            <a:endParaRPr lang="en-US" altLang="zh-CN" sz="7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 Box 6"/>
          <p:cNvSpPr txBox="1"/>
          <p:nvPr/>
        </p:nvSpPr>
        <p:spPr>
          <a:xfrm>
            <a:off x="2428875" y="4500563"/>
            <a:ext cx="30702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dirty="0">
                <a:latin typeface="Times New Roman" panose="02020603050405020304" pitchFamily="18" charset="0"/>
              </a:rPr>
              <a:t> </a:t>
            </a:r>
            <a:r>
              <a:rPr lang="en-US" altLang="zh-CN" sz="7200" dirty="0">
                <a:solidFill>
                  <a:srgbClr val="FF0000"/>
                </a:solidFill>
                <a:latin typeface="Times New Roman" panose="02020603050405020304" pitchFamily="18" charset="0"/>
              </a:rPr>
              <a:t>angle</a:t>
            </a:r>
            <a:endParaRPr lang="en-US" altLang="zh-CN" sz="7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2770" name="Picture 11" descr="2009042317592246"/>
          <p:cNvPicPr>
            <a:picLocks noChangeAspect="1"/>
          </p:cNvPicPr>
          <p:nvPr/>
        </p:nvPicPr>
        <p:blipFill>
          <a:blip r:embed="rId1"/>
          <a:srcRect b="588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Text Box 4"/>
          <p:cNvSpPr txBox="1"/>
          <p:nvPr/>
        </p:nvSpPr>
        <p:spPr>
          <a:xfrm>
            <a:off x="2051050" y="549275"/>
            <a:ext cx="252095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 dirty="0">
                <a:latin typeface="Times New Roman" panose="02020603050405020304" pitchFamily="18" charset="0"/>
              </a:rPr>
              <a:t>sh</a:t>
            </a:r>
            <a:r>
              <a:rPr lang="en-US" altLang="zh-CN" sz="6000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6000" dirty="0">
                <a:latin typeface="Times New Roman" panose="02020603050405020304" pitchFamily="18" charset="0"/>
              </a:rPr>
              <a:t>p</a:t>
            </a:r>
            <a:r>
              <a:rPr lang="en-US" altLang="zh-CN" sz="6000" dirty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en-US" altLang="zh-CN" sz="6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3" name="Text Box 5"/>
          <p:cNvSpPr txBox="1"/>
          <p:nvPr/>
        </p:nvSpPr>
        <p:spPr>
          <a:xfrm>
            <a:off x="5651500" y="620713"/>
            <a:ext cx="2592388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 </a:t>
            </a:r>
            <a:r>
              <a:rPr lang="en-US" altLang="zh-CN" sz="6000" dirty="0">
                <a:latin typeface="Times New Roman" panose="02020603050405020304" pitchFamily="18" charset="0"/>
              </a:rPr>
              <a:t>sh</a:t>
            </a:r>
            <a:r>
              <a:rPr lang="en-US" altLang="zh-CN" sz="6000" dirty="0">
                <a:solidFill>
                  <a:srgbClr val="FF0000"/>
                </a:solidFill>
                <a:latin typeface="Times New Roman" panose="02020603050405020304" pitchFamily="18" charset="0"/>
              </a:rPr>
              <a:t>ee</a:t>
            </a:r>
            <a:r>
              <a:rPr lang="en-US" altLang="zh-CN" sz="6000" dirty="0">
                <a:latin typeface="Times New Roman" panose="02020603050405020304" pitchFamily="18" charset="0"/>
              </a:rPr>
              <a:t>p</a:t>
            </a:r>
            <a:endParaRPr lang="en-US" altLang="zh-CN" sz="6000" dirty="0">
              <a:latin typeface="Times New Roman" panose="02020603050405020304" pitchFamily="18" charset="0"/>
            </a:endParaRPr>
          </a:p>
        </p:txBody>
      </p:sp>
      <p:pic>
        <p:nvPicPr>
          <p:cNvPr id="20484" name="Picture 6" descr="shee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263" y="2060575"/>
            <a:ext cx="2951162" cy="3529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Rectangle 7"/>
          <p:cNvSpPr/>
          <p:nvPr/>
        </p:nvSpPr>
        <p:spPr>
          <a:xfrm>
            <a:off x="1692275" y="1989138"/>
            <a:ext cx="2952750" cy="381793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775" name="Oval 8"/>
          <p:cNvSpPr/>
          <p:nvPr/>
        </p:nvSpPr>
        <p:spPr>
          <a:xfrm>
            <a:off x="1979613" y="4221163"/>
            <a:ext cx="865187" cy="935037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776" name="AutoShape 9"/>
          <p:cNvSpPr/>
          <p:nvPr/>
        </p:nvSpPr>
        <p:spPr>
          <a:xfrm>
            <a:off x="3419475" y="2133600"/>
            <a:ext cx="792163" cy="936625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777" name="Line 10"/>
          <p:cNvSpPr/>
          <p:nvPr/>
        </p:nvSpPr>
        <p:spPr>
          <a:xfrm>
            <a:off x="2771775" y="3933825"/>
            <a:ext cx="13684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78" name="Rectangle 11"/>
          <p:cNvSpPr/>
          <p:nvPr/>
        </p:nvSpPr>
        <p:spPr>
          <a:xfrm>
            <a:off x="3132138" y="4868863"/>
            <a:ext cx="1152525" cy="719137"/>
          </a:xfrm>
          <a:prstGeom prst="rect">
            <a:avLst/>
          </a:prstGeom>
          <a:solidFill>
            <a:srgbClr val="0066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779" name="Rectangle 12"/>
          <p:cNvSpPr/>
          <p:nvPr/>
        </p:nvSpPr>
        <p:spPr>
          <a:xfrm>
            <a:off x="2051050" y="2636838"/>
            <a:ext cx="792163" cy="792162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7" descr="20114291326343776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Rectangle 2"/>
          <p:cNvSpPr>
            <a:spLocks noGrp="1"/>
          </p:cNvSpPr>
          <p:nvPr>
            <p:ph type="title"/>
          </p:nvPr>
        </p:nvSpPr>
        <p:spPr>
          <a:xfrm>
            <a:off x="-142875" y="2928938"/>
            <a:ext cx="9644063" cy="1285875"/>
          </a:xfrm>
        </p:spPr>
        <p:txBody>
          <a:bodyPr vert="horz" wrap="square" lIns="91440" tIns="45720" rIns="91440" bIns="45720" anchor="ctr" anchorCtr="0"/>
          <a:p>
            <a:r>
              <a:rPr lang="en-US" altLang="zh-CN" sz="5400" dirty="0">
                <a:latin typeface="Times New Roman" panose="02020603050405020304" pitchFamily="18" charset="0"/>
              </a:rPr>
              <a:t>My favourite shape is a </a:t>
            </a:r>
            <a:r>
              <a:rPr lang="en-US" altLang="zh-CN" sz="5400" u="sng" dirty="0">
                <a:latin typeface="Times New Roman" panose="02020603050405020304" pitchFamily="18" charset="0"/>
              </a:rPr>
              <a:t>circle</a:t>
            </a:r>
            <a:r>
              <a:rPr lang="en-US" altLang="zh-CN" sz="5400" dirty="0">
                <a:latin typeface="Times New Roman" panose="02020603050405020304" pitchFamily="18" charset="0"/>
              </a:rPr>
              <a:t>.</a:t>
            </a:r>
            <a:endParaRPr lang="en-US" altLang="zh-CN" sz="5400" dirty="0">
              <a:latin typeface="Times New Roman" panose="02020603050405020304" pitchFamily="18" charset="0"/>
            </a:endParaRPr>
          </a:p>
        </p:txBody>
      </p:sp>
      <p:sp>
        <p:nvSpPr>
          <p:cNvPr id="30724" name="Text Box 6"/>
          <p:cNvSpPr txBox="1"/>
          <p:nvPr/>
        </p:nvSpPr>
        <p:spPr>
          <a:xfrm>
            <a:off x="714375" y="1362075"/>
            <a:ext cx="8715375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 dirty="0">
                <a:latin typeface="Times New Roman" panose="02020603050405020304" pitchFamily="18" charset="0"/>
              </a:rPr>
              <a:t>What’s your favourite shape?</a:t>
            </a:r>
            <a:endParaRPr lang="en-US" altLang="zh-CN" sz="5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4818" name="Picture 23" descr="200966035813467"/>
          <p:cNvPicPr>
            <a:picLocks noChangeAspect="1"/>
          </p:cNvPicPr>
          <p:nvPr/>
        </p:nvPicPr>
        <p:blipFill>
          <a:blip r:embed="rId1"/>
          <a:srcRect b="42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476250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600" b="1" dirty="0">
                <a:latin typeface="Times New Roman" panose="02020603050405020304" pitchFamily="18" charset="0"/>
                <a:ea typeface="仿宋_GB2312" pitchFamily="49" charset="-122"/>
              </a:rPr>
              <a:t>假设你是一位小记者，对你感兴趣的话题“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What’s your favourite shape?</a:t>
            </a:r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仿宋_GB2312" pitchFamily="49" charset="-122"/>
              </a:rPr>
              <a:t>” </a:t>
            </a:r>
            <a:r>
              <a:rPr lang="zh-CN" altLang="en-US" sz="3600" b="1" dirty="0">
                <a:latin typeface="Times New Roman" panose="02020603050405020304" pitchFamily="18" charset="0"/>
                <a:ea typeface="仿宋_GB2312" pitchFamily="49" charset="-122"/>
              </a:rPr>
              <a:t>在小组内采访其他同学并将结果填入表格内</a:t>
            </a:r>
            <a:endParaRPr lang="zh-CN" altLang="en-US" sz="3600" b="1" dirty="0"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graphicFrame>
        <p:nvGraphicFramePr>
          <p:cNvPr id="21507" name="Group 3"/>
          <p:cNvGraphicFramePr>
            <a:graphicFrameLocks noGrp="1"/>
          </p:cNvGraphicFramePr>
          <p:nvPr>
            <p:ph idx="1"/>
          </p:nvPr>
        </p:nvGraphicFramePr>
        <p:xfrm>
          <a:off x="468313" y="2276475"/>
          <a:ext cx="8229600" cy="3806826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Name</a:t>
                      </a:r>
                      <a:endParaRPr kumimoji="0" 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Favourite shape</a:t>
                      </a:r>
                      <a:endParaRPr kumimoji="0" 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Li Ming</a:t>
                      </a:r>
                      <a:endParaRPr kumimoji="0" 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circle</a:t>
                      </a:r>
                      <a:endParaRPr kumimoji="0" 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/>
          </p:cNvSpPr>
          <p:nvPr>
            <p:ph type="title" idx="4294967295"/>
          </p:nvPr>
        </p:nvSpPr>
        <p:spPr>
          <a:xfrm>
            <a:off x="0" y="260350"/>
            <a:ext cx="9144000" cy="1354138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4800" b="1" dirty="0">
                <a:latin typeface="Times New Roman" panose="02020603050405020304" pitchFamily="18" charset="0"/>
              </a:rPr>
              <a:t>Let’s send some gifts to Sam!</a:t>
            </a:r>
            <a:endParaRPr lang="en-US" altLang="zh-CN" sz="4800" b="1" dirty="0">
              <a:latin typeface="Times New Roman" panose="02020603050405020304" pitchFamily="18" charset="0"/>
            </a:endParaRPr>
          </a:p>
        </p:txBody>
      </p:sp>
      <p:pic>
        <p:nvPicPr>
          <p:cNvPr id="35843" name="Picture 4" descr="1600giviing_301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628775"/>
            <a:ext cx="3600450" cy="439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Rectangle 9"/>
          <p:cNvSpPr/>
          <p:nvPr/>
        </p:nvSpPr>
        <p:spPr>
          <a:xfrm>
            <a:off x="468313" y="1628775"/>
            <a:ext cx="12239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①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pic>
        <p:nvPicPr>
          <p:cNvPr id="35845" name="Picture 10" descr="gift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628775"/>
            <a:ext cx="3279775" cy="410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Rectangle 11"/>
          <p:cNvSpPr/>
          <p:nvPr/>
        </p:nvSpPr>
        <p:spPr>
          <a:xfrm>
            <a:off x="4067175" y="1628775"/>
            <a:ext cx="863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Arial" panose="020B0604020202020204" pitchFamily="34" charset="0"/>
              </a:rPr>
              <a:t>②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pic>
        <p:nvPicPr>
          <p:cNvPr id="35847" name="Picture 12" descr="xmas_kt0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34163" y="2565400"/>
            <a:ext cx="2509837" cy="4005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8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866" name="Rectangle 2"/>
          <p:cNvSpPr>
            <a:spLocks noGrp="1"/>
          </p:cNvSpPr>
          <p:nvPr>
            <p:ph type="title" idx="4294967295"/>
          </p:nvPr>
        </p:nvSpPr>
        <p:spPr>
          <a:xfrm>
            <a:off x="323850" y="692150"/>
            <a:ext cx="8389938" cy="1657350"/>
          </a:xfrm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lang="en-US" altLang="zh-CN" b="1" dirty="0">
                <a:latin typeface="Times New Roman" panose="02020603050405020304" pitchFamily="18" charset="0"/>
                <a:ea typeface="仿宋_GB2312" pitchFamily="49" charset="-122"/>
              </a:rPr>
              <a:t>       </a:t>
            </a:r>
            <a:r>
              <a:rPr lang="zh-CN" altLang="en-US" b="1" dirty="0">
                <a:latin typeface="Times New Roman" panose="02020603050405020304" pitchFamily="18" charset="0"/>
                <a:ea typeface="仿宋_GB2312" pitchFamily="49" charset="-122"/>
              </a:rPr>
              <a:t>小组合作试唱歌曲，</a:t>
            </a:r>
            <a:br>
              <a:rPr lang="zh-CN" altLang="en-US" b="1" dirty="0">
                <a:latin typeface="Times New Roman" panose="02020603050405020304" pitchFamily="18" charset="0"/>
                <a:ea typeface="仿宋_GB2312" pitchFamily="49" charset="-122"/>
              </a:rPr>
            </a:br>
            <a:r>
              <a:rPr lang="zh-CN" altLang="en-US" b="1" dirty="0">
                <a:latin typeface="Times New Roman" panose="02020603050405020304" pitchFamily="18" charset="0"/>
                <a:ea typeface="仿宋_GB2312" pitchFamily="49" charset="-122"/>
              </a:rPr>
              <a:t>用“</a:t>
            </a:r>
            <a:r>
              <a:rPr lang="zh-CN" altLang="en-US" b="1" dirty="0">
                <a:latin typeface="Times New Roman" panose="02020603050405020304" pitchFamily="18" charset="0"/>
                <a:ea typeface="仿宋_GB2312" pitchFamily="49" charset="-122"/>
                <a:hlinkClick r:id="rId2" action="ppaction://hlinkfile"/>
              </a:rPr>
              <a:t>我有一只小羊羔</a:t>
            </a:r>
            <a:r>
              <a:rPr lang="zh-CN" altLang="en-US" b="1" dirty="0">
                <a:latin typeface="Times New Roman" panose="02020603050405020304" pitchFamily="18" charset="0"/>
                <a:ea typeface="仿宋_GB2312" pitchFamily="49" charset="-122"/>
              </a:rPr>
              <a:t>”曲调</a:t>
            </a:r>
            <a:endParaRPr lang="zh-CN" altLang="en-US" b="1" dirty="0"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36867" name="Rectangle 5"/>
          <p:cNvSpPr>
            <a:spLocks noGrp="1"/>
          </p:cNvSpPr>
          <p:nvPr>
            <p:ph type="body" idx="4294967295"/>
          </p:nvPr>
        </p:nvSpPr>
        <p:spPr>
          <a:xfrm>
            <a:off x="-322262" y="2781300"/>
            <a:ext cx="8216900" cy="2405063"/>
          </a:xfrm>
        </p:spPr>
        <p:txBody>
          <a:bodyPr vert="horz" wrap="square" lIns="91440" tIns="45720" rIns="91440" bIns="45720" anchor="t" anchorCtr="0"/>
          <a:p>
            <a:pPr algn="ctr" eaLnBrk="1" hangingPunct="1">
              <a:buNone/>
            </a:pPr>
            <a:r>
              <a:rPr lang="en-US" altLang="zh-CN" sz="4400" b="1" dirty="0">
                <a:latin typeface="Times New Roman" panose="02020603050405020304" pitchFamily="18" charset="0"/>
                <a:ea typeface="仿宋_GB2312" pitchFamily="49" charset="-122"/>
              </a:rPr>
              <a:t>What’s your favourite shape?</a:t>
            </a:r>
            <a:endParaRPr lang="en-US" altLang="zh-CN" sz="4400" b="1" dirty="0">
              <a:latin typeface="Times New Roman" panose="02020603050405020304" pitchFamily="18" charset="0"/>
              <a:ea typeface="仿宋_GB2312" pitchFamily="49" charset="-122"/>
            </a:endParaRPr>
          </a:p>
          <a:p>
            <a:pPr algn="ctr" eaLnBrk="1" hangingPunct="1">
              <a:buNone/>
            </a:pPr>
            <a:r>
              <a:rPr lang="en-US" altLang="zh-CN" sz="4400" b="1" dirty="0">
                <a:latin typeface="Times New Roman" panose="02020603050405020304" pitchFamily="18" charset="0"/>
                <a:ea typeface="仿宋_GB2312" pitchFamily="49" charset="-122"/>
              </a:rPr>
              <a:t>My favourite shape is a </a:t>
            </a:r>
            <a:r>
              <a:rPr lang="en-US" altLang="zh-CN" sz="4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仿宋_GB2312" pitchFamily="49" charset="-122"/>
              </a:rPr>
              <a:t>circle</a:t>
            </a:r>
            <a:r>
              <a:rPr lang="en-US" altLang="zh-CN" sz="4400" b="1" dirty="0">
                <a:latin typeface="Times New Roman" panose="02020603050405020304" pitchFamily="18" charset="0"/>
                <a:ea typeface="仿宋_GB2312" pitchFamily="49" charset="-122"/>
              </a:rPr>
              <a:t>.</a:t>
            </a:r>
            <a:endParaRPr lang="en-US" altLang="zh-CN" sz="4400" b="1" dirty="0"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36868" name="AutoShape 5">
            <a:hlinkClick r:id="rId3" action="ppaction://hlinksldjump"/>
          </p:cNvPr>
          <p:cNvSpPr/>
          <p:nvPr/>
        </p:nvSpPr>
        <p:spPr>
          <a:xfrm>
            <a:off x="539750" y="5516563"/>
            <a:ext cx="936625" cy="936625"/>
          </a:xfrm>
          <a:prstGeom prst="actionButtonReturn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6870" name="我有一只小羊羔_clip.m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11863" y="5157788"/>
            <a:ext cx="865187" cy="865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8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11" fill="hold"/>
                                        <p:tgtEl>
                                          <p:spTgt spid="368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0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7890" name="AutoShape 4"/>
          <p:cNvSpPr/>
          <p:nvPr/>
        </p:nvSpPr>
        <p:spPr>
          <a:xfrm>
            <a:off x="2555875" y="1125538"/>
            <a:ext cx="4176713" cy="2016125"/>
          </a:xfrm>
          <a:prstGeom prst="triangle">
            <a:avLst>
              <a:gd name="adj" fmla="val 500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891" name="Rectangle 5"/>
          <p:cNvSpPr/>
          <p:nvPr/>
        </p:nvSpPr>
        <p:spPr>
          <a:xfrm>
            <a:off x="2555875" y="3141663"/>
            <a:ext cx="4103688" cy="230505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892" name="Rectangle 6"/>
          <p:cNvSpPr/>
          <p:nvPr/>
        </p:nvSpPr>
        <p:spPr>
          <a:xfrm>
            <a:off x="5508625" y="1268413"/>
            <a:ext cx="576263" cy="1366837"/>
          </a:xfrm>
          <a:prstGeom prst="rect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893" name="Oval 7"/>
          <p:cNvSpPr/>
          <p:nvPr/>
        </p:nvSpPr>
        <p:spPr>
          <a:xfrm>
            <a:off x="5724525" y="836613"/>
            <a:ext cx="358775" cy="360362"/>
          </a:xfrm>
          <a:prstGeom prst="ellipse">
            <a:avLst/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894" name="Oval 8"/>
          <p:cNvSpPr/>
          <p:nvPr/>
        </p:nvSpPr>
        <p:spPr>
          <a:xfrm>
            <a:off x="6156325" y="333375"/>
            <a:ext cx="358775" cy="360363"/>
          </a:xfrm>
          <a:prstGeom prst="ellipse">
            <a:avLst/>
          </a:prstGeom>
          <a:solidFill>
            <a:srgbClr val="66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895" name="Rectangle 9"/>
          <p:cNvSpPr/>
          <p:nvPr/>
        </p:nvSpPr>
        <p:spPr>
          <a:xfrm>
            <a:off x="3132138" y="3357563"/>
            <a:ext cx="720725" cy="720725"/>
          </a:xfrm>
          <a:prstGeom prst="rect">
            <a:avLst/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896" name="Rectangle 11"/>
          <p:cNvSpPr/>
          <p:nvPr/>
        </p:nvSpPr>
        <p:spPr>
          <a:xfrm>
            <a:off x="5580063" y="3357563"/>
            <a:ext cx="720725" cy="720725"/>
          </a:xfrm>
          <a:prstGeom prst="rect">
            <a:avLst/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897" name="Rectangle 12"/>
          <p:cNvSpPr/>
          <p:nvPr/>
        </p:nvSpPr>
        <p:spPr>
          <a:xfrm>
            <a:off x="4356100" y="4149725"/>
            <a:ext cx="792163" cy="1296988"/>
          </a:xfrm>
          <a:prstGeom prst="rect">
            <a:avLst/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7898" name="Oval 13"/>
          <p:cNvSpPr/>
          <p:nvPr/>
        </p:nvSpPr>
        <p:spPr>
          <a:xfrm>
            <a:off x="4859338" y="4652963"/>
            <a:ext cx="217487" cy="215900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8914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692150"/>
            <a:ext cx="8229600" cy="1143000"/>
          </a:xfrm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lang="zh-CN" altLang="en-US" sz="3600" b="1" dirty="0">
                <a:ea typeface="仿宋_GB2312" pitchFamily="49" charset="-122"/>
              </a:rPr>
              <a:t>     用所学过的图形创作一幅画，并介绍该画。将你们的作品作为礼物送给</a:t>
            </a:r>
            <a:r>
              <a:rPr lang="en-US" altLang="zh-CN" sz="3600" b="1" dirty="0">
                <a:ea typeface="仿宋_GB2312" pitchFamily="49" charset="-122"/>
              </a:rPr>
              <a:t>Sam.</a:t>
            </a:r>
            <a:endParaRPr lang="en-US" altLang="zh-CN" sz="3600" b="1" dirty="0">
              <a:ea typeface="仿宋_GB2312" pitchFamily="49" charset="-122"/>
            </a:endParaRPr>
          </a:p>
        </p:txBody>
      </p:sp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1844675"/>
            <a:ext cx="8229600" cy="4525963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sz="4000" b="1" dirty="0">
                <a:ea typeface="仿宋_GB2312" pitchFamily="49" charset="-122"/>
              </a:rPr>
              <a:t>如</a:t>
            </a:r>
            <a:r>
              <a:rPr lang="zh-CN" altLang="en-US" dirty="0"/>
              <a:t>：</a:t>
            </a:r>
            <a:endParaRPr lang="zh-CN" altLang="en-US" dirty="0"/>
          </a:p>
        </p:txBody>
      </p:sp>
      <p:sp>
        <p:nvSpPr>
          <p:cNvPr id="38916" name="AutoShape 4"/>
          <p:cNvSpPr/>
          <p:nvPr/>
        </p:nvSpPr>
        <p:spPr>
          <a:xfrm>
            <a:off x="1042988" y="2060575"/>
            <a:ext cx="2305050" cy="1439863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8917" name="AutoShape 5"/>
          <p:cNvSpPr/>
          <p:nvPr/>
        </p:nvSpPr>
        <p:spPr>
          <a:xfrm>
            <a:off x="611188" y="3500438"/>
            <a:ext cx="3168650" cy="1081087"/>
          </a:xfrm>
          <a:prstGeom prst="triangle">
            <a:avLst>
              <a:gd name="adj" fmla="val 50000"/>
            </a:avLst>
          </a:prstGeom>
          <a:solidFill>
            <a:srgbClr val="00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8918" name="Rectangle 6"/>
          <p:cNvSpPr/>
          <p:nvPr/>
        </p:nvSpPr>
        <p:spPr>
          <a:xfrm>
            <a:off x="1908175" y="4581525"/>
            <a:ext cx="576263" cy="1368425"/>
          </a:xfrm>
          <a:prstGeom prst="rect">
            <a:avLst/>
          </a:prstGeom>
          <a:solidFill>
            <a:srgbClr val="9966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8919" name="Text Box 7"/>
          <p:cNvSpPr txBox="1"/>
          <p:nvPr/>
        </p:nvSpPr>
        <p:spPr>
          <a:xfrm>
            <a:off x="3635375" y="1989138"/>
            <a:ext cx="5003800" cy="3441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dirty="0">
                <a:latin typeface="Times New Roman" panose="02020603050405020304" pitchFamily="18" charset="0"/>
              </a:rPr>
              <a:t>This is a </a:t>
            </a:r>
            <a:r>
              <a:rPr lang="en-US" altLang="zh-CN" sz="4400" i="1" u="sng" dirty="0">
                <a:latin typeface="Times New Roman" panose="02020603050405020304" pitchFamily="18" charset="0"/>
              </a:rPr>
              <a:t>tree</a:t>
            </a:r>
            <a:r>
              <a:rPr lang="en-US" altLang="zh-CN" sz="4400" dirty="0">
                <a:latin typeface="Times New Roman" panose="02020603050405020304" pitchFamily="18" charset="0"/>
              </a:rPr>
              <a:t>. There are </a:t>
            </a:r>
            <a:r>
              <a:rPr lang="en-US" altLang="zh-CN" sz="4400" i="1" u="sng" dirty="0">
                <a:latin typeface="Times New Roman" panose="02020603050405020304" pitchFamily="18" charset="0"/>
              </a:rPr>
              <a:t>two triangles and a rectangle</a:t>
            </a:r>
            <a:r>
              <a:rPr lang="en-US" altLang="zh-CN" sz="4400" dirty="0">
                <a:latin typeface="Times New Roman" panose="02020603050405020304" pitchFamily="18" charset="0"/>
              </a:rPr>
              <a:t> in the picture. My favourite shape is a </a:t>
            </a:r>
            <a:r>
              <a:rPr lang="en-US" altLang="zh-CN" sz="4400" i="1" u="sng" dirty="0">
                <a:latin typeface="Times New Roman" panose="02020603050405020304" pitchFamily="18" charset="0"/>
              </a:rPr>
              <a:t>rectangle</a:t>
            </a:r>
            <a:r>
              <a:rPr lang="en-US" altLang="zh-CN" sz="4400" dirty="0">
                <a:latin typeface="Times New Roman" panose="02020603050405020304" pitchFamily="18" charset="0"/>
              </a:rPr>
              <a:t>.</a:t>
            </a:r>
            <a:endParaRPr lang="en-US" altLang="zh-CN" sz="4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Picture 4" descr="199_1242629548kNj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Rectangle 2"/>
          <p:cNvSpPr>
            <a:spLocks noGrp="1"/>
          </p:cNvSpPr>
          <p:nvPr>
            <p:ph type="title"/>
          </p:nvPr>
        </p:nvSpPr>
        <p:spPr>
          <a:xfrm>
            <a:off x="468313" y="1125538"/>
            <a:ext cx="8229600" cy="1143000"/>
          </a:xfrm>
        </p:spPr>
        <p:txBody>
          <a:bodyPr vert="horz" wrap="square" lIns="91440" tIns="45720" rIns="91440" bIns="45720" anchor="ctr" anchorCtr="0"/>
          <a:p>
            <a:r>
              <a:rPr lang="en-US" altLang="zh-CN" sz="6000" dirty="0">
                <a:latin typeface="Times New Roman" panose="02020603050405020304" pitchFamily="18" charset="0"/>
              </a:rPr>
              <a:t>Homework</a:t>
            </a:r>
            <a:endParaRPr lang="en-US" altLang="zh-CN" sz="6000" dirty="0">
              <a:latin typeface="Times New Roman" panose="02020603050405020304" pitchFamily="18" charset="0"/>
            </a:endParaRPr>
          </a:p>
        </p:txBody>
      </p:sp>
      <p:sp>
        <p:nvSpPr>
          <p:cNvPr id="39940" name="Rectangle 3"/>
          <p:cNvSpPr>
            <a:spLocks noGrp="1"/>
          </p:cNvSpPr>
          <p:nvPr>
            <p:ph idx="1"/>
          </p:nvPr>
        </p:nvSpPr>
        <p:spPr>
          <a:xfrm>
            <a:off x="500063" y="2936875"/>
            <a:ext cx="8229600" cy="3921125"/>
          </a:xfrm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en-US" altLang="zh-CN" sz="4000" dirty="0">
                <a:ea typeface="楷体_GB2312" pitchFamily="49" charset="-122"/>
              </a:rPr>
              <a:t>1.</a:t>
            </a:r>
            <a:r>
              <a:rPr lang="zh-CN" altLang="en-US" sz="4000" dirty="0">
                <a:ea typeface="楷体_GB2312" pitchFamily="49" charset="-122"/>
              </a:rPr>
              <a:t>用所学语言谈论今天的气温；</a:t>
            </a:r>
            <a:endParaRPr lang="zh-CN" altLang="en-US" sz="4000" dirty="0">
              <a:ea typeface="楷体_GB2312" pitchFamily="49" charset="-122"/>
            </a:endParaRPr>
          </a:p>
          <a:p>
            <a:pPr>
              <a:buNone/>
            </a:pPr>
            <a:r>
              <a:rPr lang="en-US" altLang="zh-CN" sz="4000" dirty="0">
                <a:ea typeface="楷体_GB2312" pitchFamily="49" charset="-122"/>
              </a:rPr>
              <a:t>2.</a:t>
            </a:r>
            <a:r>
              <a:rPr lang="zh-CN" altLang="en-US" sz="4000" dirty="0">
                <a:ea typeface="楷体_GB2312" pitchFamily="49" charset="-122"/>
              </a:rPr>
              <a:t>用所学过的图形创作一幅画，并写出简单的语句介绍该画</a:t>
            </a:r>
            <a:r>
              <a:rPr lang="en-US" altLang="zh-CN" sz="4000" dirty="0">
                <a:ea typeface="楷体_GB2312" pitchFamily="49" charset="-122"/>
              </a:rPr>
              <a:t>。</a:t>
            </a:r>
            <a:endParaRPr lang="zh-CN" altLang="en-US" sz="4000" dirty="0">
              <a:ea typeface="楷体_GB2312" pitchFamily="49" charset="-122"/>
            </a:endParaRPr>
          </a:p>
        </p:txBody>
      </p:sp>
    </p:spTree>
  </p:cSld>
  <p:clrMapOvr>
    <a:masterClrMapping/>
  </p:clrMapOvr>
  <p:transition>
    <p:checker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endParaRPr lang="zh-CN" altLang="en-US" dirty="0"/>
          </a:p>
        </p:txBody>
      </p:sp>
      <p:sp>
        <p:nvSpPr>
          <p:cNvPr id="5123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endParaRPr lang="zh-CN" altLang="en-US" dirty="0"/>
          </a:p>
        </p:txBody>
      </p:sp>
      <p:pic>
        <p:nvPicPr>
          <p:cNvPr id="5124" name="Picture 5" descr="getCAN7UNQ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3" y="1428750"/>
            <a:ext cx="7993062" cy="4751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Text Box 6"/>
          <p:cNvSpPr txBox="1"/>
          <p:nvPr/>
        </p:nvSpPr>
        <p:spPr>
          <a:xfrm>
            <a:off x="755650" y="1628775"/>
            <a:ext cx="2303463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7200">
                <a:solidFill>
                  <a:srgbClr val="FF0000"/>
                </a:solidFill>
                <a:latin typeface="Times New Roman" panose="02020603050405020304" pitchFamily="18" charset="0"/>
              </a:rPr>
              <a:t>Sam</a:t>
            </a:r>
            <a:endParaRPr lang="en-US" altLang="zh-CN" sz="7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6" name="AutoShape 7"/>
          <p:cNvSpPr/>
          <p:nvPr/>
        </p:nvSpPr>
        <p:spPr>
          <a:xfrm>
            <a:off x="755650" y="279400"/>
            <a:ext cx="8388350" cy="1077913"/>
          </a:xfrm>
          <a:prstGeom prst="wedgeRoundRectCallout">
            <a:avLst>
              <a:gd name="adj1" fmla="val -4199"/>
              <a:gd name="adj2" fmla="val 9418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</a:rPr>
              <a:t>How’s the weather in </a:t>
            </a:r>
            <a:r>
              <a:rPr lang="en-US" altLang="zh-CN" sz="4000" b="1" err="1">
                <a:solidFill>
                  <a:srgbClr val="FF0000"/>
                </a:solidFill>
                <a:latin typeface="Times New Roman" panose="02020603050405020304" pitchFamily="18" charset="0"/>
              </a:rPr>
              <a:t>Cangzhou</a:t>
            </a:r>
            <a:r>
              <a:rPr lang="en-US" altLang="zh-CN" sz="4000" b="1">
                <a:latin typeface="Times New Roman" panose="02020603050405020304" pitchFamily="18" charset="0"/>
              </a:rPr>
              <a:t>?</a:t>
            </a:r>
            <a:endParaRPr lang="en-US" altLang="zh-CN" sz="4000" b="1">
              <a:latin typeface="Times New Roman" panose="02020603050405020304" pitchFamily="18" charset="0"/>
            </a:endParaRPr>
          </a:p>
          <a:p>
            <a:pPr algn="ctr"/>
            <a:endParaRPr lang="zh-CN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8" name="动作按钮: 影片 7">
            <a:hlinkClick r:id="rId2" action="ppaction://hlinkfile" highlightClick="1"/>
          </p:cNvPr>
          <p:cNvSpPr/>
          <p:nvPr/>
        </p:nvSpPr>
        <p:spPr>
          <a:xfrm>
            <a:off x="0" y="5429250"/>
            <a:ext cx="1643063" cy="142875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hecke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0" descr="2009042317542367.jpg"/>
          <p:cNvPicPr>
            <a:picLocks noChangeAspect="1"/>
          </p:cNvPicPr>
          <p:nvPr/>
        </p:nvPicPr>
        <p:blipFill>
          <a:blip r:embed="rId1"/>
          <a:srcRect b="625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Box 3"/>
          <p:cNvSpPr txBox="1"/>
          <p:nvPr/>
        </p:nvSpPr>
        <p:spPr>
          <a:xfrm>
            <a:off x="4143375" y="428625"/>
            <a:ext cx="2786063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96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960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ee</a:t>
            </a:r>
            <a:endParaRPr lang="zh-CN" altLang="en-US" sz="96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3571875" y="428625"/>
            <a:ext cx="928688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96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s</a:t>
            </a:r>
            <a:endParaRPr lang="zh-CN" altLang="en-US" sz="9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TextBox 3"/>
          <p:cNvSpPr txBox="1"/>
          <p:nvPr/>
        </p:nvSpPr>
        <p:spPr>
          <a:xfrm>
            <a:off x="2843213" y="481013"/>
            <a:ext cx="2214562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96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9600" err="1">
                <a:latin typeface="Times New Roman" panose="02020603050405020304" pitchFamily="18" charset="0"/>
                <a:cs typeface="Times New Roman" panose="02020603050405020304" pitchFamily="18" charset="0"/>
              </a:rPr>
              <a:t>thr</a:t>
            </a:r>
            <a:endParaRPr lang="zh-CN" altLang="en-US" sz="9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1928813" y="428625"/>
            <a:ext cx="2357437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r"/>
            <a:r>
              <a:rPr lang="en-US" altLang="zh-CN" sz="96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en-US" altLang="zh-CN" sz="9600" err="1">
                <a:latin typeface="Times New Roman" panose="02020603050405020304" pitchFamily="18" charset="0"/>
                <a:cs typeface="Times New Roman" panose="02020603050405020304" pitchFamily="18" charset="0"/>
              </a:rPr>
              <a:t>degr</a:t>
            </a:r>
            <a:endParaRPr lang="zh-CN" altLang="en-US" sz="9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3" name="TextBox 3"/>
          <p:cNvSpPr txBox="1"/>
          <p:nvPr/>
        </p:nvSpPr>
        <p:spPr>
          <a:xfrm>
            <a:off x="5286375" y="382588"/>
            <a:ext cx="928688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96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s</a:t>
            </a:r>
            <a:endParaRPr lang="zh-CN" altLang="en-US" sz="9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4 0.07894 L -0.00434 0.7155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4 0.07894 L -0.00434 0.7155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Rectangle 4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sp>
        <p:nvSpPr>
          <p:cNvPr id="11267" name="Text Box 5"/>
          <p:cNvSpPr txBox="1"/>
          <p:nvPr/>
        </p:nvSpPr>
        <p:spPr>
          <a:xfrm>
            <a:off x="684213" y="692150"/>
            <a:ext cx="8459787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600">
                <a:latin typeface="Times New Roman" panose="02020603050405020304" pitchFamily="18" charset="0"/>
              </a:rPr>
              <a:t>What’s the </a:t>
            </a:r>
            <a:r>
              <a:rPr lang="en-US" altLang="zh-CN" sz="6600">
                <a:solidFill>
                  <a:srgbClr val="FF0000"/>
                </a:solidFill>
                <a:latin typeface="Times New Roman" panose="02020603050405020304" pitchFamily="18" charset="0"/>
              </a:rPr>
              <a:t>temperature</a:t>
            </a:r>
            <a:r>
              <a:rPr lang="en-US" altLang="zh-CN" sz="6600">
                <a:latin typeface="Times New Roman" panose="02020603050405020304" pitchFamily="18" charset="0"/>
              </a:rPr>
              <a:t>?</a:t>
            </a:r>
            <a:endParaRPr lang="en-US" altLang="zh-CN" sz="6600">
              <a:latin typeface="Times New Roman" panose="02020603050405020304" pitchFamily="18" charset="0"/>
            </a:endParaRPr>
          </a:p>
        </p:txBody>
      </p:sp>
      <p:sp>
        <p:nvSpPr>
          <p:cNvPr id="7172" name="Text Box 6"/>
          <p:cNvSpPr txBox="1"/>
          <p:nvPr/>
        </p:nvSpPr>
        <p:spPr>
          <a:xfrm>
            <a:off x="1403350" y="2357438"/>
            <a:ext cx="774065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600">
                <a:latin typeface="Times New Roman" panose="02020603050405020304" pitchFamily="18" charset="0"/>
              </a:rPr>
              <a:t>It’s twenty</a:t>
            </a:r>
            <a:r>
              <a:rPr lang="en-US" altLang="zh-CN" sz="6600">
                <a:solidFill>
                  <a:srgbClr val="FF0000"/>
                </a:solidFill>
                <a:latin typeface="Times New Roman" panose="02020603050405020304" pitchFamily="18" charset="0"/>
              </a:rPr>
              <a:t> degrees</a:t>
            </a:r>
            <a:r>
              <a:rPr lang="en-US" altLang="zh-CN" sz="6600">
                <a:latin typeface="Times New Roman" panose="02020603050405020304" pitchFamily="18" charset="0"/>
              </a:rPr>
              <a:t>.</a:t>
            </a:r>
            <a:endParaRPr lang="en-US" altLang="zh-CN" sz="6600">
              <a:latin typeface="Times New Roman" panose="02020603050405020304" pitchFamily="18" charset="0"/>
            </a:endParaRPr>
          </a:p>
        </p:txBody>
      </p:sp>
      <p:sp>
        <p:nvSpPr>
          <p:cNvPr id="7173" name="TextBox 4"/>
          <p:cNvSpPr txBox="1"/>
          <p:nvPr/>
        </p:nvSpPr>
        <p:spPr>
          <a:xfrm>
            <a:off x="3429000" y="3857625"/>
            <a:ext cx="2786063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>
                <a:latin typeface="Times New Roman" panose="02020603050405020304" pitchFamily="18" charset="0"/>
                <a:cs typeface="Times New Roman" panose="02020603050405020304" pitchFamily="18" charset="0"/>
              </a:rPr>
              <a:t>20ºC</a:t>
            </a:r>
            <a:endParaRPr lang="zh-CN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5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0" descr="3343967_134707448973_2.jpg"/>
          <p:cNvPicPr>
            <a:picLocks noChangeAspect="1"/>
          </p:cNvPicPr>
          <p:nvPr/>
        </p:nvPicPr>
        <p:blipFill>
          <a:blip r:embed="rId1"/>
          <a:srcRect b="359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Box 2"/>
          <p:cNvSpPr txBox="1"/>
          <p:nvPr/>
        </p:nvSpPr>
        <p:spPr>
          <a:xfrm>
            <a:off x="3214688" y="1143000"/>
            <a:ext cx="4214812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>
                <a:latin typeface="Times New Roman" panose="02020603050405020304" pitchFamily="18" charset="0"/>
                <a:cs typeface="Times New Roman" panose="02020603050405020304" pitchFamily="18" charset="0"/>
              </a:rPr>
              <a:t>2ºC</a:t>
            </a:r>
            <a:endParaRPr lang="zh-CN" altLang="en-US" sz="6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75" y="1500188"/>
            <a:ext cx="1000125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>
                <a:latin typeface="Arial" panose="020B0604020202020204" pitchFamily="34" charset="0"/>
              </a:rPr>
              <a:t>——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813" y="2071688"/>
            <a:ext cx="47148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>
                <a:latin typeface="Times New Roman" panose="02020603050405020304" pitchFamily="18" charset="0"/>
                <a:cs typeface="Times New Roman" panose="02020603050405020304" pitchFamily="18" charset="0"/>
              </a:rPr>
              <a:t> two degrees</a:t>
            </a:r>
            <a:endParaRPr lang="zh-CN" altLang="en-US" sz="6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4875" y="2071688"/>
            <a:ext cx="41433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>
                <a:latin typeface="Times New Roman" panose="02020603050405020304" pitchFamily="18" charset="0"/>
                <a:cs typeface="Times New Roman" panose="02020603050405020304" pitchFamily="18" charset="0"/>
              </a:rPr>
              <a:t> below zero</a:t>
            </a:r>
            <a:endParaRPr lang="zh-CN" altLang="en-US" sz="6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14500" y="3286125"/>
            <a:ext cx="6500813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>
                <a:latin typeface="Times New Roman" panose="02020603050405020304" pitchFamily="18" charset="0"/>
                <a:cs typeface="Times New Roman" panose="02020603050405020304" pitchFamily="18" charset="0"/>
              </a:rPr>
              <a:t> minus two degrees</a:t>
            </a:r>
            <a:endParaRPr lang="zh-CN" altLang="en-US" sz="6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p>
            <a:pPr>
              <a:buClrTx/>
              <a:buSzTx/>
              <a:buFontTx/>
            </a:pPr>
            <a:endParaRPr lang="zh-CN" altLang="en-US" dirty="0"/>
          </a:p>
        </p:txBody>
      </p:sp>
      <p:sp>
        <p:nvSpPr>
          <p:cNvPr id="9219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 anchorCtr="0"/>
          <a:p>
            <a:pPr>
              <a:buClrTx/>
              <a:buSzTx/>
              <a:buFontTx/>
            </a:pPr>
            <a:endParaRPr lang="zh-CN" altLang="en-US" dirty="0">
              <a:latin typeface="+mn-lt"/>
              <a:ea typeface="+mn-ea"/>
              <a:cs typeface="+mn-cs"/>
            </a:endParaRPr>
          </a:p>
        </p:txBody>
      </p:sp>
      <p:pic>
        <p:nvPicPr>
          <p:cNvPr id="9220" name="Picture 4" descr="beiji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5429250" y="692150"/>
            <a:ext cx="294005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9600">
                <a:latin typeface="Times New Roman" panose="02020603050405020304" pitchFamily="18" charset="0"/>
                <a:cs typeface="Times New Roman" panose="02020603050405020304" pitchFamily="18" charset="0"/>
              </a:rPr>
              <a:t>11ºC</a:t>
            </a:r>
            <a:endParaRPr lang="zh-CN" altLang="en-US" sz="9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 anchorCtr="0"/>
          <a:p>
            <a:pPr>
              <a:buClrTx/>
              <a:buSzTx/>
              <a:buFontTx/>
            </a:pPr>
            <a:endParaRPr lang="zh-CN" altLang="en-US" dirty="0"/>
          </a:p>
        </p:txBody>
      </p:sp>
      <p:sp>
        <p:nvSpPr>
          <p:cNvPr id="10243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 anchorCtr="0"/>
          <a:p>
            <a:pPr>
              <a:buClrTx/>
              <a:buSzTx/>
              <a:buFontTx/>
            </a:pPr>
            <a:endParaRPr lang="zh-CN" altLang="en-US" dirty="0">
              <a:latin typeface="+mn-lt"/>
              <a:ea typeface="+mn-ea"/>
              <a:cs typeface="+mn-cs"/>
            </a:endParaRPr>
          </a:p>
        </p:txBody>
      </p:sp>
      <p:pic>
        <p:nvPicPr>
          <p:cNvPr id="10244" name="Picture 4" descr="shijiazhua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643688" y="357188"/>
            <a:ext cx="2357437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9600">
                <a:latin typeface="Times New Roman" panose="02020603050405020304" pitchFamily="18" charset="0"/>
                <a:cs typeface="Times New Roman" panose="02020603050405020304" pitchFamily="18" charset="0"/>
              </a:rPr>
              <a:t>5ºC</a:t>
            </a:r>
            <a:endParaRPr lang="zh-CN" altLang="en-US" sz="9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2099</Words>
  <Application>WPS 演示</Application>
  <PresentationFormat>在屏幕上显示</PresentationFormat>
  <Paragraphs>244</Paragraphs>
  <Slides>39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57" baseType="lpstr">
      <vt:lpstr>Arial</vt:lpstr>
      <vt:lpstr>宋体</vt:lpstr>
      <vt:lpstr>Wingdings</vt:lpstr>
      <vt:lpstr>Times New Roman</vt:lpstr>
      <vt:lpstr>DFKai-SB</vt:lpstr>
      <vt:lpstr>微软雅黑</vt:lpstr>
      <vt:lpstr>Arial Unicode MS</vt:lpstr>
      <vt:lpstr>Calibri</vt:lpstr>
      <vt:lpstr>仿宋_GB2312</vt:lpstr>
      <vt:lpstr>仿宋</vt:lpstr>
      <vt:lpstr>楷体_GB2312</vt:lpstr>
      <vt:lpstr>新宋体</vt:lpstr>
      <vt:lpstr>Cambria</vt:lpstr>
      <vt:lpstr>黑体</vt:lpstr>
      <vt:lpstr>Arial</vt:lpstr>
      <vt:lpstr>等线</vt:lpstr>
      <vt:lpstr>默认设计模板</vt:lpstr>
      <vt:lpstr>自定义设计方案</vt:lpstr>
      <vt:lpstr>Lesson 9  Mr.Wood Teaches a Science Lesson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Sam  wants to go on a trip to China. He wants to know the temperature of some cities.</vt:lpstr>
      <vt:lpstr>PowerPoint 演示文稿</vt:lpstr>
      <vt:lpstr>Listen and fill in the blanks.</vt:lpstr>
      <vt:lpstr>假如你想去伦敦旅游，你向在伦敦的朋友Sam询问天气情况，根据下面的例子，小组讨论并自编对话</vt:lpstr>
      <vt:lpstr>Sam brings some gifts for us.</vt:lpstr>
      <vt:lpstr>PowerPoint 演示文稿</vt:lpstr>
      <vt:lpstr>ir</vt:lpstr>
      <vt:lpstr>circle</vt:lpstr>
      <vt:lpstr>PowerPoint 演示文稿</vt:lpstr>
      <vt:lpstr>i   e </vt:lpstr>
      <vt:lpstr>line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My favourite shape is a circle.</vt:lpstr>
      <vt:lpstr>假设你是一位小记者，对你感兴趣的话题“What’s your favourite shape?” 在小组内采访其他同学并将结果填入表格内</vt:lpstr>
      <vt:lpstr>Let’s send some gifts to Sam!</vt:lpstr>
      <vt:lpstr>       小组合作试唱歌曲， 用“我有一只小羊羔”曲调</vt:lpstr>
      <vt:lpstr>PowerPoint 演示文稿</vt:lpstr>
      <vt:lpstr>     用所学过的图形创作一幅画，并介绍该画。将你们的作品作为礼物送给Sam.</vt:lpstr>
      <vt:lpstr>Homework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145</cp:revision>
  <dcterms:created xsi:type="dcterms:W3CDTF">2011-05-09T11:43:00Z</dcterms:created>
  <dcterms:modified xsi:type="dcterms:W3CDTF">2023-09-30T11:45:14Z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F7CB0CB5560A4854B668F1E67CB6D3BE_13</vt:lpwstr>
  </property>
</Properties>
</file>