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7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60" r:id="rId25"/>
    <p:sldId id="294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六单元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722630" y="2252345"/>
            <a:ext cx="620395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组合图形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和不规则图形的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面积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7413" name="矩形 8"/>
          <p:cNvSpPr/>
          <p:nvPr/>
        </p:nvSpPr>
        <p:spPr>
          <a:xfrm>
            <a:off x="4017963" y="752475"/>
            <a:ext cx="35115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数   格    法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3888" y="1355725"/>
            <a:ext cx="2616200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圆角矩形标注 21"/>
          <p:cNvSpPr/>
          <p:nvPr/>
        </p:nvSpPr>
        <p:spPr>
          <a:xfrm>
            <a:off x="2900363" y="1592263"/>
            <a:ext cx="3338513" cy="725488"/>
          </a:xfrm>
          <a:prstGeom prst="wedgeRoundRectCallout">
            <a:avLst>
              <a:gd name="adj1" fmla="val -61012"/>
              <a:gd name="adj2" fmla="val 3277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先数一数满格数：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417" name="矩形 3"/>
          <p:cNvSpPr/>
          <p:nvPr/>
        </p:nvSpPr>
        <p:spPr>
          <a:xfrm>
            <a:off x="2795588" y="2317750"/>
            <a:ext cx="37877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满格的一共有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个，面积应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平方厘米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2900363" y="3681413"/>
            <a:ext cx="3338513" cy="727075"/>
          </a:xfrm>
          <a:prstGeom prst="wedgeRoundRectCallout">
            <a:avLst>
              <a:gd name="adj1" fmla="val 57805"/>
              <a:gd name="adj2" fmla="val 3091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再数不满格数：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420" name="矩形 6"/>
          <p:cNvSpPr/>
          <p:nvPr/>
        </p:nvSpPr>
        <p:spPr>
          <a:xfrm>
            <a:off x="2843213" y="4683125"/>
            <a:ext cx="333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不满整格的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也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1" name="矩形 7"/>
          <p:cNvSpPr/>
          <p:nvPr/>
        </p:nvSpPr>
        <p:spPr>
          <a:xfrm>
            <a:off x="2900363" y="5299075"/>
            <a:ext cx="80200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满格的和不满格的一共有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36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格，面积应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小于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平方厘米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" y="995045"/>
            <a:ext cx="1500505" cy="2522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3015615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7417" grpId="0"/>
      <p:bldP spid="25" grpId="0" bldLvl="0" animBg="1"/>
      <p:bldP spid="17420" grpId="0"/>
      <p:bldP spid="17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3576638" y="1476375"/>
            <a:ext cx="4451350" cy="727075"/>
          </a:xfrm>
          <a:prstGeom prst="wedgeRoundRectCallout">
            <a:avLst>
              <a:gd name="adj1" fmla="val 57805"/>
              <a:gd name="adj2" fmla="val 3091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把不满整格的当做半格计算：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6638" y="2628900"/>
            <a:ext cx="4957763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个半格相当于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18÷2=9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个满格。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6638" y="3427413"/>
            <a:ext cx="1793875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一共有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27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格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3565525" y="4227513"/>
            <a:ext cx="6432550" cy="714375"/>
          </a:xfrm>
          <a:prstGeom prst="wedgeRoundRectCallout">
            <a:avLst>
              <a:gd name="adj1" fmla="val -13733"/>
              <a:gd name="adj2" fmla="val 5086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面积约是：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＋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÷2＝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27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平方厘米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0" y="1262380"/>
            <a:ext cx="2045335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/>
      <p:bldP spid="4" grpId="0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149600" y="611188"/>
            <a:ext cx="5705475" cy="156845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议一议：</a:t>
            </a:r>
            <a:endParaRPr lang="en-US" altLang="zh-CN" sz="32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数方格的方法怎样估算？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6325" y="3009900"/>
            <a:ext cx="7778115" cy="23069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、先数满格的，然后数不满一格的，按满格算， 先计算出面积的范围；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、不满一格的按照半格计算，估计出面积。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0486" name="矩形 1"/>
          <p:cNvSpPr/>
          <p:nvPr/>
        </p:nvSpPr>
        <p:spPr>
          <a:xfrm>
            <a:off x="3827463" y="611505"/>
            <a:ext cx="26987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近似图形转化法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919913" y="1355725"/>
            <a:ext cx="4349750" cy="1068388"/>
          </a:xfrm>
          <a:prstGeom prst="wedgeRoundRectCallout">
            <a:avLst>
              <a:gd name="adj1" fmla="val 35642"/>
              <a:gd name="adj2" fmla="val 137399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将叶子的图形近似转化成平行四边形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048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4245" y="1663700"/>
            <a:ext cx="2754313" cy="238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3100388" y="4267200"/>
            <a:ext cx="2681287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S=ah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=5×6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=30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885" y="330454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344863" y="776288"/>
            <a:ext cx="6135687" cy="156845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议一议：</a:t>
            </a:r>
            <a:endParaRPr lang="en-US" altLang="zh-CN" sz="32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怎样估算不规则图形的面积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62288" y="3362325"/>
            <a:ext cx="7143750" cy="17541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、通过数方格确定图形面积的范围，然后估算图形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的面积。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、把不规则图形转化成学过的图形进行估算。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201035" y="521335"/>
            <a:ext cx="6308090" cy="52197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计算下面图形的面积。（单位：cm）</a:t>
            </a:r>
            <a:r>
              <a:rPr lang="en-US" sz="1050" b="0">
                <a:solidFill>
                  <a:srgbClr val="333333"/>
                </a:solidFill>
                <a:latin typeface="宋体" panose="02010600030101010101" pitchFamily="2" charset="-122"/>
                <a:cs typeface="+mn-cs"/>
              </a:rPr>
              <a:t> </a:t>
            </a:r>
            <a:endParaRPr lang="zh-CN" altLang="en-US"/>
          </a:p>
        </p:txBody>
      </p:sp>
      <p:pic>
        <p:nvPicPr>
          <p:cNvPr id="2" name="图片 -2147482605" descr="1627105393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635" y="1145540"/>
            <a:ext cx="1920240" cy="2004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04" descr="1627105423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870" y="1237615"/>
            <a:ext cx="3028950" cy="1600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1268095" y="3150235"/>
            <a:ext cx="47193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12+16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6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÷2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+12×6÷2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=84+36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=120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3670" y="3215005"/>
            <a:ext cx="43091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S=20×30-10×10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=600-200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=400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</a:t>
            </a:r>
            <a:r>
              <a:rPr lang="en-US" altLang="zh-CN" sz="2400" b="1" baseline="30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3557" name="矩形 2"/>
          <p:cNvSpPr/>
          <p:nvPr/>
        </p:nvSpPr>
        <p:spPr>
          <a:xfrm>
            <a:off x="3157538" y="627063"/>
            <a:ext cx="67389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求下图中阴影部分的面积。（单位：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0738" y="3884613"/>
            <a:ext cx="4006850" cy="1754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S=8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×8+4×4-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8+4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×4÷2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=64+16-24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=56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cm²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2219325" y="1909763"/>
            <a:ext cx="2500313" cy="1292225"/>
          </a:xfrm>
          <a:prstGeom prst="trapezoid">
            <a:avLst/>
          </a:prstGeom>
          <a:solidFill>
            <a:srgbClr val="00865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2192338" y="1914525"/>
            <a:ext cx="2527300" cy="1271588"/>
          </a:xfrm>
          <a:prstGeom prst="triangle">
            <a:avLst>
              <a:gd name="adj" fmla="val 673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61" name="矩形 7"/>
          <p:cNvSpPr/>
          <p:nvPr/>
        </p:nvSpPr>
        <p:spPr>
          <a:xfrm>
            <a:off x="3187700" y="3133725"/>
            <a:ext cx="5635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cxnSp>
        <p:nvCxnSpPr>
          <p:cNvPr id="2" name="直接连接符 1"/>
          <p:cNvCxnSpPr>
            <a:stCxn id="5" idx="0"/>
          </p:cNvCxnSpPr>
          <p:nvPr/>
        </p:nvCxnSpPr>
        <p:spPr bwMode="auto">
          <a:xfrm flipH="1">
            <a:off x="3890963" y="1914525"/>
            <a:ext cx="4763" cy="1295400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63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6675" y="2963863"/>
            <a:ext cx="334963" cy="23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4" name="矩形 21"/>
          <p:cNvSpPr/>
          <p:nvPr/>
        </p:nvSpPr>
        <p:spPr>
          <a:xfrm>
            <a:off x="3327400" y="2444750"/>
            <a:ext cx="5635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565" name="矩形 22"/>
          <p:cNvSpPr/>
          <p:nvPr/>
        </p:nvSpPr>
        <p:spPr>
          <a:xfrm>
            <a:off x="3306763" y="1544638"/>
            <a:ext cx="5635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13625" y="1909763"/>
            <a:ext cx="1406525" cy="1406525"/>
          </a:xfrm>
          <a:prstGeom prst="rect">
            <a:avLst/>
          </a:prstGeom>
          <a:solidFill>
            <a:srgbClr val="00865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07450" y="1905000"/>
            <a:ext cx="747713" cy="747713"/>
          </a:xfrm>
          <a:prstGeom prst="rect">
            <a:avLst/>
          </a:prstGeom>
          <a:solidFill>
            <a:srgbClr val="00865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直角三角形 10"/>
          <p:cNvSpPr/>
          <p:nvPr/>
        </p:nvSpPr>
        <p:spPr>
          <a:xfrm rot="10800000">
            <a:off x="7410450" y="1920875"/>
            <a:ext cx="1397000" cy="73183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直角三角形 26"/>
          <p:cNvSpPr/>
          <p:nvPr/>
        </p:nvSpPr>
        <p:spPr>
          <a:xfrm rot="5400000">
            <a:off x="8829675" y="1914525"/>
            <a:ext cx="731838" cy="74453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70" name="矩形 11"/>
          <p:cNvSpPr/>
          <p:nvPr/>
        </p:nvSpPr>
        <p:spPr>
          <a:xfrm>
            <a:off x="7921625" y="1528763"/>
            <a:ext cx="3730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571" name="矩形 28"/>
          <p:cNvSpPr/>
          <p:nvPr/>
        </p:nvSpPr>
        <p:spPr>
          <a:xfrm>
            <a:off x="8986838" y="1503363"/>
            <a:ext cx="3746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95463" y="3878263"/>
            <a:ext cx="4497387" cy="1754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18+20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×12÷2-20×12÷2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=228-120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=108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cm²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4580" name="文本框 16"/>
          <p:cNvSpPr txBox="1"/>
          <p:nvPr/>
        </p:nvSpPr>
        <p:spPr>
          <a:xfrm>
            <a:off x="2390140" y="844233"/>
            <a:ext cx="6988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在一块梯形的草地中间有一个长方形的游泳池。草地的面积是多少平方米？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73742863" name="图片 1073742862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1925" y="1494155"/>
            <a:ext cx="4072255" cy="1919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082483" y="3291523"/>
            <a:ext cx="4501515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40+70)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×30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－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×15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=1650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－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450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=1150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m²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答：草地的面积是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1150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平方米。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805430" y="648970"/>
            <a:ext cx="6580188" cy="645160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用数方格的方法求叶子的面积。（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个格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1cm</a:t>
            </a:r>
            <a:r>
              <a:rPr kumimoji="0" lang="en-US" altLang="zh-CN" sz="2400" b="1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609" descr="IMG_256"/>
          <p:cNvPicPr>
            <a:picLocks noChangeAspect="1"/>
          </p:cNvPicPr>
          <p:nvPr/>
        </p:nvPicPr>
        <p:blipFill>
          <a:blip r:embed="rId1"/>
          <a:srcRect r="2487"/>
          <a:stretch>
            <a:fillRect/>
          </a:stretch>
        </p:blipFill>
        <p:spPr>
          <a:xfrm>
            <a:off x="3768725" y="1800225"/>
            <a:ext cx="4050665" cy="2825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616710" y="4851400"/>
            <a:ext cx="96920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33350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满格的有13个，不满格的有19个,图形的面积再13--32平方厘米之间。</a:t>
            </a:r>
            <a:endParaRPr lang="zh-CN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13335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五角星的面积=13+19÷2=22.5（平方厘米）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580130" y="1570355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0675" y="3013075"/>
            <a:ext cx="5932488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、组合图形的面积的计算方法。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9813" y="4257675"/>
            <a:ext cx="5930900" cy="954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、不规则图形的面积的估算方法。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0670" y="92710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9701" name="矩形 1"/>
          <p:cNvSpPr/>
          <p:nvPr/>
        </p:nvSpPr>
        <p:spPr>
          <a:xfrm>
            <a:off x="3636963" y="952500"/>
            <a:ext cx="48514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组合图形和不规则图形的面积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9702" name="组合 11"/>
          <p:cNvGrpSpPr/>
          <p:nvPr/>
        </p:nvGrpSpPr>
        <p:grpSpPr>
          <a:xfrm>
            <a:off x="2482850" y="1997075"/>
            <a:ext cx="1604963" cy="815975"/>
            <a:chOff x="9276" y="2512"/>
            <a:chExt cx="2528" cy="1286"/>
          </a:xfrm>
        </p:grpSpPr>
        <p:sp>
          <p:nvSpPr>
            <p:cNvPr id="21" name="等腰三角形 20"/>
            <p:cNvSpPr/>
            <p:nvPr/>
          </p:nvSpPr>
          <p:spPr>
            <a:xfrm>
              <a:off x="9276" y="2512"/>
              <a:ext cx="2528" cy="1286"/>
            </a:xfrm>
            <a:prstGeom prst="triangl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00865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9712" name="直接连接符 13"/>
            <p:cNvCxnSpPr>
              <a:stCxn id="21" idx="0"/>
              <a:endCxn id="26" idx="0"/>
            </p:cNvCxnSpPr>
            <p:nvPr/>
          </p:nvCxnSpPr>
          <p:spPr>
            <a:xfrm flipH="1">
              <a:off x="10530" y="2512"/>
              <a:ext cx="10" cy="1286"/>
            </a:xfrm>
            <a:prstGeom prst="line">
              <a:avLst/>
            </a:prstGeom>
            <a:ln w="28575" cap="flat" cmpd="sng">
              <a:solidFill>
                <a:srgbClr val="008651"/>
              </a:solidFill>
              <a:prstDash val="sysDash"/>
              <a:miter/>
              <a:headEnd type="none" w="med" len="med"/>
              <a:tailEnd type="none" w="med" len="med"/>
            </a:ln>
          </p:spPr>
        </p:cxnSp>
        <p:sp>
          <p:nvSpPr>
            <p:cNvPr id="23" name=" 13"/>
            <p:cNvSpPr/>
            <p:nvPr/>
          </p:nvSpPr>
          <p:spPr>
            <a:xfrm rot="5400000">
              <a:off x="10576" y="3537"/>
              <a:ext cx="225" cy="278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87449 h 1584176"/>
                <a:gd name="connsiteX3" fmla="*/ 189611 w 1584176"/>
                <a:gd name="connsiteY3" fmla="*/ 187449 h 1584176"/>
                <a:gd name="connsiteX4" fmla="*/ 189611 w 1584176"/>
                <a:gd name="connsiteY4" fmla="*/ 1584176 h 1584176"/>
                <a:gd name="connsiteX5" fmla="*/ 0 w 1584176"/>
                <a:gd name="connsiteY5" fmla="*/ 1584176 h 158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176" h="1584176">
                  <a:moveTo>
                    <a:pt x="0" y="0"/>
                  </a:moveTo>
                  <a:lnTo>
                    <a:pt x="1584176" y="0"/>
                  </a:lnTo>
                  <a:lnTo>
                    <a:pt x="1584176" y="187449"/>
                  </a:lnTo>
                  <a:lnTo>
                    <a:pt x="189611" y="187449"/>
                  </a:lnTo>
                  <a:lnTo>
                    <a:pt x="189611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rgbClr val="5B9BD5"/>
            </a:solidFill>
            <a:ln w="12700" cap="flat" cmpd="sng" algn="ctr">
              <a:solidFill>
                <a:srgbClr val="008651"/>
              </a:solidFill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703" name="文本框 15"/>
          <p:cNvSpPr txBox="1"/>
          <p:nvPr/>
        </p:nvSpPr>
        <p:spPr>
          <a:xfrm>
            <a:off x="2755900" y="2438400"/>
            <a:ext cx="711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704" name="组合 24"/>
          <p:cNvGrpSpPr/>
          <p:nvPr/>
        </p:nvGrpSpPr>
        <p:grpSpPr>
          <a:xfrm>
            <a:off x="2482850" y="2813050"/>
            <a:ext cx="1592263" cy="1552575"/>
            <a:chOff x="9297" y="3798"/>
            <a:chExt cx="2507" cy="2444"/>
          </a:xfrm>
        </p:grpSpPr>
        <p:sp>
          <p:nvSpPr>
            <p:cNvPr id="26" name="矩形 25"/>
            <p:cNvSpPr/>
            <p:nvPr/>
          </p:nvSpPr>
          <p:spPr>
            <a:xfrm>
              <a:off x="9297" y="3798"/>
              <a:ext cx="2507" cy="2444"/>
            </a:xfrm>
            <a:prstGeom prst="rect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00865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47" y="5125"/>
              <a:ext cx="957" cy="5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kern="0" cap="none" spc="0" normalizeH="0" baseline="0" noProof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</a:t>
              </a:r>
              <a:r>
                <a:rPr kumimoji="0" lang="zh-CN" altLang="en-US" b="1" kern="0" cap="none" spc="0" normalizeH="0" baseline="0" noProof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b="1" kern="0" cap="none" spc="0" normalizeH="0" baseline="0" noProof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147" y="3820"/>
              <a:ext cx="1122" cy="58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kern="0" cap="none" spc="0" normalizeH="0" baseline="0" noProof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</a:t>
              </a:r>
              <a:r>
                <a:rPr kumimoji="0" lang="zh-CN" altLang="en-US" b="1" kern="0" cap="none" spc="0" normalizeH="0" baseline="0" noProof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米</a:t>
              </a:r>
              <a:endParaRPr kumimoji="0" lang="zh-CN" altLang="en-US" b="1" kern="0" cap="none" spc="0" normalizeH="0" baseline="0" noProof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9705" name="矩形 1"/>
          <p:cNvSpPr/>
          <p:nvPr/>
        </p:nvSpPr>
        <p:spPr>
          <a:xfrm>
            <a:off x="1228725" y="4641850"/>
            <a:ext cx="4113213" cy="1133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三角形的面积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正方形的面积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×5+5×2÷2=30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（平方米）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970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8963" y="2117725"/>
            <a:ext cx="2724150" cy="252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353175" y="4714875"/>
            <a:ext cx="4460875" cy="1135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叶子的面积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满格数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+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半格数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÷2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＋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18÷2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＝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27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（平方厘米）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968625" y="883285"/>
            <a:ext cx="6254750" cy="52197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说说下面的图形由哪些简单的图形组成。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2" name="图片 -2147482619" descr="7a63010b5bf9cea49896335995356d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0" y="1854835"/>
            <a:ext cx="7371080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66725" y="1946910"/>
            <a:ext cx="3733800" cy="1863725"/>
          </a:xfrm>
          <a:prstGeom prst="wedgeRoundRectCallout">
            <a:avLst>
              <a:gd name="adj1" fmla="val 9339"/>
              <a:gd name="adj2" fmla="val 65470"/>
              <a:gd name="adj3" fmla="val 16667"/>
            </a:avLst>
          </a:prstGeom>
          <a:noFill/>
          <a:ln w="19050"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长方形、正方形、三角形、梯形、平行四边形叫做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简单图形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。由两个或两个以上简单图形组成的图形叫做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组合图形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442849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665605" y="900430"/>
            <a:ext cx="9683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97</a:t>
            </a:r>
            <a:r>
              <a:rPr lang="zh-CN" sz="2400" b="0">
                <a:ea typeface="宋体" panose="02010600030101010101" pitchFamily="2" charset="-122"/>
              </a:rPr>
              <a:t>页问题一：怎样求组合图形的面积？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400" b="0"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97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，做一做，说一说。</a:t>
            </a:r>
            <a:r>
              <a:rPr lang="en-US" sz="1200" b="0">
                <a:latin typeface="宋体" panose="02010600030101010101" pitchFamily="2" charset="-122"/>
              </a:rPr>
              <a:t>      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1651635" y="1680210"/>
            <a:ext cx="89947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</a:pPr>
            <a:r>
              <a:rPr lang="en-US" sz="2400" b="0">
                <a:latin typeface="宋体" panose="02010600030101010101" pitchFamily="2" charset="-122"/>
              </a:rPr>
              <a:t>2.</a:t>
            </a:r>
            <a:r>
              <a:rPr lang="zh-CN" sz="2400" b="0">
                <a:ea typeface="宋体" panose="02010600030101010101" pitchFamily="2" charset="-122"/>
              </a:rPr>
              <a:t>填一填：（1）可以把这个图形分成一个（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）和一个（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）图形，分别计算出面积后（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）。（</a:t>
            </a:r>
            <a:r>
              <a:rPr lang="en-US" sz="2400" b="0">
                <a:latin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）也可以把这个图形分成两个（    ），计算出面积后相加。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5605" y="3248660"/>
            <a:ext cx="9703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二、教材第</a:t>
            </a:r>
            <a:r>
              <a:rPr lang="en-US" sz="2400" b="0">
                <a:latin typeface="宋体" panose="02010600030101010101" pitchFamily="2" charset="-122"/>
              </a:rPr>
              <a:t>98</a:t>
            </a:r>
            <a:r>
              <a:rPr lang="zh-CN" sz="2400" b="0">
                <a:ea typeface="宋体" panose="02010600030101010101" pitchFamily="2" charset="-122"/>
              </a:rPr>
              <a:t>页问题二：怎样求不规则图形的面积？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98</a:t>
            </a:r>
            <a:r>
              <a:rPr lang="zh-CN" sz="2400" b="0">
                <a:ea typeface="宋体" panose="02010600030101010101" pitchFamily="2" charset="-122"/>
              </a:rPr>
              <a:t>页例5，做一做，说一说。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填一填。（1）可以用数格法估算面积。数格时，先数（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）数，再数（    ）格数，然后把不满格数除以2，再加上满格数，就是（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）的面积。（</a:t>
            </a:r>
            <a:r>
              <a:rPr lang="en-US" sz="2400" b="0">
                <a:latin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）可以把图形看成（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）图形，用公式计算。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" name="图片 -2147482616" descr="162710370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0" y="846455"/>
            <a:ext cx="1968500" cy="2199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"/>
          <p:cNvSpPr/>
          <p:nvPr/>
        </p:nvSpPr>
        <p:spPr>
          <a:xfrm>
            <a:off x="2128838" y="846138"/>
            <a:ext cx="60928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右图表示的是一间房子侧面墙的形状。它的面积是多少平方米？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0" y="3696335"/>
            <a:ext cx="6107430" cy="9531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chemeClr val="accent2"/>
                </a:solidFill>
                <a:ea typeface="宋体" panose="02010600030101010101" pitchFamily="2" charset="-122"/>
              </a:rPr>
              <a:t>这是一个什么图形？它由哪些图形组成？怎样计算它的</a:t>
            </a:r>
            <a:r>
              <a:rPr lang="zh-CN" sz="2800" b="1">
                <a:solidFill>
                  <a:schemeClr val="accent2"/>
                </a:solidFill>
                <a:ea typeface="宋体" panose="02010600030101010101" pitchFamily="2" charset="-122"/>
              </a:rPr>
              <a:t>面积？</a:t>
            </a:r>
            <a:endParaRPr lang="zh-CN" sz="2800" b="1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7200"/>
            <a:ext cx="2057400" cy="3860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" name="图片 -2147482616" descr="162710370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0625" y="948055"/>
            <a:ext cx="2530475" cy="2827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653415" y="1290955"/>
            <a:ext cx="77597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右面的图形是由（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）和（           ）组成的。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所以：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它的面积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48890" y="2583815"/>
            <a:ext cx="2476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三角形的面积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3995" y="1493838"/>
            <a:ext cx="11636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正方形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828665" y="2583815"/>
            <a:ext cx="2458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正方形的面积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3206750" y="1493838"/>
            <a:ext cx="11604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三角形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73743231" name="文本框 1073743230"/>
          <p:cNvSpPr txBox="1"/>
          <p:nvPr/>
        </p:nvSpPr>
        <p:spPr>
          <a:xfrm>
            <a:off x="2923540" y="3673475"/>
            <a:ext cx="3218815" cy="235521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anchor="t" anchorCtr="0"/>
          <a:p>
            <a:r>
              <a:rPr lang="zh-CN" altLang="en-US" sz="3200" b="1">
                <a:solidFill>
                  <a:schemeClr val="accent2"/>
                </a:solidFill>
              </a:rPr>
              <a:t>算法是：</a:t>
            </a:r>
            <a:endParaRPr lang="zh-CN" altLang="en-US" sz="3200" b="1">
              <a:solidFill>
                <a:schemeClr val="accent2"/>
              </a:solidFill>
            </a:endParaRPr>
          </a:p>
          <a:p>
            <a:r>
              <a:rPr lang="zh-CN" altLang="en-US" sz="3200" b="1">
                <a:solidFill>
                  <a:schemeClr val="accent2"/>
                </a:solidFill>
              </a:rPr>
              <a:t>  5×5+5×2÷2</a:t>
            </a:r>
            <a:endParaRPr lang="zh-CN" altLang="en-US" sz="3200" b="1">
              <a:solidFill>
                <a:schemeClr val="accent2"/>
              </a:solidFill>
            </a:endParaRPr>
          </a:p>
          <a:p>
            <a:r>
              <a:rPr lang="zh-CN" altLang="en-US" sz="3200" b="1">
                <a:solidFill>
                  <a:schemeClr val="accent2"/>
                </a:solidFill>
              </a:rPr>
              <a:t> =25+5</a:t>
            </a:r>
            <a:endParaRPr lang="zh-CN" altLang="en-US" sz="3200" b="1">
              <a:solidFill>
                <a:schemeClr val="accent2"/>
              </a:solidFill>
            </a:endParaRPr>
          </a:p>
          <a:p>
            <a:r>
              <a:rPr lang="zh-CN" altLang="en-US" sz="3200" b="1">
                <a:solidFill>
                  <a:schemeClr val="accent2"/>
                </a:solidFill>
              </a:rPr>
              <a:t> =30(平方米）</a:t>
            </a:r>
            <a:endParaRPr lang="zh-CN" altLang="en-US" sz="3200" b="1">
              <a:solidFill>
                <a:schemeClr val="accent2"/>
              </a:solidFill>
            </a:endParaRPr>
          </a:p>
          <a:p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>
                                            <p:txEl>
                                              <p:charRg st="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2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5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2">
                                            <p:txEl>
                                              <p:charRg st="5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3743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3743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1073743231" grpId="0" animBg="1"/>
      <p:bldP spid="107374323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" name="图片 -2147482616" descr="162710370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2955" y="718820"/>
            <a:ext cx="3001645" cy="335470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9702800" y="797560"/>
            <a:ext cx="0" cy="319722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50875" y="1706880"/>
            <a:ext cx="74860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右面的图形是由（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组成的。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所以：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它的面积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      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）          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44775" y="2887663"/>
            <a:ext cx="1817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梯形面积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3252788" y="1895475"/>
            <a:ext cx="1473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两个梯形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73743235" name="文本框 1073743234"/>
          <p:cNvSpPr txBox="1"/>
          <p:nvPr/>
        </p:nvSpPr>
        <p:spPr>
          <a:xfrm>
            <a:off x="2165350" y="3880485"/>
            <a:ext cx="4278630" cy="239839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anchor="t" anchorCtr="0"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2"/>
                </a:solidFill>
              </a:rPr>
              <a:t>算法是：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2"/>
                </a:solidFill>
              </a:rPr>
              <a:t>（5+5+2）×（5÷2）÷2×2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2"/>
                </a:solidFill>
              </a:rPr>
              <a:t>=12×2.5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2"/>
                </a:solidFill>
              </a:rPr>
              <a:t>=30（平方米）</a:t>
            </a:r>
            <a:endParaRPr lang="zh-CN" altLang="en-US" sz="2400" b="1">
              <a:solidFill>
                <a:schemeClr val="accent2"/>
              </a:solidFill>
            </a:endParaRPr>
          </a:p>
          <a:p>
            <a:endParaRPr lang="zh-CN" altLang="en-US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">
                                            <p:txEl>
                                              <p:charRg st="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3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">
                                            <p:txEl>
                                              <p:charRg st="37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3743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3743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374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1073743235" grpId="0" animBg="1"/>
      <p:bldP spid="107374323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327400" y="1273175"/>
            <a:ext cx="5537200" cy="17532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说一说：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怎样求组合图形的面积？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40635" y="3526155"/>
            <a:ext cx="7314565" cy="15684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求组合图形，首先要将组合图形分割，一一计算出面积，再求和。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5365" name="矩形 1"/>
          <p:cNvSpPr/>
          <p:nvPr/>
        </p:nvSpPr>
        <p:spPr>
          <a:xfrm>
            <a:off x="2176463" y="705485"/>
            <a:ext cx="66024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图中每个小方格的面积是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1cm</a:t>
            </a:r>
            <a:r>
              <a:rPr lang="en-US" altLang="zh-CN"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。请你估计树叶的面积。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238" y="2357438"/>
            <a:ext cx="2727325" cy="252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6234113" y="2459038"/>
            <a:ext cx="4044950" cy="1250950"/>
          </a:xfrm>
          <a:prstGeom prst="wedgeRoundRectCallout">
            <a:avLst>
              <a:gd name="adj1" fmla="val 47935"/>
              <a:gd name="adj2" fmla="val 111598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这个叶片的形状不规则，这样的图形叫不规则图形。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9263" y="5337175"/>
            <a:ext cx="38782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怎样求不规则图形的面积？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2585" y="4726940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1870</Words>
  <Application>WPS 演示</Application>
  <PresentationFormat>宽屏</PresentationFormat>
  <Paragraphs>243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等线</vt:lpstr>
      <vt:lpstr>Arial Unicode MS</vt:lpstr>
      <vt:lpstr>Calibri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128</cp:revision>
  <dcterms:created xsi:type="dcterms:W3CDTF">2021-06-08T08:52:00Z</dcterms:created>
  <dcterms:modified xsi:type="dcterms:W3CDTF">2023-09-28T14:20:30Z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