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40"/>
  </p:handoutMasterIdLst>
  <p:sldIdLst>
    <p:sldId id="323" r:id="rId4"/>
    <p:sldId id="256" r:id="rId5"/>
    <p:sldId id="324" r:id="rId7"/>
    <p:sldId id="265" r:id="rId8"/>
    <p:sldId id="325" r:id="rId9"/>
    <p:sldId id="271" r:id="rId10"/>
    <p:sldId id="272" r:id="rId11"/>
    <p:sldId id="273" r:id="rId12"/>
    <p:sldId id="274" r:id="rId13"/>
    <p:sldId id="275" r:id="rId14"/>
    <p:sldId id="326" r:id="rId15"/>
    <p:sldId id="327" r:id="rId16"/>
    <p:sldId id="328" r:id="rId17"/>
    <p:sldId id="285" r:id="rId18"/>
    <p:sldId id="287" r:id="rId19"/>
    <p:sldId id="342" r:id="rId20"/>
    <p:sldId id="329" r:id="rId21"/>
    <p:sldId id="330" r:id="rId22"/>
    <p:sldId id="331" r:id="rId23"/>
    <p:sldId id="333" r:id="rId24"/>
    <p:sldId id="332" r:id="rId25"/>
    <p:sldId id="334" r:id="rId26"/>
    <p:sldId id="296" r:id="rId27"/>
    <p:sldId id="297" r:id="rId28"/>
    <p:sldId id="335" r:id="rId29"/>
    <p:sldId id="336" r:id="rId30"/>
    <p:sldId id="337" r:id="rId31"/>
    <p:sldId id="300" r:id="rId32"/>
    <p:sldId id="339" r:id="rId33"/>
    <p:sldId id="338" r:id="rId34"/>
    <p:sldId id="340" r:id="rId35"/>
    <p:sldId id="341" r:id="rId36"/>
    <p:sldId id="312" r:id="rId37"/>
    <p:sldId id="264" r:id="rId38"/>
    <p:sldId id="361" r:id="rId39"/>
  </p:sldIdLst>
  <p:sldSz cx="9144000" cy="5143500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EE1F2"/>
    <a:srgbClr val="B2D7E9"/>
    <a:srgbClr val="FFFFFF"/>
    <a:srgbClr val="CCCCFF"/>
    <a:srgbClr val="FFCCFF"/>
    <a:srgbClr val="AAE1FA"/>
    <a:srgbClr val="FFF9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64"/>
    <p:restoredTop sz="95893"/>
  </p:normalViewPr>
  <p:slideViewPr>
    <p:cSldViewPr snapToGrid="0" showGuides="1">
      <p:cViewPr varScale="1">
        <p:scale>
          <a:sx n="146" d="100"/>
          <a:sy n="146" d="100"/>
        </p:scale>
        <p:origin x="606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pitchFamily="49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pitchFamily="49" charset="-122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5BB5DE-3136-492E-AC6F-03EE780AE3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pitchFamily="49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黑体" panose="02010609060101010101" pitchFamily="49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2070E-EC57-4E40-A91B-84419813B1D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黑体" panose="02010609060101010101" pitchFamily="49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黑体" panose="02010609060101010101" pitchFamily="49" charset="-122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BEA8E9B-A0C0-4886-A536-76552D1E0BE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黑体" panose="02010609060101010101" pitchFamily="49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黑体" panose="02010609060101010101" pitchFamily="49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385A5-A695-4E4F-A3E2-6A4B3C49443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0244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>
              <a:latin typeface="黑体" panose="02010609060101010101" pitchFamily="49" charset="-122"/>
            </a:endParaRPr>
          </a:p>
        </p:txBody>
      </p:sp>
      <p:sp>
        <p:nvSpPr>
          <p:cNvPr id="10245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>
              <a:latin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>
              <a:latin typeface="黑体" panose="02010609060101010101" pitchFamily="49" charset="-122"/>
            </a:endParaRPr>
          </a:p>
        </p:txBody>
      </p:sp>
      <p:sp>
        <p:nvSpPr>
          <p:cNvPr id="1331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>
              <a:latin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rcRect l="-243" t="4695" r="243" b="68584"/>
          <a:stretch>
            <a:fillRect/>
          </a:stretch>
        </p:blipFill>
        <p:spPr>
          <a:xfrm>
            <a:off x="0" y="3897313"/>
            <a:ext cx="9144000" cy="1246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2"/>
          <a:srcRect t="29379" b="41679"/>
          <a:stretch>
            <a:fillRect/>
          </a:stretch>
        </p:blipFill>
        <p:spPr>
          <a:xfrm>
            <a:off x="0" y="0"/>
            <a:ext cx="9144000" cy="134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rcRect l="-243" t="4695" r="243" b="78943"/>
          <a:stretch>
            <a:fillRect/>
          </a:stretch>
        </p:blipFill>
        <p:spPr>
          <a:xfrm>
            <a:off x="0" y="4379913"/>
            <a:ext cx="9144000" cy="763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2"/>
          <a:srcRect t="29378" b="58540"/>
          <a:stretch>
            <a:fillRect/>
          </a:stretch>
        </p:blipFill>
        <p:spPr>
          <a:xfrm>
            <a:off x="0" y="0"/>
            <a:ext cx="9144000" cy="563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136525" y="238125"/>
            <a:ext cx="8870950" cy="4667250"/>
          </a:xfrm>
          <a:prstGeom prst="roundRect">
            <a:avLst>
              <a:gd name="adj" fmla="val 10088"/>
            </a:avLst>
          </a:prstGeom>
          <a:solidFill>
            <a:srgbClr val="CEE1F2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8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34288" y="219075"/>
            <a:ext cx="1354137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417153">
            <a:off x="-50800" y="-60325"/>
            <a:ext cx="2460625" cy="1622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rcRect l="-243" t="4695" r="243" b="78943"/>
          <a:stretch>
            <a:fillRect/>
          </a:stretch>
        </p:blipFill>
        <p:spPr>
          <a:xfrm>
            <a:off x="0" y="4379913"/>
            <a:ext cx="9144000" cy="763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2"/>
          <a:srcRect t="29378" b="58540"/>
          <a:stretch>
            <a:fillRect/>
          </a:stretch>
        </p:blipFill>
        <p:spPr>
          <a:xfrm>
            <a:off x="0" y="0"/>
            <a:ext cx="9144000" cy="563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136525" y="238125"/>
            <a:ext cx="8870950" cy="4667250"/>
          </a:xfrm>
          <a:prstGeom prst="roundRect">
            <a:avLst>
              <a:gd name="adj" fmla="val 10088"/>
            </a:avLst>
          </a:prstGeom>
          <a:solidFill>
            <a:srgbClr val="CEE1F2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2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34288" y="219075"/>
            <a:ext cx="1354137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rcRect t="17517" b="58444"/>
          <a:stretch>
            <a:fillRect/>
          </a:stretch>
        </p:blipFill>
        <p:spPr>
          <a:xfrm>
            <a:off x="0" y="0"/>
            <a:ext cx="9144000" cy="1120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7867650" y="0"/>
            <a:ext cx="1284288" cy="604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5" name="图片 4"/>
          <p:cNvPicPr>
            <a:picLocks noChangeAspect="1"/>
          </p:cNvPicPr>
          <p:nvPr userDrawn="1"/>
        </p:nvPicPr>
        <p:blipFill>
          <a:blip r:embed="rId2"/>
          <a:srcRect l="2" t="20819" r="81" b="67319"/>
          <a:stretch>
            <a:fillRect/>
          </a:stretch>
        </p:blipFill>
        <p:spPr>
          <a:xfrm>
            <a:off x="0" y="4591050"/>
            <a:ext cx="9144000" cy="55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0" y="604838"/>
            <a:ext cx="9144000" cy="4217988"/>
          </a:xfrm>
          <a:prstGeom prst="rect">
            <a:avLst/>
          </a:prstGeom>
          <a:solidFill>
            <a:srgbClr val="CEE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7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04150" y="-5397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图片 7"/>
          <p:cNvPicPr>
            <a:picLocks noChangeAspect="1"/>
          </p:cNvPicPr>
          <p:nvPr userDrawn="1"/>
        </p:nvPicPr>
        <p:blipFill>
          <a:blip r:embed="rId4"/>
          <a:srcRect t="75584" r="53297"/>
          <a:stretch>
            <a:fillRect/>
          </a:stretch>
        </p:blipFill>
        <p:spPr>
          <a:xfrm>
            <a:off x="0" y="4129088"/>
            <a:ext cx="1939925" cy="1014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图片 8"/>
          <p:cNvPicPr>
            <a:picLocks noChangeAspect="1"/>
          </p:cNvPicPr>
          <p:nvPr userDrawn="1"/>
        </p:nvPicPr>
        <p:blipFill>
          <a:blip r:embed="rId5"/>
          <a:srcRect l="46451" t="59499" r="72"/>
          <a:stretch>
            <a:fillRect/>
          </a:stretch>
        </p:blipFill>
        <p:spPr>
          <a:xfrm>
            <a:off x="7473950" y="3878263"/>
            <a:ext cx="1670050" cy="1265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26.xml"/><Relationship Id="rId3" Type="http://schemas.openxmlformats.org/officeDocument/2006/relationships/slide" Target="slide12.xml"/><Relationship Id="rId2" Type="http://schemas.openxmlformats.org/officeDocument/2006/relationships/image" Target="../media/image3.emf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0.png"/><Relationship Id="rId1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417153">
            <a:off x="469900" y="1687513"/>
            <a:ext cx="2474913" cy="176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417153">
            <a:off x="3327400" y="1687513"/>
            <a:ext cx="2474913" cy="176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417153">
            <a:off x="6183313" y="1687513"/>
            <a:ext cx="2474912" cy="176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文本框 1">
            <a:hlinkClick r:id="rId1" action="ppaction://hlinksldjump"/>
          </p:cNvPr>
          <p:cNvSpPr txBox="1"/>
          <p:nvPr/>
        </p:nvSpPr>
        <p:spPr>
          <a:xfrm>
            <a:off x="815975" y="2233613"/>
            <a:ext cx="16573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8" name="文本框 2">
            <a:hlinkClick r:id="rId3" action="ppaction://hlinksldjump"/>
          </p:cNvPr>
          <p:cNvSpPr txBox="1"/>
          <p:nvPr/>
        </p:nvSpPr>
        <p:spPr>
          <a:xfrm>
            <a:off x="3756025" y="2233613"/>
            <a:ext cx="16557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9" name="文本框 3">
            <a:hlinkClick r:id="rId4" action="ppaction://hlinksldjump"/>
          </p:cNvPr>
          <p:cNvSpPr txBox="1"/>
          <p:nvPr/>
        </p:nvSpPr>
        <p:spPr>
          <a:xfrm>
            <a:off x="6694488" y="2233613"/>
            <a:ext cx="16573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902335"/>
            <a:ext cx="4572000" cy="3338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85850" y="749300"/>
            <a:ext cx="804863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yuè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459" name="TextBox 4"/>
          <p:cNvSpPr txBox="1"/>
          <p:nvPr/>
        </p:nvSpPr>
        <p:spPr>
          <a:xfrm>
            <a:off x="1139825" y="1128713"/>
            <a:ext cx="696913" cy="1016000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矩形 5"/>
          <p:cNvSpPr/>
          <p:nvPr/>
        </p:nvSpPr>
        <p:spPr>
          <a:xfrm>
            <a:off x="5564188" y="3973513"/>
            <a:ext cx="1111250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音乐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183" b="22725"/>
          <a:stretch>
            <a:fillRect/>
          </a:stretch>
        </p:blipFill>
        <p:spPr>
          <a:xfrm>
            <a:off x="4117975" y="2016125"/>
            <a:ext cx="4200525" cy="227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2"/>
          <p:cNvSpPr/>
          <p:nvPr/>
        </p:nvSpPr>
        <p:spPr>
          <a:xfrm>
            <a:off x="1139825" y="1362075"/>
            <a:ext cx="696913" cy="330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39825" y="1692275"/>
            <a:ext cx="696913" cy="3286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3" name="直接箭头连接符 12"/>
          <p:cNvCxnSpPr>
            <a:stCxn id="14" idx="2"/>
          </p:cNvCxnSpPr>
          <p:nvPr/>
        </p:nvCxnSpPr>
        <p:spPr>
          <a:xfrm>
            <a:off x="1487488" y="2020888"/>
            <a:ext cx="0" cy="89693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stCxn id="4" idx="3"/>
          </p:cNvCxnSpPr>
          <p:nvPr/>
        </p:nvCxnSpPr>
        <p:spPr>
          <a:xfrm>
            <a:off x="1836738" y="1527175"/>
            <a:ext cx="1279525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139825" y="2978150"/>
            <a:ext cx="700088" cy="8302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</a:t>
            </a:r>
            <a:endParaRPr kumimoji="0" lang="zh-CN" altLang="en-US" sz="48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9468" name="图片 2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8700" y="1320800"/>
            <a:ext cx="1590675" cy="430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4" grpId="0" animBg="1"/>
      <p:bldP spid="14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385763" y="388938"/>
            <a:ext cx="1546225" cy="59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3" name="文本框 2"/>
          <p:cNvSpPr txBox="1"/>
          <p:nvPr/>
        </p:nvSpPr>
        <p:spPr>
          <a:xfrm>
            <a:off x="1787525" y="2673350"/>
            <a:ext cx="57610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  数  学  音  乐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4" name="文本框 3"/>
          <p:cNvSpPr txBox="1">
            <a:spLocks noChangeArrowheads="1"/>
          </p:cNvSpPr>
          <p:nvPr/>
        </p:nvSpPr>
        <p:spPr bwMode="auto">
          <a:xfrm>
            <a:off x="1158875" y="1624013"/>
            <a:ext cx="63896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同学们在哪里见过这些生字？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307975" y="382588"/>
            <a:ext cx="171926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文本框 2"/>
          <p:cNvSpPr txBox="1"/>
          <p:nvPr/>
        </p:nvSpPr>
        <p:spPr>
          <a:xfrm>
            <a:off x="3736975" y="473075"/>
            <a:ext cx="205898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复习导入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文本框 3"/>
          <p:cNvSpPr txBox="1"/>
          <p:nvPr/>
        </p:nvSpPr>
        <p:spPr>
          <a:xfrm>
            <a:off x="1601788" y="3435350"/>
            <a:ext cx="57626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  数  学  音  乐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9" name="图片 1"/>
          <p:cNvPicPr>
            <a:picLocks noChangeAspect="1"/>
          </p:cNvPicPr>
          <p:nvPr/>
        </p:nvPicPr>
        <p:blipFill>
          <a:blip r:embed="rId1"/>
          <a:srcRect l="9596" t="19395" r="13387" b="47379"/>
          <a:stretch>
            <a:fillRect/>
          </a:stretch>
        </p:blipFill>
        <p:spPr>
          <a:xfrm>
            <a:off x="3170238" y="765175"/>
            <a:ext cx="2625725" cy="566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03250" y="1579563"/>
            <a:ext cx="7932738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上节课同学们借助课程表学会了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个生字，你还记得吗？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422275" y="355600"/>
            <a:ext cx="14986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我会读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1" name="文本框 2"/>
          <p:cNvSpPr txBox="1"/>
          <p:nvPr/>
        </p:nvSpPr>
        <p:spPr>
          <a:xfrm>
            <a:off x="1419225" y="1350963"/>
            <a:ext cx="6637338" cy="2801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b  p  m  f  d  t  n  l </a:t>
            </a:r>
            <a:endParaRPr lang="en-US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ɡ  k  h  j  q  x  </a:t>
            </a:r>
            <a:endParaRPr lang="en-US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zh  ch  sh  r  z  c  s </a:t>
            </a:r>
            <a:endParaRPr lang="en-US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y  w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5" name="Picture 5"/>
          <p:cNvPicPr>
            <a:picLocks noChangeAspect="1"/>
          </p:cNvPicPr>
          <p:nvPr/>
        </p:nvPicPr>
        <p:blipFill>
          <a:blip r:embed="rId1"/>
          <a:srcRect l="40327" r="44362"/>
          <a:stretch>
            <a:fillRect/>
          </a:stretch>
        </p:blipFill>
        <p:spPr>
          <a:xfrm>
            <a:off x="6129338" y="2217738"/>
            <a:ext cx="1981200" cy="1951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5"/>
          <p:cNvPicPr>
            <a:picLocks noChangeAspect="1"/>
          </p:cNvPicPr>
          <p:nvPr/>
        </p:nvPicPr>
        <p:blipFill>
          <a:blip r:embed="rId2"/>
          <a:srcRect r="85330"/>
          <a:stretch>
            <a:fillRect/>
          </a:stretch>
        </p:blipFill>
        <p:spPr>
          <a:xfrm>
            <a:off x="1019175" y="2232025"/>
            <a:ext cx="1870075" cy="1922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5"/>
          <p:cNvPicPr>
            <a:picLocks noChangeAspect="1"/>
          </p:cNvPicPr>
          <p:nvPr/>
        </p:nvPicPr>
        <p:blipFill>
          <a:blip r:embed="rId3"/>
          <a:srcRect l="22403" r="61646"/>
          <a:stretch>
            <a:fillRect/>
          </a:stretch>
        </p:blipFill>
        <p:spPr>
          <a:xfrm>
            <a:off x="3482975" y="2222500"/>
            <a:ext cx="2052638" cy="193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019175" y="1393825"/>
            <a:ext cx="6008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8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还能摆什么？快来试试看。</a:t>
            </a:r>
            <a:endParaRPr kumimoji="0" lang="zh-CN" altLang="en-US" sz="3200" b="1" i="0" u="none" strike="noStrike" kern="1200" cap="none" spc="8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3558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2975" y="595313"/>
            <a:ext cx="2005013" cy="547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5"/>
          <p:cNvPicPr>
            <a:picLocks noChangeAspect="1"/>
          </p:cNvPicPr>
          <p:nvPr/>
        </p:nvPicPr>
        <p:blipFill>
          <a:blip r:embed="rId1"/>
          <a:srcRect l="91647" t="16661"/>
          <a:stretch>
            <a:fillRect/>
          </a:stretch>
        </p:blipFill>
        <p:spPr>
          <a:xfrm>
            <a:off x="7250113" y="1793875"/>
            <a:ext cx="1263650" cy="19002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860425" y="2432050"/>
            <a:ext cx="5851525" cy="2143125"/>
            <a:chOff x="1669773" y="922424"/>
            <a:chExt cx="4727158" cy="1815961"/>
          </a:xfrm>
        </p:grpSpPr>
        <p:sp>
          <p:nvSpPr>
            <p:cNvPr id="2" name="圆角矩形标注 1"/>
            <p:cNvSpPr/>
            <p:nvPr/>
          </p:nvSpPr>
          <p:spPr>
            <a:xfrm>
              <a:off x="1669773" y="922424"/>
              <a:ext cx="4691249" cy="1815961"/>
            </a:xfrm>
            <a:prstGeom prst="wedgeRoundRectCallout">
              <a:avLst>
                <a:gd name="adj1" fmla="val 61595"/>
                <a:gd name="adj2" fmla="val -37785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669773" y="1074427"/>
              <a:ext cx="4727158" cy="15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latin typeface="+mn-ea"/>
                  <a:ea typeface="+mn-ea"/>
                  <a:cs typeface="+mn-cs"/>
                </a:rPr>
                <a:t>    手可以摆成声母</a:t>
              </a:r>
              <a:r>
                <a:rPr kumimoji="0" lang="en-US" altLang="zh-CN" sz="3200" b="1" kern="1200" cap="none" spc="0" normalizeH="0" baseline="0" noProof="0" dirty="0">
                  <a:latin typeface="+mn-ea"/>
                  <a:ea typeface="+mn-ea"/>
                  <a:cs typeface="+mn-cs"/>
                </a:rPr>
                <a:t>___</a:t>
              </a:r>
              <a:r>
                <a:rPr kumimoji="0" lang="zh-CN" altLang="en-US" sz="3200" b="1" kern="1200" cap="none" spc="0" normalizeH="0" baseline="0" noProof="0" dirty="0">
                  <a:latin typeface="+mn-ea"/>
                  <a:ea typeface="+mn-ea"/>
                  <a:cs typeface="+mn-cs"/>
                </a:rPr>
                <a:t>，一根毛线可以摆成声母</a:t>
              </a:r>
              <a:r>
                <a:rPr kumimoji="0" lang="en-US" altLang="zh-CN" sz="3200" b="1" kern="1200" cap="none" spc="0" normalizeH="0" baseline="0" noProof="0" dirty="0">
                  <a:latin typeface="+mn-ea"/>
                  <a:ea typeface="+mn-ea"/>
                  <a:cs typeface="+mn-cs"/>
                </a:rPr>
                <a:t>___</a:t>
              </a:r>
              <a:r>
                <a:rPr kumimoji="0" lang="zh-CN" altLang="en-US" sz="3200" b="1" kern="1200" cap="none" spc="0" normalizeH="0" baseline="0" noProof="0" dirty="0">
                  <a:latin typeface="+mn-ea"/>
                  <a:ea typeface="+mn-ea"/>
                  <a:cs typeface="+mn-cs"/>
                </a:rPr>
                <a:t>，两根小棒交叉可以摆成声母</a:t>
              </a:r>
              <a:r>
                <a:rPr kumimoji="0" lang="en-US" altLang="zh-CN" sz="3200" b="1" kern="1200" cap="none" spc="0" normalizeH="0" baseline="0" noProof="0" dirty="0">
                  <a:latin typeface="+mn-ea"/>
                  <a:ea typeface="+mn-ea"/>
                  <a:cs typeface="+mn-cs"/>
                </a:rPr>
                <a:t>___</a:t>
              </a:r>
              <a:r>
                <a:rPr kumimoji="0" lang="zh-CN" altLang="en-US" sz="3200" b="1" kern="1200" cap="none" spc="0" normalizeH="0" baseline="0" noProof="0" dirty="0">
                  <a:latin typeface="+mn-ea"/>
                  <a:ea typeface="+mn-ea"/>
                  <a:cs typeface="+mn-cs"/>
                </a:rPr>
                <a:t>。</a:t>
              </a:r>
              <a:endPara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24580" name="组合 10"/>
          <p:cNvGrpSpPr/>
          <p:nvPr/>
        </p:nvGrpSpPr>
        <p:grpSpPr>
          <a:xfrm>
            <a:off x="1533525" y="660400"/>
            <a:ext cx="5089525" cy="1577975"/>
            <a:chOff x="304800" y="79513"/>
            <a:chExt cx="5088835" cy="1577009"/>
          </a:xfrm>
        </p:grpSpPr>
        <p:sp>
          <p:nvSpPr>
            <p:cNvPr id="10" name="椭圆 9"/>
            <p:cNvSpPr/>
            <p:nvPr/>
          </p:nvSpPr>
          <p:spPr>
            <a:xfrm>
              <a:off x="304800" y="79513"/>
              <a:ext cx="5088835" cy="1577009"/>
            </a:xfrm>
            <a:prstGeom prst="ellipse">
              <a:avLst/>
            </a:prstGeom>
            <a:solidFill>
              <a:srgbClr val="FFCCFF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pic>
          <p:nvPicPr>
            <p:cNvPr id="24585" name="Picture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1843" t="1595" r="45525" b="-1595"/>
            <a:stretch>
              <a:fillRect/>
            </a:stretch>
          </p:blipFill>
          <p:spPr>
            <a:xfrm>
              <a:off x="3697397" y="324503"/>
              <a:ext cx="905650" cy="108087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6" name="Picture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5330"/>
            <a:stretch>
              <a:fillRect/>
            </a:stretch>
          </p:blipFill>
          <p:spPr>
            <a:xfrm>
              <a:off x="980658" y="374719"/>
              <a:ext cx="1036017" cy="10650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7" name="Picture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888" r="64136"/>
            <a:stretch>
              <a:fillRect/>
            </a:stretch>
          </p:blipFill>
          <p:spPr>
            <a:xfrm>
              <a:off x="2446736" y="330660"/>
              <a:ext cx="853900" cy="107471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TextBox 11"/>
          <p:cNvSpPr txBox="1"/>
          <p:nvPr/>
        </p:nvSpPr>
        <p:spPr>
          <a:xfrm>
            <a:off x="4746625" y="2446338"/>
            <a:ext cx="3921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35463" y="3057525"/>
            <a:ext cx="3905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27575" y="3654425"/>
            <a:ext cx="3905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52438" y="763588"/>
            <a:ext cx="5567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读一读，比一比。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2438" y="1347788"/>
            <a:ext cx="8251825" cy="270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5000"/>
              </a:lnSpc>
            </a:pPr>
            <a:r>
              <a:rPr lang="en-US" altLang="zh-CN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z—zh</a:t>
            </a:r>
            <a:r>
              <a:rPr lang="zh-CN" altLang="en-US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en-US" altLang="zh-CN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c—ch      s—sh </a:t>
            </a:r>
            <a:endParaRPr lang="en-US" altLang="zh-CN" sz="4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en-US" altLang="zh-CN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zì mǔ      cā bō li </a:t>
            </a:r>
            <a:r>
              <a:rPr lang="zh-CN" altLang="en-US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sù shè </a:t>
            </a:r>
            <a:endParaRPr lang="en-US" altLang="zh-CN" sz="4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en-US" altLang="zh-CN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zhī zhū     yá chǐ    dú shū</a:t>
            </a:r>
            <a:endParaRPr lang="en-US" altLang="zh-CN" sz="4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"/>
          <p:cNvSpPr txBox="1"/>
          <p:nvPr/>
        </p:nvSpPr>
        <p:spPr>
          <a:xfrm>
            <a:off x="2960688" y="1865313"/>
            <a:ext cx="26066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    d</a:t>
            </a:r>
            <a:endParaRPr lang="zh-CN" altLang="en-US" sz="6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5713" y="3225800"/>
            <a:ext cx="63468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右下半圆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b b b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，左下半圆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d d d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2438" y="763588"/>
            <a:ext cx="5567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比一比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，读一读。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213" y="1041400"/>
            <a:ext cx="4665662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Picture 7" descr="C:\Documents and Settings\Administrator\桌面\人一语大课堂（正文）\XS55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26514" r="47685" b="8315"/>
          <a:stretch>
            <a:fillRect/>
          </a:stretch>
        </p:blipFill>
        <p:spPr>
          <a:xfrm>
            <a:off x="5500688" y="1166813"/>
            <a:ext cx="2933700" cy="187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005013" y="3209925"/>
            <a:ext cx="160337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bá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hé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2963" y="3209925"/>
            <a:ext cx="160337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dǎ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bǎ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3398838" y="944563"/>
            <a:ext cx="26066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6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    q</a:t>
            </a:r>
            <a:endParaRPr lang="zh-CN" altLang="en-US" sz="6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8763" y="2705100"/>
            <a:ext cx="63468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右上半圆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p p p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，左上半圆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q q q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55389">
            <a:off x="2647950" y="1579563"/>
            <a:ext cx="384810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标题 1"/>
          <p:cNvSpPr txBox="1"/>
          <p:nvPr/>
        </p:nvSpPr>
        <p:spPr>
          <a:xfrm>
            <a:off x="2981325" y="2047875"/>
            <a:ext cx="3179763" cy="88582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语文园地二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0" name="图片 11"/>
          <p:cNvPicPr>
            <a:picLocks noChangeAspect="1"/>
          </p:cNvPicPr>
          <p:nvPr/>
        </p:nvPicPr>
        <p:blipFill>
          <a:blip r:embed="rId3"/>
          <a:srcRect l="32462"/>
          <a:stretch>
            <a:fillRect/>
          </a:stretch>
        </p:blipFill>
        <p:spPr>
          <a:xfrm>
            <a:off x="115888" y="665163"/>
            <a:ext cx="3890962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860"/>
          <a:stretch>
            <a:fillRect/>
          </a:stretch>
        </p:blipFill>
        <p:spPr>
          <a:xfrm>
            <a:off x="1492250" y="712788"/>
            <a:ext cx="5861050" cy="264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445125" y="3686175"/>
            <a:ext cx="14747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ɡē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qǔ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17713" y="3686175"/>
            <a:ext cx="160178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pù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bù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3530600" y="981075"/>
            <a:ext cx="26066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    t</a:t>
            </a:r>
            <a:endParaRPr lang="zh-CN" altLang="en-US" sz="6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0525" y="2741613"/>
            <a:ext cx="63468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弯钩在上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f f f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，弯钩在下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t t t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1"/>
          <p:cNvPicPr>
            <a:picLocks noChangeAspect="1"/>
          </p:cNvPicPr>
          <p:nvPr/>
        </p:nvPicPr>
        <p:blipFill>
          <a:blip r:embed="rId1"/>
          <a:srcRect r="50623"/>
          <a:stretch>
            <a:fillRect/>
          </a:stretch>
        </p:blipFill>
        <p:spPr>
          <a:xfrm>
            <a:off x="1084263" y="1212850"/>
            <a:ext cx="3036887" cy="1935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517650" y="3470275"/>
            <a:ext cx="2170113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fǔ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zi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68988" y="3470275"/>
            <a:ext cx="1603375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dì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tú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1749" name="图片 4"/>
          <p:cNvPicPr>
            <a:picLocks noChangeAspect="1"/>
          </p:cNvPicPr>
          <p:nvPr/>
        </p:nvPicPr>
        <p:blipFill>
          <a:blip r:embed="rId2"/>
          <a:srcRect l="52943"/>
          <a:stretch>
            <a:fillRect/>
          </a:stretch>
        </p:blipFill>
        <p:spPr>
          <a:xfrm>
            <a:off x="5143500" y="1212850"/>
            <a:ext cx="3054350" cy="1935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96888" y="1482725"/>
            <a:ext cx="813435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hē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chá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   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mǎ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 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chī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xī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uā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557213" y="852488"/>
            <a:ext cx="41894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8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读一读，做动作。</a:t>
            </a:r>
            <a:endParaRPr kumimoji="0" lang="zh-CN" altLang="en-US" sz="3200" b="1" i="0" u="none" strike="noStrike" kern="1200" cap="none" spc="8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7050" y="2249488"/>
            <a:ext cx="2239963" cy="1795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663" y="2251075"/>
            <a:ext cx="2043112" cy="1792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3173077">
            <a:off x="6432550" y="2332038"/>
            <a:ext cx="1757363" cy="1755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5138" y="881063"/>
            <a:ext cx="8313738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tuō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lǐ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fà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bá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luó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bo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025" y="1692275"/>
            <a:ext cx="1938338" cy="2406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10336" r="14360" b="13069"/>
          <a:stretch>
            <a:fillRect/>
          </a:stretch>
        </p:blipFill>
        <p:spPr>
          <a:xfrm>
            <a:off x="3067050" y="1800225"/>
            <a:ext cx="2132013" cy="217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8488" y="1931988"/>
            <a:ext cx="2844800" cy="1958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1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7200" y="1473200"/>
            <a:ext cx="4740275" cy="349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506538"/>
            <a:ext cx="4267200" cy="3460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 bwMode="auto">
          <a:xfrm>
            <a:off x="941388" y="258763"/>
            <a:ext cx="1260475" cy="584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è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yú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2525713" y="265113"/>
            <a:ext cx="1539875" cy="5857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bō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luó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4376738" y="271463"/>
            <a:ext cx="1643063" cy="584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luò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tuo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6370638" y="279400"/>
            <a:ext cx="784225" cy="584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lǘ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935038" y="914400"/>
            <a:ext cx="1260475" cy="584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lí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2524125" y="901700"/>
            <a:ext cx="1262063" cy="584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wū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4376738" y="922338"/>
            <a:ext cx="1260475" cy="584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jú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zi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5894388" y="944563"/>
            <a:ext cx="1260475" cy="5857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77988" y="2284413"/>
            <a:ext cx="11906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动物</a:t>
            </a:r>
            <a:endParaRPr kumimoji="0" lang="zh-CN" altLang="en-US" sz="3200" b="1" kern="1200" cap="none" spc="0" normalizeH="0" baseline="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32500" y="2284413"/>
            <a:ext cx="1189038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水果</a:t>
            </a:r>
            <a:endParaRPr kumimoji="0" lang="zh-CN" altLang="en-US" sz="3200" b="1" kern="1200" cap="none" spc="0" normalizeH="0" baseline="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97531E-6 L -0.02465 0.595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0.28421 0.5672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0" y="2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4 0.0108 L -0.26371 0.5953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" y="2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0.60816 0.6966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00" y="3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83951E-6 L 0.63611 0.4891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00" y="2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97531E-6 L -0.02187 0.5490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2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7037E-7 L 0.1335 0.5731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28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35802E-6 L -0.4875 0.6395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3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1"/>
          <p:cNvSpPr txBox="1"/>
          <p:nvPr/>
        </p:nvSpPr>
        <p:spPr>
          <a:xfrm>
            <a:off x="241300" y="407988"/>
            <a:ext cx="16843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5950" y="1525588"/>
            <a:ext cx="34575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背诵学过的韵母：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73525" y="1455738"/>
            <a:ext cx="3251200" cy="7080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ɑ o e I u ü</a:t>
            </a:r>
            <a:endParaRPr kumimoji="0" lang="zh-CN" altLang="en-US" sz="40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5950" y="2419350"/>
            <a:ext cx="345757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背诵学过的声母：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73175" y="3232150"/>
            <a:ext cx="7150100" cy="13223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b p m f d t n l ɡ k h j q x  </a:t>
            </a:r>
            <a:r>
              <a:rPr kumimoji="0" lang="en-US" altLang="zh-CN" sz="40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zh</a:t>
            </a:r>
            <a:r>
              <a:rPr kumimoji="0" lang="en-US" altLang="zh-CN" sz="40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0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ch</a:t>
            </a:r>
            <a:r>
              <a:rPr kumimoji="0" lang="en-US" altLang="zh-CN" sz="40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000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sh</a:t>
            </a:r>
            <a:r>
              <a:rPr kumimoji="0" lang="en-US" altLang="zh-CN" sz="40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r z c s y w</a:t>
            </a:r>
            <a:endParaRPr kumimoji="0" lang="zh-CN" altLang="en-US" sz="40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5847" name="文本框 7"/>
          <p:cNvSpPr txBox="1"/>
          <p:nvPr/>
        </p:nvSpPr>
        <p:spPr>
          <a:xfrm>
            <a:off x="3736975" y="252413"/>
            <a:ext cx="2058988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复习导入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848" name="图片 8"/>
          <p:cNvPicPr>
            <a:picLocks noChangeAspect="1"/>
          </p:cNvPicPr>
          <p:nvPr/>
        </p:nvPicPr>
        <p:blipFill>
          <a:blip r:embed="rId1"/>
          <a:srcRect l="9596" t="19395" r="13387" b="47379"/>
          <a:stretch>
            <a:fillRect/>
          </a:stretch>
        </p:blipFill>
        <p:spPr>
          <a:xfrm>
            <a:off x="3170238" y="544513"/>
            <a:ext cx="2625725" cy="566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0"/>
          <p:cNvSpPr txBox="1"/>
          <p:nvPr/>
        </p:nvSpPr>
        <p:spPr>
          <a:xfrm>
            <a:off x="3484563" y="215900"/>
            <a:ext cx="23114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字词句运用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867" name="图片 11"/>
          <p:cNvPicPr>
            <a:picLocks noChangeAspect="1"/>
          </p:cNvPicPr>
          <p:nvPr/>
        </p:nvPicPr>
        <p:blipFill>
          <a:blip r:embed="rId1"/>
          <a:srcRect l="9596" t="19395" r="13387" b="47379"/>
          <a:stretch>
            <a:fillRect/>
          </a:stretch>
        </p:blipFill>
        <p:spPr>
          <a:xfrm>
            <a:off x="3170238" y="544513"/>
            <a:ext cx="2625725" cy="566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文本框 2"/>
          <p:cNvSpPr txBox="1"/>
          <p:nvPr/>
        </p:nvSpPr>
        <p:spPr>
          <a:xfrm>
            <a:off x="423863" y="415925"/>
            <a:ext cx="14160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我会读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9" name="文本框 3"/>
          <p:cNvSpPr txBox="1"/>
          <p:nvPr/>
        </p:nvSpPr>
        <p:spPr>
          <a:xfrm>
            <a:off x="2736850" y="1989138"/>
            <a:ext cx="42560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他  打  马  画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0" name="文本框 4"/>
          <p:cNvSpPr txBox="1"/>
          <p:nvPr/>
        </p:nvSpPr>
        <p:spPr>
          <a:xfrm>
            <a:off x="2736850" y="1406525"/>
            <a:ext cx="40941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</a:rPr>
              <a:t>t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ā</a:t>
            </a:r>
            <a:r>
              <a:rPr lang="en-US" altLang="zh-CN" sz="3200" b="1" dirty="0">
                <a:latin typeface="宋体" panose="02010600030101010101" pitchFamily="2" charset="-122"/>
              </a:rPr>
              <a:t>   d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ǎ</a:t>
            </a:r>
            <a:r>
              <a:rPr lang="en-US" altLang="zh-CN" sz="3200" b="1" dirty="0">
                <a:latin typeface="宋体" panose="02010600030101010101" pitchFamily="2" charset="-122"/>
              </a:rPr>
              <a:t>   m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ǎ</a:t>
            </a:r>
            <a:r>
              <a:rPr lang="en-US" altLang="zh-CN" sz="3200" b="1" dirty="0">
                <a:latin typeface="宋体" panose="02010600030101010101" pitchFamily="2" charset="-122"/>
              </a:rPr>
              <a:t>   hu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cxnSp>
        <p:nvCxnSpPr>
          <p:cNvPr id="7" name="直接连接符 6"/>
          <p:cNvCxnSpPr>
            <a:endCxn id="14" idx="0"/>
          </p:cNvCxnSpPr>
          <p:nvPr/>
        </p:nvCxnSpPr>
        <p:spPr>
          <a:xfrm flipH="1">
            <a:off x="4613275" y="2640013"/>
            <a:ext cx="452438" cy="116681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14" idx="0"/>
          </p:cNvCxnSpPr>
          <p:nvPr/>
        </p:nvCxnSpPr>
        <p:spPr>
          <a:xfrm>
            <a:off x="3138488" y="2617788"/>
            <a:ext cx="1474788" cy="11890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14" idx="0"/>
          </p:cNvCxnSpPr>
          <p:nvPr/>
        </p:nvCxnSpPr>
        <p:spPr>
          <a:xfrm>
            <a:off x="4132263" y="2640013"/>
            <a:ext cx="481013" cy="116681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14" idx="0"/>
          </p:cNvCxnSpPr>
          <p:nvPr/>
        </p:nvCxnSpPr>
        <p:spPr>
          <a:xfrm flipH="1">
            <a:off x="4613275" y="2640013"/>
            <a:ext cx="1625600" cy="116681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271963" y="3806825"/>
            <a:ext cx="684213" cy="76993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ɑ</a:t>
            </a:r>
            <a:endParaRPr kumimoji="0" lang="zh-CN" altLang="en-US" sz="44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接连接符 2"/>
          <p:cNvCxnSpPr>
            <a:endCxn id="15" idx="2"/>
          </p:cNvCxnSpPr>
          <p:nvPr/>
        </p:nvCxnSpPr>
        <p:spPr>
          <a:xfrm>
            <a:off x="4192588" y="2532063"/>
            <a:ext cx="2274888" cy="989013"/>
          </a:xfrm>
          <a:prstGeom prst="line">
            <a:avLst/>
          </a:prstGeom>
          <a:ln w="317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981075" y="1376363"/>
            <a:ext cx="3195638" cy="64928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 打 马 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990600" y="2309813"/>
            <a:ext cx="3195638" cy="668338"/>
          </a:xfrm>
          <a:prstGeom prst="roundRect">
            <a:avLst/>
          </a:prstGeom>
          <a:solidFill>
            <a:srgbClr val="AAE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七 地 你 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62025" y="3243263"/>
            <a:ext cx="3195638" cy="687388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目 不 足 五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467475" y="1404938"/>
            <a:ext cx="696913" cy="593725"/>
          </a:xfrm>
          <a:prstGeom prst="ellipse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457950" y="2309813"/>
            <a:ext cx="698500" cy="593725"/>
          </a:xfrm>
          <a:prstGeom prst="ellipse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ɑ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467475" y="3224213"/>
            <a:ext cx="696913" cy="593725"/>
          </a:xfrm>
          <a:prstGeom prst="ellipse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i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6" name="直接连接符 15"/>
          <p:cNvCxnSpPr>
            <a:endCxn id="14" idx="2"/>
          </p:cNvCxnSpPr>
          <p:nvPr/>
        </p:nvCxnSpPr>
        <p:spPr>
          <a:xfrm>
            <a:off x="4202113" y="1730375"/>
            <a:ext cx="2255838" cy="87630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12" idx="3"/>
          </p:cNvCxnSpPr>
          <p:nvPr/>
        </p:nvCxnSpPr>
        <p:spPr>
          <a:xfrm flipV="1">
            <a:off x="4157663" y="1784350"/>
            <a:ext cx="2305050" cy="1803400"/>
          </a:xfrm>
          <a:prstGeom prst="line">
            <a:avLst/>
          </a:prstGeom>
          <a:ln w="317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9" name="文本框 116"/>
          <p:cNvSpPr txBox="1"/>
          <p:nvPr/>
        </p:nvSpPr>
        <p:spPr>
          <a:xfrm>
            <a:off x="363538" y="365125"/>
            <a:ext cx="14160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连一连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Box 1"/>
          <p:cNvSpPr txBox="1"/>
          <p:nvPr/>
        </p:nvSpPr>
        <p:spPr>
          <a:xfrm>
            <a:off x="434975" y="1449388"/>
            <a:ext cx="8215313" cy="280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小鱼    小鸡    虫子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一座山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四朵云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七朵花  九只鸟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62788" y="1376363"/>
            <a:ext cx="9588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zuò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225" y="2636838"/>
            <a:ext cx="958850" cy="706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duǒ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30550" y="2636838"/>
            <a:ext cx="958850" cy="706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duǒ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84800" y="2636838"/>
            <a:ext cx="958850" cy="706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zhī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39813" y="1376363"/>
            <a:ext cx="7000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yú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8920" name="文本框 12"/>
          <p:cNvSpPr txBox="1"/>
          <p:nvPr/>
        </p:nvSpPr>
        <p:spPr>
          <a:xfrm>
            <a:off x="385763" y="428625"/>
            <a:ext cx="14160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我会读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"/>
          <p:cNvSpPr txBox="1"/>
          <p:nvPr/>
        </p:nvSpPr>
        <p:spPr>
          <a:xfrm>
            <a:off x="193675" y="382588"/>
            <a:ext cx="19319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谈话导入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文本框 2"/>
          <p:cNvSpPr txBox="1">
            <a:spLocks noChangeArrowheads="1"/>
          </p:cNvSpPr>
          <p:nvPr/>
        </p:nvSpPr>
        <p:spPr bwMode="auto">
          <a:xfrm>
            <a:off x="709613" y="1603375"/>
            <a:ext cx="7724775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同学们，你们知道一周有几天吗？今天是星期几呀？我们一个星期都要上哪些课呀？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268" name="文本框 1"/>
          <p:cNvSpPr txBox="1"/>
          <p:nvPr/>
        </p:nvSpPr>
        <p:spPr>
          <a:xfrm>
            <a:off x="4057650" y="382588"/>
            <a:ext cx="16573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2800" y="1193800"/>
            <a:ext cx="4735513" cy="33623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" name="文本框 2"/>
          <p:cNvSpPr txBox="1"/>
          <p:nvPr/>
        </p:nvSpPr>
        <p:spPr>
          <a:xfrm>
            <a:off x="7475538" y="2538413"/>
            <a:ext cx="1133475" cy="5857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小鱼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9940" name="文本框 3"/>
          <p:cNvSpPr txBox="1"/>
          <p:nvPr/>
        </p:nvSpPr>
        <p:spPr>
          <a:xfrm>
            <a:off x="368300" y="334963"/>
            <a:ext cx="14160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找一找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75538" y="1125538"/>
            <a:ext cx="1133475" cy="5857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小鸡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77125" y="3951288"/>
            <a:ext cx="1135063" cy="5857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虫子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9100" y="1189038"/>
            <a:ext cx="1501775" cy="584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一座山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3863" y="2147888"/>
            <a:ext cx="1501775" cy="584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四朵云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3863" y="3106738"/>
            <a:ext cx="1501775" cy="584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九只鸟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3863" y="4032250"/>
            <a:ext cx="1501775" cy="584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七朵花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494 L 0.48334 -0.2268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00" y="-1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988 L 0.20139 0.05679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00" y="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71605E-6 L -0.35329 0.38611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00" y="19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35802E-6 L -0.12552 0.01296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022E-16 L -0.19358 0.01852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46914E-6 L 0.37656 -0.16728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96296E-6 L 0.22257 0.06327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00" y="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1" grpId="0" animBg="1"/>
      <p:bldP spid="12" grpId="0" animBg="1"/>
      <p:bldP spid="17" grpId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2"/>
          <p:cNvSpPr txBox="1"/>
          <p:nvPr/>
        </p:nvSpPr>
        <p:spPr>
          <a:xfrm>
            <a:off x="341313" y="347663"/>
            <a:ext cx="16160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我会说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3" name="文本框 3"/>
          <p:cNvSpPr txBox="1"/>
          <p:nvPr/>
        </p:nvSpPr>
        <p:spPr>
          <a:xfrm>
            <a:off x="877888" y="2678113"/>
            <a:ext cx="7346950" cy="2062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三（   ）小鱼      两（   ）小鸡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一（   ）虫子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31975" y="2959100"/>
            <a:ext cx="5270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2938" y="2959100"/>
            <a:ext cx="52546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31975" y="3924300"/>
            <a:ext cx="5270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67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7852"/>
          <a:stretch>
            <a:fillRect/>
          </a:stretch>
        </p:blipFill>
        <p:spPr>
          <a:xfrm>
            <a:off x="3873500" y="1573213"/>
            <a:ext cx="1982788" cy="103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8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8550" y="896938"/>
            <a:ext cx="2114550" cy="211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9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429" t="42899" r="7323" b="40385"/>
          <a:stretch>
            <a:fillRect/>
          </a:stretch>
        </p:blipFill>
        <p:spPr>
          <a:xfrm>
            <a:off x="560388" y="1676400"/>
            <a:ext cx="3033712" cy="860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2"/>
          <p:cNvSpPr txBox="1"/>
          <p:nvPr/>
        </p:nvSpPr>
        <p:spPr>
          <a:xfrm>
            <a:off x="193675" y="357188"/>
            <a:ext cx="1919288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3450" y="1374775"/>
            <a:ext cx="7277100" cy="6048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和爸爸妈妈一起读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剪窗花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3450" y="2141538"/>
            <a:ext cx="7277100" cy="11953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要求：可以自己读前半句，爸爸妈妈读后半句。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0" y="3400425"/>
            <a:ext cx="7277100" cy="11953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听爸爸妈妈讲窗花的故事，了解什么是窗花。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除此以外，将本文件任何内容用于其他用途时，应获得授权，如发现未经授权用于商业或盈利用途将追加侵权者的法律责任。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Picture 12" descr="7485157_073341707000_2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4038" y="0"/>
            <a:ext cx="5788025" cy="386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5" name="Picture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4135438"/>
            <a:ext cx="7137400" cy="601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9" descr="http://img2.ooopic.com/11/15/93/74bOOOPIC23_202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613" y="2643188"/>
            <a:ext cx="1714500" cy="2317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1" name="组合 4"/>
          <p:cNvGrpSpPr/>
          <p:nvPr/>
        </p:nvGrpSpPr>
        <p:grpSpPr>
          <a:xfrm>
            <a:off x="825500" y="1201738"/>
            <a:ext cx="2379663" cy="1574800"/>
            <a:chOff x="325438" y="1173027"/>
            <a:chExt cx="2380889" cy="1573902"/>
          </a:xfrm>
        </p:grpSpPr>
        <p:sp>
          <p:nvSpPr>
            <p:cNvPr id="3" name="对话气泡: 圆角矩形 2"/>
            <p:cNvSpPr/>
            <p:nvPr/>
          </p:nvSpPr>
          <p:spPr>
            <a:xfrm>
              <a:off x="325438" y="1173027"/>
              <a:ext cx="2326886" cy="1573902"/>
            </a:xfrm>
            <a:prstGeom prst="wedgeRoundRectCallout">
              <a:avLst>
                <a:gd name="adj1" fmla="val -11366"/>
                <a:gd name="adj2" fmla="val 65468"/>
                <a:gd name="adj3" fmla="val 16667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52" name="TextBox 2"/>
            <p:cNvSpPr txBox="1">
              <a:spLocks noChangeArrowheads="1"/>
            </p:cNvSpPr>
            <p:nvPr/>
          </p:nvSpPr>
          <p:spPr bwMode="auto">
            <a:xfrm>
              <a:off x="336557" y="1173027"/>
              <a:ext cx="2369770" cy="1573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观察右边的课程表，读准字音。</a:t>
              </a:r>
              <a:endPara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pic>
        <p:nvPicPr>
          <p:cNvPr id="12292" name="图片 5"/>
          <p:cNvPicPr>
            <a:picLocks noChangeAspect="1"/>
          </p:cNvPicPr>
          <p:nvPr/>
        </p:nvPicPr>
        <p:blipFill>
          <a:blip r:embed="rId2"/>
          <a:srcRect l="2919" t="1180" r="33572" b="3722"/>
          <a:stretch>
            <a:fillRect/>
          </a:stretch>
        </p:blipFill>
        <p:spPr>
          <a:xfrm>
            <a:off x="3343275" y="893763"/>
            <a:ext cx="5410200" cy="3763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文本框 3"/>
          <p:cNvSpPr txBox="1"/>
          <p:nvPr/>
        </p:nvSpPr>
        <p:spPr>
          <a:xfrm>
            <a:off x="376238" y="417513"/>
            <a:ext cx="14414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我会读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1535113" y="1790700"/>
            <a:ext cx="5762625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文  数  学  音  乐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文本框 3"/>
          <p:cNvSpPr txBox="1"/>
          <p:nvPr/>
        </p:nvSpPr>
        <p:spPr>
          <a:xfrm>
            <a:off x="1962150" y="1204913"/>
            <a:ext cx="51085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wén  shù  xué  yīn  yuè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40" name="文本框 4"/>
          <p:cNvSpPr txBox="1"/>
          <p:nvPr/>
        </p:nvSpPr>
        <p:spPr>
          <a:xfrm>
            <a:off x="250825" y="400050"/>
            <a:ext cx="20685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拼读生字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5350" y="2700338"/>
            <a:ext cx="742156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数一数：我们今天要认识几个生字？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拼一拼：自己借助拼音练习读一读。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0975" y="581025"/>
            <a:ext cx="2405063" cy="3163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1387475" y="1331913"/>
            <a:ext cx="1155700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wén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364" name="TextBox 4"/>
          <p:cNvSpPr txBox="1"/>
          <p:nvPr/>
        </p:nvSpPr>
        <p:spPr>
          <a:xfrm>
            <a:off x="1552575" y="1882775"/>
            <a:ext cx="512763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5" name="矩形 17"/>
          <p:cNvSpPr/>
          <p:nvPr/>
        </p:nvSpPr>
        <p:spPr>
          <a:xfrm>
            <a:off x="6989763" y="1625600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文字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6" name="文本框 2"/>
          <p:cNvSpPr txBox="1"/>
          <p:nvPr/>
        </p:nvSpPr>
        <p:spPr>
          <a:xfrm>
            <a:off x="361950" y="368300"/>
            <a:ext cx="16017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记一记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9836" t="17999" r="7536" b="32123"/>
          <a:stretch>
            <a:fillRect/>
          </a:stretch>
        </p:blipFill>
        <p:spPr>
          <a:xfrm>
            <a:off x="3027363" y="3649663"/>
            <a:ext cx="3643312" cy="687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466850" y="3611563"/>
            <a:ext cx="15605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085975" y="1123950"/>
            <a:ext cx="80486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shù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387" name="TextBox 4"/>
          <p:cNvSpPr txBox="1"/>
          <p:nvPr/>
        </p:nvSpPr>
        <p:spPr>
          <a:xfrm>
            <a:off x="1103313" y="1528763"/>
            <a:ext cx="2770187" cy="831850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矩形 6"/>
          <p:cNvSpPr/>
          <p:nvPr/>
        </p:nvSpPr>
        <p:spPr>
          <a:xfrm>
            <a:off x="6064250" y="798513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数学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1825625" y="2251075"/>
            <a:ext cx="555625" cy="120967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138238" y="3536950"/>
            <a:ext cx="13747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2622550" y="2251075"/>
            <a:ext cx="844550" cy="120967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6863" y="3409950"/>
            <a:ext cx="3406775" cy="1189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3" name="图片 25"/>
          <p:cNvPicPr>
            <a:picLocks noChangeAspect="1"/>
          </p:cNvPicPr>
          <p:nvPr/>
        </p:nvPicPr>
        <p:blipFill>
          <a:blip r:embed="rId2"/>
          <a:srcRect l="4327" t="1996" r="5141" b="2629"/>
          <a:stretch>
            <a:fillRect/>
          </a:stretch>
        </p:blipFill>
        <p:spPr>
          <a:xfrm>
            <a:off x="5481638" y="1457325"/>
            <a:ext cx="2309812" cy="187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矩形 26"/>
          <p:cNvSpPr/>
          <p:nvPr/>
        </p:nvSpPr>
        <p:spPr>
          <a:xfrm>
            <a:off x="2216150" y="1714500"/>
            <a:ext cx="269875" cy="5429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86025" y="1714500"/>
            <a:ext cx="268288" cy="5429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24"/>
          <p:cNvSpPr txBox="1"/>
          <p:nvPr/>
        </p:nvSpPr>
        <p:spPr>
          <a:xfrm>
            <a:off x="938213" y="1177925"/>
            <a:ext cx="67945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9338" y="741363"/>
            <a:ext cx="80486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xué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412" name="矩形 5"/>
          <p:cNvSpPr/>
          <p:nvPr/>
        </p:nvSpPr>
        <p:spPr>
          <a:xfrm>
            <a:off x="3951288" y="3684588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3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1313" y="2166938"/>
            <a:ext cx="2409825" cy="240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095375" y="1384300"/>
            <a:ext cx="758825" cy="260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直接箭头连接符 4"/>
          <p:cNvCxnSpPr>
            <a:stCxn id="3" idx="3"/>
          </p:cNvCxnSpPr>
          <p:nvPr/>
        </p:nvCxnSpPr>
        <p:spPr>
          <a:xfrm flipV="1">
            <a:off x="1854200" y="1504950"/>
            <a:ext cx="1028700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21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250" y="1274763"/>
            <a:ext cx="3784600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矩形 27"/>
          <p:cNvSpPr/>
          <p:nvPr/>
        </p:nvSpPr>
        <p:spPr>
          <a:xfrm>
            <a:off x="1095375" y="1644650"/>
            <a:ext cx="758825" cy="5222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1" name="直接箭头连接符 30"/>
          <p:cNvCxnSpPr>
            <a:stCxn id="28" idx="3"/>
          </p:cNvCxnSpPr>
          <p:nvPr/>
        </p:nvCxnSpPr>
        <p:spPr>
          <a:xfrm>
            <a:off x="1854200" y="1906588"/>
            <a:ext cx="1860550" cy="8112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3768725" y="2557463"/>
            <a:ext cx="647700" cy="584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tx2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子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3" grpId="0" animBg="1"/>
      <p:bldP spid="28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04900" y="733425"/>
            <a:ext cx="80645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yīn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35" name="TextBox 4"/>
          <p:cNvSpPr txBox="1"/>
          <p:nvPr/>
        </p:nvSpPr>
        <p:spPr>
          <a:xfrm>
            <a:off x="1104900" y="1160463"/>
            <a:ext cx="663575" cy="1016000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音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矩形 5"/>
          <p:cNvSpPr/>
          <p:nvPr/>
        </p:nvSpPr>
        <p:spPr>
          <a:xfrm>
            <a:off x="3151188" y="3581400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拼音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7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9825" y="2112963"/>
            <a:ext cx="3138488" cy="241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025525" y="1365250"/>
            <a:ext cx="819150" cy="358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直接箭头连接符 4"/>
          <p:cNvCxnSpPr>
            <a:stCxn id="3" idx="3"/>
          </p:cNvCxnSpPr>
          <p:nvPr/>
        </p:nvCxnSpPr>
        <p:spPr>
          <a:xfrm flipV="1">
            <a:off x="1844675" y="1538288"/>
            <a:ext cx="1484313" cy="635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438525" y="995363"/>
            <a:ext cx="536575" cy="6461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立</a:t>
            </a:r>
            <a:endParaRPr kumimoji="0" lang="zh-CN" altLang="en-US" sz="36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1025525" y="1724025"/>
            <a:ext cx="819150" cy="3571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11" name="直接箭头连接符 110"/>
          <p:cNvCxnSpPr/>
          <p:nvPr/>
        </p:nvCxnSpPr>
        <p:spPr>
          <a:xfrm flipV="1">
            <a:off x="1844675" y="1914525"/>
            <a:ext cx="1484313" cy="635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/>
          <p:cNvSpPr txBox="1"/>
          <p:nvPr/>
        </p:nvSpPr>
        <p:spPr>
          <a:xfrm>
            <a:off x="3446463" y="1668463"/>
            <a:ext cx="534988" cy="6477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</a:t>
            </a:r>
            <a:endParaRPr kumimoji="0" lang="zh-CN" altLang="en-US" sz="36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3" grpId="0" animBg="1"/>
      <p:bldP spid="7" grpId="0" animBg="1"/>
      <p:bldP spid="110" grpId="0" animBg="1"/>
      <p:bldP spid="112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1268</Words>
  <Application>WPS 演示</Application>
  <PresentationFormat>全屏显示(16:9)</PresentationFormat>
  <Paragraphs>266</Paragraphs>
  <Slides>35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8" baseType="lpstr">
      <vt:lpstr>Arial</vt:lpstr>
      <vt:lpstr>宋体</vt:lpstr>
      <vt:lpstr>Wingdings</vt:lpstr>
      <vt:lpstr>Cambria</vt:lpstr>
      <vt:lpstr>黑体</vt:lpstr>
      <vt:lpstr>楷体</vt:lpstr>
      <vt:lpstr>Calibri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易提分旗舰店yitifen.tmall.com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category>易提分旗舰店yitifen.tmall.com</cp:category>
  <cp:lastModifiedBy>上帝掷骰子吗</cp:lastModifiedBy>
  <cp:revision>4</cp:revision>
  <dcterms:created xsi:type="dcterms:W3CDTF">2016-01-14T07:05:00Z</dcterms:created>
  <dcterms:modified xsi:type="dcterms:W3CDTF">2023-09-24T05:10:21Z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F174366C503240E4939BBFF5191503FD_13</vt:lpwstr>
  </property>
  <property fmtid="{D5CDD505-2E9C-101B-9397-08002B2CF9AE}" pid="4" name="KSOProductBuildVer">
    <vt:lpwstr>2052-12.1.0.15374</vt:lpwstr>
  </property>
</Properties>
</file>