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7" r:id="rId4"/>
  </p:sldMasterIdLst>
  <p:notesMasterIdLst>
    <p:notesMasterId r:id="rId7"/>
  </p:notesMasterIdLst>
  <p:sldIdLst>
    <p:sldId id="796" r:id="rId5"/>
    <p:sldId id="698" r:id="rId6"/>
    <p:sldId id="781" r:id="rId8"/>
    <p:sldId id="782" r:id="rId9"/>
    <p:sldId id="783" r:id="rId10"/>
    <p:sldId id="784" r:id="rId11"/>
    <p:sldId id="785" r:id="rId12"/>
    <p:sldId id="786" r:id="rId13"/>
    <p:sldId id="787" r:id="rId14"/>
    <p:sldId id="788" r:id="rId15"/>
    <p:sldId id="789" r:id="rId16"/>
    <p:sldId id="790" r:id="rId17"/>
    <p:sldId id="792" r:id="rId18"/>
    <p:sldId id="793" r:id="rId19"/>
    <p:sldId id="810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4" userDrawn="1">
          <p15:clr>
            <a:srgbClr val="A4A3A4"/>
          </p15:clr>
        </p15:guide>
        <p15:guide id="2" pos="316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94"/>
        <p:guide pos="31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png"/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4294967295"/>
          </p:nvPr>
        </p:nvSpPr>
        <p:spPr>
          <a:xfrm>
            <a:off x="762635" y="438150"/>
            <a:ext cx="8126095" cy="416560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填上合适的单位。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</a:rPr>
              <a:t>  </a:t>
            </a:r>
            <a:endParaRPr lang="zh-CN" altLang="en-US" sz="3000">
              <a:solidFill>
                <a:schemeClr val="tx1"/>
              </a:solidFill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 flipH="1">
            <a:off x="914083" y="666750"/>
            <a:ext cx="6961188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）筷子长为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        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）一本书厚约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    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）电视塔高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120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    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）一根跳绳长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lang="zh-CN" altLang="en-US" sz="3000" strike="noStrike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     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4879658" y="1425575"/>
            <a:ext cx="135731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879658" y="2143760"/>
            <a:ext cx="135731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5038725" y="2805430"/>
            <a:ext cx="104457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024755" y="3509328"/>
            <a:ext cx="104457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 txBox="1">
            <a:spLocks noChangeArrowheads="1"/>
          </p:cNvSpPr>
          <p:nvPr/>
        </p:nvSpPr>
        <p:spPr bwMode="auto">
          <a:xfrm flipH="1">
            <a:off x="490538" y="840740"/>
            <a:ext cx="8056563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选择。（把正确答案的序号填在括号里）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）一把椅子大约高（      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A.45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	      B.45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）一棵树大约高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      ）。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A.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			 B.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90465" y="1362710"/>
            <a:ext cx="7874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6480" y="3018790"/>
            <a:ext cx="7874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2"/>
          <p:cNvSpPr txBox="1"/>
          <p:nvPr/>
        </p:nvSpPr>
        <p:spPr>
          <a:xfrm>
            <a:off x="735013" y="501968"/>
            <a:ext cx="64373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539750" indent="-539750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在合适的答案后面画“√”。</a:t>
            </a:r>
            <a:endParaRPr lang="en-US" altLang="zh-CN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0" name="文本框 22"/>
          <p:cNvSpPr txBox="1"/>
          <p:nvPr/>
        </p:nvSpPr>
        <p:spPr>
          <a:xfrm>
            <a:off x="4592638" y="1316355"/>
            <a:ext cx="44291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桌子高：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厘米  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(    )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80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厘米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)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米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    )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771" name="组合 14"/>
          <p:cNvGrpSpPr/>
          <p:nvPr/>
        </p:nvGrpSpPr>
        <p:grpSpPr>
          <a:xfrm>
            <a:off x="849313" y="1323975"/>
            <a:ext cx="2940050" cy="2579688"/>
            <a:chOff x="2183" y="2952"/>
            <a:chExt cx="4630" cy="4063"/>
          </a:xfrm>
        </p:grpSpPr>
        <p:sp>
          <p:nvSpPr>
            <p:cNvPr id="6" name="任意多边形 5"/>
            <p:cNvSpPr/>
            <p:nvPr/>
          </p:nvSpPr>
          <p:spPr>
            <a:xfrm>
              <a:off x="6531" y="5215"/>
              <a:ext cx="142" cy="1636"/>
            </a:xfrm>
            <a:custGeom>
              <a:avLst/>
              <a:gdLst>
                <a:gd name="connisteX0" fmla="*/ 0 w 115570"/>
                <a:gd name="connsiteY0" fmla="*/ 28575 h 1038860"/>
                <a:gd name="connisteX1" fmla="*/ 0 w 115570"/>
                <a:gd name="connsiteY1" fmla="*/ 880110 h 1038860"/>
                <a:gd name="connisteX2" fmla="*/ 0 w 115570"/>
                <a:gd name="connsiteY2" fmla="*/ 1009650 h 1038860"/>
                <a:gd name="connisteX3" fmla="*/ 86360 w 115570"/>
                <a:gd name="connsiteY3" fmla="*/ 1038860 h 1038860"/>
                <a:gd name="connisteX4" fmla="*/ 115570 w 115570"/>
                <a:gd name="connsiteY4" fmla="*/ 0 h 1038860"/>
                <a:gd name="connisteX5" fmla="*/ 0 w 115570"/>
                <a:gd name="connsiteY5" fmla="*/ 28575 h 103886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15570" h="1038860">
                  <a:moveTo>
                    <a:pt x="0" y="28575"/>
                  </a:moveTo>
                  <a:lnTo>
                    <a:pt x="0" y="880110"/>
                  </a:lnTo>
                  <a:lnTo>
                    <a:pt x="0" y="1009650"/>
                  </a:lnTo>
                  <a:lnTo>
                    <a:pt x="86360" y="1038860"/>
                  </a:lnTo>
                  <a:lnTo>
                    <a:pt x="115570" y="0"/>
                  </a:lnTo>
                  <a:lnTo>
                    <a:pt x="0" y="28575"/>
                  </a:lnTo>
                  <a:close/>
                </a:path>
              </a:pathLst>
            </a:custGeom>
            <a:solidFill>
              <a:srgbClr val="B9B9D4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strike="noStrike" noProof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233" y="5379"/>
              <a:ext cx="170" cy="1636"/>
            </a:xfrm>
            <a:custGeom>
              <a:avLst/>
              <a:gdLst>
                <a:gd name="connisteX0" fmla="*/ 0 w 115570"/>
                <a:gd name="connsiteY0" fmla="*/ 28575 h 1038860"/>
                <a:gd name="connisteX1" fmla="*/ 0 w 115570"/>
                <a:gd name="connsiteY1" fmla="*/ 880110 h 1038860"/>
                <a:gd name="connisteX2" fmla="*/ 0 w 115570"/>
                <a:gd name="connsiteY2" fmla="*/ 1009650 h 1038860"/>
                <a:gd name="connisteX3" fmla="*/ 86360 w 115570"/>
                <a:gd name="connsiteY3" fmla="*/ 1038860 h 1038860"/>
                <a:gd name="connisteX4" fmla="*/ 115570 w 115570"/>
                <a:gd name="connsiteY4" fmla="*/ 0 h 1038860"/>
                <a:gd name="connisteX5" fmla="*/ 0 w 115570"/>
                <a:gd name="connsiteY5" fmla="*/ 28575 h 103886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15570" h="1038860">
                  <a:moveTo>
                    <a:pt x="0" y="28575"/>
                  </a:moveTo>
                  <a:lnTo>
                    <a:pt x="0" y="880110"/>
                  </a:lnTo>
                  <a:lnTo>
                    <a:pt x="0" y="1009650"/>
                  </a:lnTo>
                  <a:lnTo>
                    <a:pt x="86360" y="1038860"/>
                  </a:lnTo>
                  <a:lnTo>
                    <a:pt x="115570" y="0"/>
                  </a:lnTo>
                  <a:lnTo>
                    <a:pt x="0" y="28575"/>
                  </a:lnTo>
                  <a:close/>
                </a:path>
              </a:pathLst>
            </a:custGeom>
            <a:solidFill>
              <a:srgbClr val="B9B9D4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strike="noStrike" noProof="1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0215" t="443" r="208" b="11822"/>
            <a:stretch>
              <a:fillRect/>
            </a:stretch>
          </p:blipFill>
          <p:spPr>
            <a:xfrm>
              <a:off x="2183" y="2952"/>
              <a:ext cx="4630" cy="3737"/>
            </a:xfrm>
            <a:prstGeom prst="snip2DiagRect">
              <a:avLst>
                <a:gd name="adj1" fmla="val 0"/>
                <a:gd name="adj2" fmla="val 49959"/>
              </a:avLst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7259955" y="2890838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3910" y="2710815"/>
            <a:ext cx="1078230" cy="97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838835" y="96932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19459" name="文本框 7"/>
          <p:cNvSpPr txBox="1"/>
          <p:nvPr/>
        </p:nvSpPr>
        <p:spPr>
          <a:xfrm>
            <a:off x="762635" y="2036445"/>
            <a:ext cx="6922135" cy="1383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测量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较短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的物体，通常用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作单位；   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测量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较长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物体，通常用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作单位。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901825" y="2495550"/>
            <a:ext cx="64039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4000" b="1">
                <a:latin typeface="楷体" panose="02010609060101010101" charset="-122"/>
                <a:ea typeface="楷体" panose="02010609060101010101" charset="-122"/>
              </a:rPr>
              <a:t>第4课时 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4000" b="1">
                <a:latin typeface="楷体" panose="02010609060101010101" charset="-122"/>
                <a:ea typeface="楷体" panose="02010609060101010101" charset="-122"/>
              </a:rPr>
              <a:t> 解决问题</a:t>
            </a:r>
            <a:endParaRPr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4108768" y="1558925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长度单位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621915" y="1575435"/>
            <a:ext cx="556886" cy="6140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2"/>
          <p:cNvSpPr txBox="1"/>
          <p:nvPr/>
        </p:nvSpPr>
        <p:spPr>
          <a:xfrm>
            <a:off x="1524635" y="1504950"/>
            <a:ext cx="4102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每周星期一，学校都会举行升国旗仪式。 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91" name="Picture 4" descr="E:\R二数上\resource\U01\doc\红旗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62888" y="506413"/>
            <a:ext cx="1165225" cy="439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"/>
          <p:cNvSpPr txBox="1"/>
          <p:nvPr/>
        </p:nvSpPr>
        <p:spPr>
          <a:xfrm>
            <a:off x="1360488" y="591185"/>
            <a:ext cx="6869112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一根旗杆的高度是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厘米还是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米？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47800" y="1650365"/>
            <a:ext cx="3478530" cy="441325"/>
          </a:xfrm>
          <a:prstGeom prst="roundRect">
            <a:avLst>
              <a:gd name="adj" fmla="val 47562"/>
            </a:avLst>
          </a:prstGeom>
          <a:solidFill>
            <a:srgbClr val="E47D5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要解决什么问题？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362200" y="2800350"/>
            <a:ext cx="5523230" cy="613243"/>
          </a:xfrm>
          <a:prstGeom prst="wedgeRoundRectCallout">
            <a:avLst>
              <a:gd name="adj1" fmla="val -53587"/>
              <a:gd name="adj2" fmla="val 2240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判断旗杆高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厘米还是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196" name="Picture 15" descr="C:\Users\Administrator\Desktop\新画人物图\女03 拷贝.png女03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57643" y="2526030"/>
            <a:ext cx="626110" cy="13131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684051" y="833529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" name="任意多边形 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8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371600" y="1048385"/>
            <a:ext cx="2442210" cy="439420"/>
          </a:xfrm>
          <a:prstGeom prst="roundRect">
            <a:avLst>
              <a:gd name="adj" fmla="val 47562"/>
            </a:avLst>
          </a:prstGeom>
          <a:solidFill>
            <a:srgbClr val="E47D5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怎样解答？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433" name="文本框 3"/>
          <p:cNvSpPr txBox="1"/>
          <p:nvPr/>
        </p:nvSpPr>
        <p:spPr>
          <a:xfrm>
            <a:off x="1371918" y="62230"/>
            <a:ext cx="6869112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一根旗杆的高度是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厘米还是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米？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8486" y="304574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8" name="任意多边形 7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8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9760" y="1506855"/>
            <a:ext cx="5076190" cy="1439545"/>
            <a:chOff x="840" y="3211"/>
            <a:chExt cx="7994" cy="2267"/>
          </a:xfrm>
        </p:grpSpPr>
        <p:pic>
          <p:nvPicPr>
            <p:cNvPr id="15" name="Picture 12" descr="C:\Users\Administrator\Desktop\新画人物图\男02 拷贝.png男02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840" y="3211"/>
              <a:ext cx="1081" cy="22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7" name="云形标注 3"/>
            <p:cNvSpPr/>
            <p:nvPr/>
          </p:nvSpPr>
          <p:spPr>
            <a:xfrm>
              <a:off x="2760" y="3451"/>
              <a:ext cx="6040" cy="1363"/>
            </a:xfrm>
            <a:prstGeom prst="cloudCallout">
              <a:avLst>
                <a:gd name="adj1" fmla="val -63476"/>
                <a:gd name="adj2" fmla="val -673"/>
              </a:avLst>
            </a:prstGeom>
            <a:solidFill>
              <a:schemeClr val="bg1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eaLnBrk="1" hangingPunct="1"/>
              <a:endParaRPr lang="en-US" altLang="zh-CN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59" y="3682"/>
              <a:ext cx="5475" cy="860"/>
              <a:chOff x="1230" y="9921"/>
              <a:chExt cx="5475" cy="860"/>
            </a:xfrm>
          </p:grpSpPr>
          <p:pic>
            <p:nvPicPr>
              <p:cNvPr id="19468" name="Picture 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695" y="9927"/>
                <a:ext cx="1287" cy="8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1230" y="9921"/>
                <a:ext cx="5475" cy="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0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1</a:t>
                </a:r>
                <a:r>
                  <a:rPr lang="zh-CN" altLang="en-US" sz="30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厘米这么长</a:t>
                </a:r>
                <a:r>
                  <a:rPr lang="en-US" altLang="zh-CN" sz="30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</a:t>
                </a:r>
                <a:r>
                  <a:rPr lang="zh-CN" altLang="en-US" sz="30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。</a:t>
                </a:r>
                <a:r>
                  <a:rPr lang="en-US" altLang="zh-CN" sz="30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</a:t>
                </a:r>
                <a:endParaRPr lang="en-US" altLang="zh-CN" sz="3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362200" y="2877820"/>
            <a:ext cx="5921375" cy="1704340"/>
            <a:chOff x="4080" y="5010"/>
            <a:chExt cx="9325" cy="2684"/>
          </a:xfrm>
        </p:grpSpPr>
        <p:grpSp>
          <p:nvGrpSpPr>
            <p:cNvPr id="22" name="组合 21"/>
            <p:cNvGrpSpPr/>
            <p:nvPr/>
          </p:nvGrpSpPr>
          <p:grpSpPr>
            <a:xfrm>
              <a:off x="4080" y="5010"/>
              <a:ext cx="7462" cy="2471"/>
              <a:chOff x="6240" y="12310"/>
              <a:chExt cx="7462" cy="2471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40" y="12310"/>
                <a:ext cx="7462" cy="2471"/>
                <a:chOff x="2415" y="4871"/>
                <a:chExt cx="7462" cy="2471"/>
              </a:xfrm>
            </p:grpSpPr>
            <p:sp>
              <p:nvSpPr>
                <p:cNvPr id="18" name="云形标注 3"/>
                <p:cNvSpPr/>
                <p:nvPr/>
              </p:nvSpPr>
              <p:spPr>
                <a:xfrm>
                  <a:off x="2415" y="4871"/>
                  <a:ext cx="7462" cy="2471"/>
                </a:xfrm>
                <a:prstGeom prst="cloudCallout">
                  <a:avLst>
                    <a:gd name="adj1" fmla="val 59461"/>
                    <a:gd name="adj2" fmla="val 15415"/>
                  </a:avLst>
                </a:prstGeom>
                <a:solidFill>
                  <a:schemeClr val="bg1"/>
                </a:solidFill>
                <a:ln w="19050" cap="flat" cmpd="sng">
                  <a:solidFill>
                    <a:schemeClr val="accen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square">
                  <a:spAutoFit/>
                </a:bodyPr>
                <a:lstStyle/>
                <a:p>
                  <a:pPr eaLnBrk="1" hangingPunct="1"/>
                  <a:endParaRPr lang="en-US" altLang="zh-CN" sz="3000" b="1" dirty="0">
                    <a:latin typeface="楷体" panose="02010609060101010101" charset="-122"/>
                    <a:ea typeface="楷体" panose="02010609060101010101" charset="-122"/>
                  </a:endParaRPr>
                </a:p>
                <a:p>
                  <a:pPr eaLnBrk="1" hangingPunct="1"/>
                  <a:endParaRPr lang="en-US" altLang="zh-CN" sz="30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3141" y="5243"/>
                  <a:ext cx="5984" cy="1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10000"/>
                    </a:lnSpc>
                  </a:pPr>
                  <a:r>
                    <a:rPr lang="en-US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13</a:t>
                  </a:r>
                  <a:r>
                    <a:rPr lang="zh-CN" altLang="en-US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厘米就这么高</a:t>
                  </a:r>
                  <a:r>
                    <a:rPr lang="en-US" altLang="zh-CN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   </a:t>
                  </a:r>
                  <a:r>
                    <a:rPr lang="zh-CN" altLang="en-US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，</a:t>
                  </a:r>
                  <a:r>
                    <a:rPr lang="en-US" altLang="zh-CN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   </a:t>
                  </a:r>
                  <a:r>
                    <a:rPr lang="zh-CN" altLang="en-US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旗杆不可能这么矮。</a:t>
                  </a:r>
                  <a:r>
                    <a:rPr lang="en-US" altLang="zh-CN" sz="3000" b="1" dirty="0"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     </a:t>
                  </a:r>
                  <a:endParaRPr lang="en-US" altLang="zh-CN" sz="30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/>
              <a:srcRect l="19591" t="28074" r="62957" b="39012"/>
              <a:stretch>
                <a:fillRect/>
              </a:stretch>
            </p:blipFill>
            <p:spPr>
              <a:xfrm>
                <a:off x="11520" y="12548"/>
                <a:ext cx="731" cy="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3" name="图片 22" descr="女01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240" y="5250"/>
              <a:ext cx="1165" cy="24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099310" y="2741930"/>
            <a:ext cx="3729990" cy="1640933"/>
          </a:xfrm>
          <a:prstGeom prst="wedgeRoundRectCallout">
            <a:avLst>
              <a:gd name="adj1" fmla="val 85189"/>
              <a:gd name="adj2" fmla="val 611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000" b="1" strike="noStrike" baseline="-250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000" b="1" strike="noStrike" baseline="-250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米多高，才到旗杆的这个高度。旗杆应该是</a:t>
            </a:r>
            <a:r>
              <a:rPr lang="en-US" altLang="zh-CN" sz="3000" b="1" strike="noStrike" baseline="-250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kumimoji="0" lang="en-US" altLang="zh-CN" sz="30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米高。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534" name="Picture 4" descr="E:\R二数上\resource\U01\doc\红旗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85380" y="381635"/>
            <a:ext cx="1278890" cy="44684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457200" y="819785"/>
            <a:ext cx="5885180" cy="1249045"/>
            <a:chOff x="365" y="9090"/>
            <a:chExt cx="9268" cy="1967"/>
          </a:xfrm>
        </p:grpSpPr>
        <p:sp>
          <p:nvSpPr>
            <p:cNvPr id="18" name="AutoShape 20"/>
            <p:cNvSpPr>
              <a:spLocks noChangeArrowheads="1"/>
            </p:cNvSpPr>
            <p:nvPr/>
          </p:nvSpPr>
          <p:spPr bwMode="auto">
            <a:xfrm>
              <a:off x="2285" y="9090"/>
              <a:ext cx="7348" cy="1772"/>
            </a:xfrm>
            <a:prstGeom prst="wedgeRoundRectCallout">
              <a:avLst>
                <a:gd name="adj1" fmla="val -54376"/>
                <a:gd name="adj2" fmla="val 312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000" b="1" strike="noStrike" baseline="-250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lang="en-US" altLang="zh-CN" sz="3000" b="1" strike="noStrike" baseline="-250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个小朋友的身高加起来差不多和旗杆一样高。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5615" name="图片 13" descr="C:\Users\Administrator\Desktop\新画人物图\书本02 拷贝.png书本02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365" y="9090"/>
              <a:ext cx="1563" cy="196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3300" y="4386580"/>
            <a:ext cx="216535" cy="467995"/>
          </a:xfrm>
          <a:prstGeom prst="rect">
            <a:avLst/>
          </a:prstGeom>
        </p:spPr>
      </p:pic>
      <p:pic>
        <p:nvPicPr>
          <p:cNvPr id="17" name="图片 16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5520" y="3943985"/>
            <a:ext cx="216535" cy="467995"/>
          </a:xfrm>
          <a:prstGeom prst="rect">
            <a:avLst/>
          </a:prstGeom>
        </p:spPr>
      </p:pic>
      <p:pic>
        <p:nvPicPr>
          <p:cNvPr id="19" name="图片 18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4410" y="3500755"/>
            <a:ext cx="216535" cy="467995"/>
          </a:xfrm>
          <a:prstGeom prst="rect">
            <a:avLst/>
          </a:prstGeom>
        </p:spPr>
      </p:pic>
      <p:pic>
        <p:nvPicPr>
          <p:cNvPr id="20" name="图片 19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4250" y="3058160"/>
            <a:ext cx="216535" cy="467995"/>
          </a:xfrm>
          <a:prstGeom prst="rect">
            <a:avLst/>
          </a:prstGeom>
        </p:spPr>
      </p:pic>
      <p:pic>
        <p:nvPicPr>
          <p:cNvPr id="21" name="图片 20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1550" y="2621280"/>
            <a:ext cx="216535" cy="467995"/>
          </a:xfrm>
          <a:prstGeom prst="rect">
            <a:avLst/>
          </a:prstGeom>
        </p:spPr>
      </p:pic>
      <p:pic>
        <p:nvPicPr>
          <p:cNvPr id="22" name="图片 21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3770" y="2178685"/>
            <a:ext cx="216535" cy="467995"/>
          </a:xfrm>
          <a:prstGeom prst="rect">
            <a:avLst/>
          </a:prstGeom>
        </p:spPr>
      </p:pic>
      <p:pic>
        <p:nvPicPr>
          <p:cNvPr id="23" name="图片 22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2660" y="1735455"/>
            <a:ext cx="216535" cy="467995"/>
          </a:xfrm>
          <a:prstGeom prst="rect">
            <a:avLst/>
          </a:prstGeom>
        </p:spPr>
      </p:pic>
      <p:pic>
        <p:nvPicPr>
          <p:cNvPr id="24" name="图片 23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2500" y="1292860"/>
            <a:ext cx="216535" cy="467995"/>
          </a:xfrm>
          <a:prstGeom prst="rect">
            <a:avLst/>
          </a:prstGeom>
        </p:spPr>
      </p:pic>
      <p:pic>
        <p:nvPicPr>
          <p:cNvPr id="26" name="图片 25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98055" y="842645"/>
            <a:ext cx="216535" cy="467995"/>
          </a:xfrm>
          <a:prstGeom prst="rect">
            <a:avLst/>
          </a:prstGeom>
        </p:spPr>
      </p:pic>
      <p:pic>
        <p:nvPicPr>
          <p:cNvPr id="27" name="图片 26" descr="女0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7895" y="400050"/>
            <a:ext cx="216535" cy="46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43000" y="2113280"/>
            <a:ext cx="6600825" cy="1697990"/>
            <a:chOff x="1800" y="2971"/>
            <a:chExt cx="10395" cy="2674"/>
          </a:xfrm>
        </p:grpSpPr>
        <p:sp>
          <p:nvSpPr>
            <p:cNvPr id="3" name="AutoShape 12"/>
            <p:cNvSpPr>
              <a:spLocks noChangeArrowheads="1"/>
            </p:cNvSpPr>
            <p:nvPr/>
          </p:nvSpPr>
          <p:spPr bwMode="auto">
            <a:xfrm>
              <a:off x="1800" y="3451"/>
              <a:ext cx="8358" cy="1772"/>
            </a:xfrm>
            <a:prstGeom prst="wedgeRoundRectCallout">
              <a:avLst>
                <a:gd name="adj1" fmla="val 58746"/>
                <a:gd name="adj2" fmla="val -5949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一支新铅笔都不止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13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厘米长，旗杆的高度应该是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13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米。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9460" name="Picture 12" descr="C:\Users\Administrator\Desktop\新画人物图\男03 拷贝.png男03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920" y="2971"/>
              <a:ext cx="1275" cy="267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圆角矩形 4"/>
          <p:cNvSpPr/>
          <p:nvPr/>
        </p:nvSpPr>
        <p:spPr>
          <a:xfrm>
            <a:off x="1372235" y="1503680"/>
            <a:ext cx="2663190" cy="439420"/>
          </a:xfrm>
          <a:prstGeom prst="roundRect">
            <a:avLst>
              <a:gd name="adj" fmla="val 47562"/>
            </a:avLst>
          </a:prstGeom>
          <a:solidFill>
            <a:srgbClr val="E47D5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tIns="0" bIns="36000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解答合理吗？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371918" y="288925"/>
            <a:ext cx="6869112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一根旗杆的高度是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厘米还是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米？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8486" y="531269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2" name="任意多边形 11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8</a:t>
              </a:r>
              <a:endPara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33" name="图片 132" descr="一支没有削的铅笔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713146" y="2270025"/>
            <a:ext cx="177165" cy="179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4"/>
          <p:cNvSpPr txBox="1"/>
          <p:nvPr/>
        </p:nvSpPr>
        <p:spPr>
          <a:xfrm>
            <a:off x="1447800" y="3132455"/>
            <a:ext cx="4915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）篮球场长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7" name="Text Box 13"/>
          <p:cNvSpPr txBox="1"/>
          <p:nvPr/>
        </p:nvSpPr>
        <p:spPr>
          <a:xfrm>
            <a:off x="1598930" y="2366010"/>
            <a:ext cx="5866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）麻雀的足印长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8" name="Text Box 12"/>
          <p:cNvSpPr txBox="1"/>
          <p:nvPr/>
        </p:nvSpPr>
        <p:spPr>
          <a:xfrm>
            <a:off x="1524000" y="1657350"/>
            <a:ext cx="48393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）课桌长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    ）。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418965" y="1656715"/>
            <a:ext cx="112585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426075" y="2350770"/>
            <a:ext cx="11239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029200" y="3136583"/>
            <a:ext cx="96837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 flipH="1">
            <a:off x="609600" y="819150"/>
            <a:ext cx="82756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）里填上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“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或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“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333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07380" y="133985"/>
            <a:ext cx="2206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440000">
            <a:off x="757555" y="2726055"/>
            <a:ext cx="413385" cy="318770"/>
          </a:xfrm>
          <a:prstGeom prst="rect">
            <a:avLst/>
          </a:prstGeom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 flipH="1">
            <a:off x="1062355" y="3943350"/>
            <a:ext cx="7018655" cy="66675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说说你是怎样确定括号里的长度单位的。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14680" y="3536950"/>
            <a:ext cx="816356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3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）大树高</a:t>
            </a:r>
            <a:r>
              <a:rPr lang="zh-CN" altLang="en-US" sz="30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8 米。   （       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14680" y="4212590"/>
            <a:ext cx="8361045" cy="553085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）教室长</a:t>
            </a:r>
            <a:r>
              <a:rPr lang="zh-CN" altLang="en-US" sz="30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lang="en-US" altLang="zh-CN" sz="30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10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厘米。 （       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614680" y="2148840"/>
            <a:ext cx="836104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（1）数学书长</a:t>
            </a:r>
            <a:r>
              <a:rPr lang="zh-CN" altLang="en-US" sz="30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26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米。（       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352733" y="2150428"/>
            <a:ext cx="152241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厘米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467033" y="4197668"/>
            <a:ext cx="111442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30" name="Text Box 9"/>
          <p:cNvSpPr txBox="1"/>
          <p:nvPr/>
        </p:nvSpPr>
        <p:spPr>
          <a:xfrm>
            <a:off x="5332095" y="3541713"/>
            <a:ext cx="11842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228600" indent="-22860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anose="02010609030101010101" pitchFamily="1" charset="-122"/>
              </a:rPr>
              <a:t> 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anose="02010609030101010101" pitchFamily="1" charset="-122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 flipH="1">
            <a:off x="304800" y="705485"/>
            <a:ext cx="8540750" cy="1052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下面的长度单位对吗？把不对的改正后写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在括号里。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903980" y="2672715"/>
            <a:ext cx="53022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547745" y="4751070"/>
            <a:ext cx="9175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05155" y="2820670"/>
            <a:ext cx="796798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2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）房间高</a:t>
            </a:r>
            <a:r>
              <a:rPr lang="zh-CN" altLang="en-US" sz="30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3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厘米。 （       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5307648" y="2848610"/>
            <a:ext cx="111442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米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360103" y="3350895"/>
            <a:ext cx="9175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9" name="文本框 8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0" name="任意多边形 9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30" grpId="0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全屏显示(16:9)</PresentationFormat>
  <Paragraphs>143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494</cp:revision>
  <dcterms:created xsi:type="dcterms:W3CDTF">2015-05-29T07:51:00Z</dcterms:created>
  <dcterms:modified xsi:type="dcterms:W3CDTF">2023-09-28T13:22:29Z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