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32"/>
  </p:handoutMasterIdLst>
  <p:sldIdLst>
    <p:sldId id="266" r:id="rId4"/>
    <p:sldId id="267" r:id="rId5"/>
    <p:sldId id="261" r:id="rId7"/>
    <p:sldId id="290" r:id="rId8"/>
    <p:sldId id="288" r:id="rId9"/>
    <p:sldId id="289" r:id="rId10"/>
    <p:sldId id="287" r:id="rId11"/>
    <p:sldId id="286" r:id="rId12"/>
    <p:sldId id="285" r:id="rId13"/>
    <p:sldId id="284" r:id="rId14"/>
    <p:sldId id="283" r:id="rId15"/>
    <p:sldId id="282" r:id="rId16"/>
    <p:sldId id="281" r:id="rId17"/>
    <p:sldId id="280" r:id="rId18"/>
    <p:sldId id="278" r:id="rId19"/>
    <p:sldId id="277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76" r:id="rId29"/>
    <p:sldId id="260" r:id="rId30"/>
    <p:sldId id="313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54FA"/>
    <a:srgbClr val="FAFAFA"/>
    <a:srgbClr val="197DE1"/>
    <a:srgbClr val="2B99FF"/>
    <a:srgbClr val="187DE2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6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第一单元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解决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问题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8" name="圆角矩形标注 17"/>
          <p:cNvSpPr/>
          <p:nvPr/>
        </p:nvSpPr>
        <p:spPr>
          <a:xfrm>
            <a:off x="655320" y="1251903"/>
            <a:ext cx="3981450" cy="696913"/>
          </a:xfrm>
          <a:prstGeom prst="wedgeRoundRectCallout">
            <a:avLst>
              <a:gd name="adj1" fmla="val 65935"/>
              <a:gd name="adj2" fmla="val 13131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元的这样估。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342" name="矩形 7"/>
          <p:cNvSpPr/>
          <p:nvPr/>
        </p:nvSpPr>
        <p:spPr>
          <a:xfrm>
            <a:off x="3401695" y="5478145"/>
            <a:ext cx="39147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元的鸡蛋不够。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4" name="矩形 12"/>
          <p:cNvSpPr/>
          <p:nvPr/>
        </p:nvSpPr>
        <p:spPr>
          <a:xfrm>
            <a:off x="3427095" y="2482533"/>
            <a:ext cx="61874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袋大米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超过了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袋大米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超过了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元；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5" name="矩形 13"/>
          <p:cNvSpPr/>
          <p:nvPr/>
        </p:nvSpPr>
        <p:spPr>
          <a:xfrm>
            <a:off x="3452495" y="3128645"/>
            <a:ext cx="67100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千克肉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超过了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千克也就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超过了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5×0.8=20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元，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6" name="矩形 14"/>
          <p:cNvSpPr/>
          <p:nvPr/>
        </p:nvSpPr>
        <p:spPr>
          <a:xfrm>
            <a:off x="3427095" y="4277995"/>
            <a:ext cx="6096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如果买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元的鸡蛋，总共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超过了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60+20+20=100(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615940" y="977900"/>
          <a:ext cx="4530090" cy="1504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045"/>
                <a:gridCol w="2265045"/>
              </a:tblGrid>
              <a:tr h="752475">
                <a:tc>
                  <a:txBody>
                    <a:bodyPr/>
                    <a:p>
                      <a:endParaRPr lang="zh-CN" altLang="en-US" sz="1800" dirty="0"/>
                    </a:p>
                  </a:txBody>
                  <a:tcPr marL="91473" marR="9147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zh-CN" altLang="en-US" sz="1800" dirty="0"/>
                    </a:p>
                  </a:txBody>
                  <a:tcPr marL="91473" marR="9147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52475">
                <a:tc>
                  <a:txBody>
                    <a:bodyPr/>
                    <a:p>
                      <a:endParaRPr lang="zh-CN" altLang="en-US" sz="1800" dirty="0"/>
                    </a:p>
                  </a:txBody>
                  <a:tcPr marL="91473" marR="9147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endParaRPr lang="zh-CN" altLang="en-US" sz="1800" dirty="0"/>
                    </a:p>
                  </a:txBody>
                  <a:tcPr marL="91473" marR="91473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960110" y="1124903"/>
            <a:ext cx="135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袋＞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66735" y="1189990"/>
            <a:ext cx="135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袋＞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5623" y="1878330"/>
            <a:ext cx="224091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0.8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千克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肉＞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66418" y="1878330"/>
            <a:ext cx="14732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鸡蛋：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4" grpId="0"/>
      <p:bldP spid="14345" grpId="0"/>
      <p:bldP spid="14346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6802755" y="708660"/>
            <a:ext cx="3764280" cy="1153795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31+31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＋27＋10＝99（元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99（元）&lt;100（元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0225" y="1862455"/>
            <a:ext cx="3686810" cy="1198880"/>
          </a:xfrm>
          <a:prstGeom prst="rect">
            <a:avLst/>
          </a:prstGeom>
          <a:noFill/>
          <a:ln>
            <a:solidFill>
              <a:srgbClr val="5B9BD5"/>
            </a:solidFill>
          </a:ln>
        </p:spPr>
        <p:txBody>
          <a:bodyPr wrap="square"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把价钱</a:t>
            </a:r>
            <a:r>
              <a:rPr kumimoji="0" lang="zh-CN" altLang="en-US" sz="2400" b="1" kern="0" cap="none" spc="0" normalizeH="0" baseline="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估大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都够，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所以够买</a:t>
            </a: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10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元的。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817360" y="3873818"/>
            <a:ext cx="3689350" cy="113030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60＋20＋20＝100（元）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17360" y="5004435"/>
            <a:ext cx="3689350" cy="1198563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把价钱</a:t>
            </a:r>
            <a:r>
              <a:rPr kumimoji="0" lang="zh-CN" altLang="en-US" sz="2400" b="1" kern="0" cap="none" spc="0" normalizeH="0" baseline="0" noProof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估小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都不够，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所以不够买</a:t>
            </a:r>
            <a:r>
              <a:rPr kumimoji="0" lang="en-US" altLang="zh-CN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</a:t>
            </a:r>
            <a:r>
              <a:rPr kumimoji="0" lang="zh-CN" altLang="en-US" sz="2400" b="1" kern="0" cap="none" spc="0" normalizeH="0" baseline="0" noProof="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元的。</a:t>
            </a:r>
            <a:endParaRPr kumimoji="0" lang="zh-CN" altLang="en-US" sz="2400" b="1" kern="0" cap="none" spc="0" normalizeH="0" baseline="0" noProof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967038" y="1407478"/>
          <a:ext cx="2809876" cy="1246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938"/>
                <a:gridCol w="1404938"/>
              </a:tblGrid>
              <a:tr h="623094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23094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381" name="矩形 13"/>
          <p:cNvSpPr/>
          <p:nvPr/>
        </p:nvSpPr>
        <p:spPr>
          <a:xfrm>
            <a:off x="3321050" y="1474153"/>
            <a:ext cx="8699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31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82" name="矩形 14"/>
          <p:cNvSpPr/>
          <p:nvPr/>
        </p:nvSpPr>
        <p:spPr>
          <a:xfrm>
            <a:off x="4556125" y="1510665"/>
            <a:ext cx="869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31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83" name="矩形 15"/>
          <p:cNvSpPr/>
          <p:nvPr/>
        </p:nvSpPr>
        <p:spPr>
          <a:xfrm>
            <a:off x="3386138" y="2101215"/>
            <a:ext cx="8699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27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84" name="矩形 16"/>
          <p:cNvSpPr/>
          <p:nvPr/>
        </p:nvSpPr>
        <p:spPr>
          <a:xfrm>
            <a:off x="4710113" y="2101215"/>
            <a:ext cx="5619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15590" y="4375785"/>
          <a:ext cx="2961640" cy="117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0820"/>
                <a:gridCol w="1480820"/>
              </a:tblGrid>
              <a:tr h="58928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8928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396" name="矩形 18"/>
          <p:cNvSpPr/>
          <p:nvPr/>
        </p:nvSpPr>
        <p:spPr>
          <a:xfrm>
            <a:off x="3168015" y="4442143"/>
            <a:ext cx="8715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97" name="矩形 19"/>
          <p:cNvSpPr/>
          <p:nvPr/>
        </p:nvSpPr>
        <p:spPr>
          <a:xfrm>
            <a:off x="4403090" y="4478655"/>
            <a:ext cx="8715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98" name="矩形 20"/>
          <p:cNvSpPr/>
          <p:nvPr/>
        </p:nvSpPr>
        <p:spPr>
          <a:xfrm>
            <a:off x="3233103" y="5069205"/>
            <a:ext cx="871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399" name="矩形 21"/>
          <p:cNvSpPr/>
          <p:nvPr/>
        </p:nvSpPr>
        <p:spPr>
          <a:xfrm>
            <a:off x="4557078" y="5069205"/>
            <a:ext cx="56356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燕尾形箭头 2"/>
          <p:cNvSpPr/>
          <p:nvPr/>
        </p:nvSpPr>
        <p:spPr>
          <a:xfrm>
            <a:off x="5886450" y="4772660"/>
            <a:ext cx="822325" cy="384175"/>
          </a:xfrm>
          <a:prstGeom prst="notched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燕尾形箭头 3"/>
          <p:cNvSpPr/>
          <p:nvPr/>
        </p:nvSpPr>
        <p:spPr>
          <a:xfrm>
            <a:off x="5917565" y="1838960"/>
            <a:ext cx="822325" cy="384175"/>
          </a:xfrm>
          <a:prstGeom prst="notched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竖卷形 4"/>
          <p:cNvSpPr/>
          <p:nvPr/>
        </p:nvSpPr>
        <p:spPr>
          <a:xfrm>
            <a:off x="525780" y="1256665"/>
            <a:ext cx="1605280" cy="4795520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88695" y="1616710"/>
            <a:ext cx="736600" cy="4074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比较两种估算方法</a:t>
            </a:r>
            <a:endParaRPr lang="zh-CN" altLang="en-US" sz="3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6" grpId="0"/>
      <p:bldP spid="5" grpId="0" animBg="1"/>
      <p:bldP spid="6" grpId="1"/>
      <p:bldP spid="5" grpId="1" animBg="1"/>
      <p:bldP spid="15381" grpId="0"/>
      <p:bldP spid="15382" grpId="0"/>
      <p:bldP spid="15383" grpId="0"/>
      <p:bldP spid="15384" grpId="0"/>
      <p:bldP spid="15381" grpId="1"/>
      <p:bldP spid="15382" grpId="1"/>
      <p:bldP spid="15383" grpId="1"/>
      <p:bldP spid="15384" grpId="1"/>
      <p:bldP spid="4" grpId="0" animBg="1"/>
      <p:bldP spid="4" grpId="1" animBg="1"/>
      <p:bldP spid="15396" grpId="0"/>
      <p:bldP spid="15397" grpId="0"/>
      <p:bldP spid="15398" grpId="0"/>
      <p:bldP spid="15399" grpId="0"/>
      <p:bldP spid="15396" grpId="1"/>
      <p:bldP spid="15397" grpId="1"/>
      <p:bldP spid="15398" grpId="1"/>
      <p:bldP spid="15399" grpId="1"/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2580323" y="2306003"/>
            <a:ext cx="4221163" cy="1404938"/>
          </a:xfrm>
          <a:prstGeom prst="roundRect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要判断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够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，数据要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估大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;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估大都够，实际一定够。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80323" y="4145915"/>
            <a:ext cx="4221163" cy="1547813"/>
          </a:xfrm>
          <a:prstGeom prst="roundRect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要判断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不够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，数据要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估小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;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估小都不够，实际一定不够。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6338570" y="398145"/>
            <a:ext cx="3395345" cy="140525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39280" y="778510"/>
            <a:ext cx="2091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</a:rPr>
              <a:t>估算策略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9140" y="199453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1993900" y="3747453"/>
            <a:ext cx="73961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起步价：当我们坐出租车的时候，出租车有规定。一个距离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公里（包括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公里）以内是价格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438" name="文本框 31"/>
          <p:cNvSpPr txBox="1"/>
          <p:nvPr/>
        </p:nvSpPr>
        <p:spPr>
          <a:xfrm>
            <a:off x="2700655" y="3029903"/>
            <a:ext cx="57880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起步价：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公里以内是价格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AutoShape 27"/>
          <p:cNvSpPr/>
          <p:nvPr/>
        </p:nvSpPr>
        <p:spPr>
          <a:xfrm>
            <a:off x="3984625" y="5519738"/>
            <a:ext cx="3414713" cy="636587"/>
          </a:xfrm>
          <a:prstGeom prst="wedgeRoundRectCallout">
            <a:avLst>
              <a:gd name="adj1" fmla="val 57241"/>
              <a:gd name="adj2" fmla="val -3861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rPr>
              <a:t>不同地方起步价不同。</a:t>
            </a:r>
            <a:endParaRPr lang="zh-CN" altLang="en-US" sz="2400" b="1" dirty="0">
              <a:solidFill>
                <a:srgbClr val="1C1C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7790" y="5034280"/>
            <a:ext cx="2141220" cy="17684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418715" y="1085850"/>
            <a:ext cx="6546215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/>
            </a:solidFill>
          </a:ln>
        </p:spPr>
        <p:txBody>
          <a:bodyPr wrap="square">
            <a:spAutoFit/>
          </a:bodyPr>
          <a:p>
            <a:pPr indent="0"/>
            <a:r>
              <a:rPr lang="zh-CN" sz="2400" b="1">
                <a:ea typeface="宋体" panose="02010600030101010101" pitchFamily="2" charset="-122"/>
              </a:rPr>
              <a:t>收费标准：</a:t>
            </a:r>
            <a:r>
              <a:rPr lang="en-US" sz="2400" b="1">
                <a:latin typeface="Times New Roman" panose="02020603050405020304" charset="0"/>
              </a:rPr>
              <a:t>3km</a:t>
            </a:r>
            <a:r>
              <a:rPr lang="zh-CN" sz="2400" b="1">
                <a:ea typeface="宋体" panose="02010600030101010101" pitchFamily="2" charset="-122"/>
              </a:rPr>
              <a:t>以内</a:t>
            </a:r>
            <a:r>
              <a:rPr lang="en-US" sz="2400" b="1">
                <a:latin typeface="Times New Roman" panose="02020603050405020304" charset="0"/>
              </a:rPr>
              <a:t>7</a:t>
            </a:r>
            <a:r>
              <a:rPr lang="zh-CN" sz="2400" b="1">
                <a:ea typeface="宋体" panose="02010600030101010101" pitchFamily="2" charset="-122"/>
              </a:rPr>
              <a:t>元；超过</a:t>
            </a:r>
            <a:r>
              <a:rPr lang="en-US" sz="2400" b="1">
                <a:latin typeface="Times New Roman" panose="02020603050405020304" charset="0"/>
              </a:rPr>
              <a:t>3km</a:t>
            </a:r>
            <a:r>
              <a:rPr lang="zh-CN" sz="2400" b="1">
                <a:ea typeface="宋体" panose="02010600030101010101" pitchFamily="2" charset="-122"/>
              </a:rPr>
              <a:t>，每千米</a:t>
            </a:r>
            <a:r>
              <a:rPr lang="en-US" sz="2400" b="1">
                <a:latin typeface="Times New Roman" panose="02020603050405020304" charset="0"/>
              </a:rPr>
              <a:t>1.5</a:t>
            </a:r>
            <a:r>
              <a:rPr lang="zh-CN" sz="2400" b="1">
                <a:ea typeface="宋体" panose="02010600030101010101" pitchFamily="2" charset="-122"/>
              </a:rPr>
              <a:t>元；（不足</a:t>
            </a:r>
            <a:r>
              <a:rPr lang="en-US" sz="2400" b="1">
                <a:latin typeface="Times New Roman" panose="02020603050405020304" charset="0"/>
              </a:rPr>
              <a:t>1km</a:t>
            </a:r>
            <a:r>
              <a:rPr lang="zh-CN" sz="2400" b="1">
                <a:ea typeface="宋体" panose="02010600030101010101" pitchFamily="2" charset="-122"/>
              </a:rPr>
              <a:t>按 </a:t>
            </a:r>
            <a:r>
              <a:rPr lang="en-US" sz="2400" b="1">
                <a:latin typeface="Times New Roman" panose="02020603050405020304" charset="0"/>
              </a:rPr>
              <a:t>1km</a:t>
            </a:r>
            <a:r>
              <a:rPr lang="zh-CN" sz="2400" b="1">
                <a:ea typeface="宋体" panose="02010600030101010101" pitchFamily="2" charset="-122"/>
              </a:rPr>
              <a:t>计算，行驶的</a:t>
            </a:r>
            <a:r>
              <a:rPr lang="en-US" sz="2400" b="1">
                <a:latin typeface="Times New Roman" panose="02020603050405020304" charset="0"/>
              </a:rPr>
              <a:t>6.3km</a:t>
            </a:r>
            <a:r>
              <a:rPr lang="zh-CN" sz="2400" b="1">
                <a:ea typeface="宋体" panose="02010600030101010101" pitchFamily="2" charset="-122"/>
              </a:rPr>
              <a:t>要按</a:t>
            </a:r>
            <a:r>
              <a:rPr lang="en-US" sz="2400" b="1">
                <a:latin typeface="Times New Roman" panose="02020603050405020304" charset="0"/>
              </a:rPr>
              <a:t>7km</a:t>
            </a:r>
            <a:r>
              <a:rPr lang="zh-CN" sz="2400" b="1">
                <a:ea typeface="宋体" panose="02010600030101010101" pitchFamily="2" charset="-122"/>
              </a:rPr>
              <a:t>计算。）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8438" grpId="0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标注 9"/>
          <p:cNvSpPr/>
          <p:nvPr/>
        </p:nvSpPr>
        <p:spPr>
          <a:xfrm>
            <a:off x="7834630" y="718820"/>
            <a:ext cx="4050665" cy="1398905"/>
          </a:xfrm>
          <a:prstGeom prst="wedgeRect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14" name="AutoShape 27"/>
          <p:cNvSpPr/>
          <p:nvPr/>
        </p:nvSpPr>
        <p:spPr>
          <a:xfrm>
            <a:off x="754698" y="4325620"/>
            <a:ext cx="5508625" cy="1449388"/>
          </a:xfrm>
          <a:prstGeom prst="wedgeRoundRectCallout">
            <a:avLst>
              <a:gd name="adj1" fmla="val 57241"/>
              <a:gd name="adj2" fmla="val -3861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rPr>
              <a:t>以上这种收费方式叫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分段收费</a:t>
            </a:r>
            <a:r>
              <a: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rPr>
              <a:t>，也叫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阶梯式收费</a:t>
            </a:r>
            <a:r>
              <a:rPr lang="zh-CN" altLang="en-US" sz="2400" b="1" dirty="0">
                <a:solidFill>
                  <a:srgbClr val="1C1C1C"/>
                </a:solidFill>
                <a:latin typeface="微软雅黑" panose="020B0503020204020204" charset="-122"/>
                <a:ea typeface="微软雅黑" panose="020B0503020204020204" charset="-122"/>
              </a:rPr>
              <a:t>。生活中电费，燃气费、手机费等都属于分段收费。</a:t>
            </a:r>
            <a:endParaRPr lang="zh-CN" altLang="en-US" sz="2400" b="1" dirty="0">
              <a:solidFill>
                <a:srgbClr val="1C1C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5823" y="917258"/>
            <a:ext cx="6069013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收费标准：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3km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以内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元；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超过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3km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，每千米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元；（不足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1km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按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1km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计算）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865823" y="3287395"/>
            <a:ext cx="5286375" cy="301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99135" y="2703195"/>
            <a:ext cx="331788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61310" y="2703195"/>
            <a:ext cx="331788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13523" y="3360420"/>
            <a:ext cx="858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3km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91310" y="2260283"/>
            <a:ext cx="6810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 rot="16200000" flipH="1">
            <a:off x="1739741" y="1940401"/>
            <a:ext cx="407988" cy="2155825"/>
          </a:xfrm>
          <a:prstGeom prst="leftBrace">
            <a:avLst>
              <a:gd name="adj1" fmla="val 29761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28073" y="2687320"/>
            <a:ext cx="331787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40685" y="3392170"/>
            <a:ext cx="8604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1km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0685" y="2733358"/>
            <a:ext cx="9588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10710" y="2682558"/>
            <a:ext cx="331788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23323" y="3400108"/>
            <a:ext cx="8604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1km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23323" y="2741295"/>
            <a:ext cx="9588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3510" y="2680970"/>
            <a:ext cx="331788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36123" y="3385820"/>
            <a:ext cx="8604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1km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36123" y="2727008"/>
            <a:ext cx="9588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79160" y="2680970"/>
            <a:ext cx="331788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48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31460" y="3371533"/>
            <a:ext cx="8588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1km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91773" y="2727008"/>
            <a:ext cx="9588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1.5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265" y="5089525"/>
            <a:ext cx="2141220" cy="1768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64805" y="818515"/>
            <a:ext cx="37896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一共要付的费用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起步价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元计价 路程的车费。  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06143" y="2680970"/>
            <a:ext cx="3159125" cy="1754188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7＋1.5 ×（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7-3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＝7＋6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＝13（元）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34425" y="4563745"/>
            <a:ext cx="2927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答：我应付13元。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6" grpId="0"/>
      <p:bldP spid="17" grpId="0"/>
      <p:bldP spid="7" grpId="0"/>
      <p:bldP spid="8" grpId="0"/>
      <p:bldP spid="9" grpId="0" bldLvl="0" animBg="1"/>
      <p:bldP spid="18" grpId="0"/>
      <p:bldP spid="20" grpId="0"/>
      <p:bldP spid="1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12" grpId="0"/>
      <p:bldP spid="13" grpId="0"/>
      <p:bldP spid="4" grpId="0"/>
      <p:bldP spid="10" grpId="0" animBg="1"/>
      <p:bldP spid="4" grpId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1509" name="矩形 1"/>
          <p:cNvSpPr/>
          <p:nvPr/>
        </p:nvSpPr>
        <p:spPr>
          <a:xfrm>
            <a:off x="2260442" y="880110"/>
            <a:ext cx="231648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按一种单价计算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33"/>
          <p:cNvSpPr txBox="1"/>
          <p:nvPr/>
        </p:nvSpPr>
        <p:spPr>
          <a:xfrm>
            <a:off x="6199188" y="3286125"/>
            <a:ext cx="32289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Arial" panose="020B0604020202020204" pitchFamily="34" charset="0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1.5×7＝10.5（元）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7625" y="4852988"/>
            <a:ext cx="949325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应付: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95588" y="3471863"/>
            <a:ext cx="34036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全部以1.5元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/km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计算：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11625" y="4114800"/>
            <a:ext cx="2087563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前3km少算：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 Box 21"/>
          <p:cNvSpPr txBox="1"/>
          <p:nvPr/>
        </p:nvSpPr>
        <p:spPr>
          <a:xfrm>
            <a:off x="6356350" y="4852988"/>
            <a:ext cx="3240088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10.5＋2.5＝13（元）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65738" y="5688013"/>
            <a:ext cx="3359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答：我应付13元。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6199188" y="4114800"/>
            <a:ext cx="3792537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楷体_GB2312" panose="02010609030101010101" pitchFamily="49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7－1.5×3＝2.5（元）</a:t>
            </a:r>
            <a:endParaRPr lang="en-US" altLang="zh-CN" sz="2000" b="1" dirty="0">
              <a:latin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7345" y="1823720"/>
            <a:ext cx="9472930" cy="8299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一共要付的费用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全部以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/km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起步价里少算的费用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2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aphicFrame>
        <p:nvGraphicFramePr>
          <p:cNvPr id="12" name="表格 11"/>
          <p:cNvGraphicFramePr/>
          <p:nvPr/>
        </p:nvGraphicFramePr>
        <p:xfrm>
          <a:off x="1481138" y="2606040"/>
          <a:ext cx="9009063" cy="1646238"/>
        </p:xfrm>
        <a:graphic>
          <a:graphicData uri="http://schemas.openxmlformats.org/drawingml/2006/table">
            <a:tbl>
              <a:tblPr/>
              <a:tblGrid>
                <a:gridCol w="1484570"/>
                <a:gridCol w="752295"/>
                <a:gridCol w="753065"/>
                <a:gridCol w="752295"/>
                <a:gridCol w="753065"/>
                <a:gridCol w="752295"/>
                <a:gridCol w="750755"/>
                <a:gridCol w="753065"/>
                <a:gridCol w="752295"/>
                <a:gridCol w="753065"/>
                <a:gridCol w="752295"/>
              </a:tblGrid>
              <a:tr h="82311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行驶的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里程∕km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2311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出租车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费∕元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44" marR="91444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23"/>
          <p:cNvSpPr txBox="1"/>
          <p:nvPr/>
        </p:nvSpPr>
        <p:spPr>
          <a:xfrm>
            <a:off x="3157538" y="3582353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3876675" y="3571240"/>
            <a:ext cx="5429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23"/>
          <p:cNvSpPr txBox="1"/>
          <p:nvPr/>
        </p:nvSpPr>
        <p:spPr>
          <a:xfrm>
            <a:off x="4645025" y="3571240"/>
            <a:ext cx="431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5287963" y="3582353"/>
            <a:ext cx="7699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6"/>
          <p:cNvSpPr txBox="1"/>
          <p:nvPr/>
        </p:nvSpPr>
        <p:spPr>
          <a:xfrm>
            <a:off x="6070600" y="3587115"/>
            <a:ext cx="657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6"/>
          <p:cNvSpPr txBox="1"/>
          <p:nvPr/>
        </p:nvSpPr>
        <p:spPr>
          <a:xfrm>
            <a:off x="6657975" y="3571240"/>
            <a:ext cx="8397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7554913" y="3571240"/>
            <a:ext cx="6556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6"/>
          <p:cNvSpPr txBox="1"/>
          <p:nvPr/>
        </p:nvSpPr>
        <p:spPr>
          <a:xfrm>
            <a:off x="8169275" y="3571240"/>
            <a:ext cx="838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26"/>
          <p:cNvSpPr txBox="1"/>
          <p:nvPr/>
        </p:nvSpPr>
        <p:spPr>
          <a:xfrm>
            <a:off x="9048750" y="3576003"/>
            <a:ext cx="7842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705975" y="3582353"/>
            <a:ext cx="9032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Box 58"/>
          <p:cNvSpPr txBox="1"/>
          <p:nvPr/>
        </p:nvSpPr>
        <p:spPr>
          <a:xfrm>
            <a:off x="3087688" y="5113338"/>
            <a:ext cx="446405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227330" indent="-22733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45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答: 行驶6.3km需要付13元。</a:t>
            </a:r>
            <a:endParaRPr lang="en-US" altLang="zh-CN" sz="2000" b="1" dirty="0">
              <a:solidFill>
                <a:srgbClr val="00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21509" name="矩形 1"/>
          <p:cNvSpPr/>
          <p:nvPr/>
        </p:nvSpPr>
        <p:spPr>
          <a:xfrm>
            <a:off x="1414780" y="1031240"/>
            <a:ext cx="2670175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p>
            <a:pPr algn="ctr" eaLnBrk="1" hangingPunct="1"/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列表计算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aphicFrame>
        <p:nvGraphicFramePr>
          <p:cNvPr id="5" name="表格 4"/>
          <p:cNvGraphicFramePr/>
          <p:nvPr/>
        </p:nvGraphicFramePr>
        <p:xfrm>
          <a:off x="1924050" y="1482725"/>
          <a:ext cx="9010652" cy="1646238"/>
        </p:xfrm>
        <a:graphic>
          <a:graphicData uri="http://schemas.openxmlformats.org/drawingml/2006/table">
            <a:tbl>
              <a:tblPr/>
              <a:tblGrid>
                <a:gridCol w="1484832"/>
                <a:gridCol w="752428"/>
                <a:gridCol w="753198"/>
                <a:gridCol w="752428"/>
                <a:gridCol w="753198"/>
                <a:gridCol w="752428"/>
                <a:gridCol w="750888"/>
                <a:gridCol w="753198"/>
                <a:gridCol w="752428"/>
                <a:gridCol w="753198"/>
                <a:gridCol w="752428"/>
              </a:tblGrid>
              <a:tr h="82311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行驶的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里程∕km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2311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出租车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费∕元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3765" rtl="0" eaLnBrk="1" latinLnBrk="0" hangingPunct="1">
                        <a:defRPr sz="20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43000" lvl="2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600200" lvl="3" indent="-228600" algn="l" defTabSz="913765" rtl="0" eaLnBrk="1" latinLnBrk="0" hangingPunct="1">
                        <a:defRPr sz="18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057400" lvl="4" indent="-228600" algn="l" defTabSz="913765" rtl="0" eaLnBrk="1" latinLnBrk="0" hangingPunct="1">
                        <a:defRPr sz="1400" b="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60" marR="91460" marT="45739" marB="45739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95" name="TextBox 23"/>
          <p:cNvSpPr txBox="1"/>
          <p:nvPr/>
        </p:nvSpPr>
        <p:spPr>
          <a:xfrm>
            <a:off x="3602038" y="2459038"/>
            <a:ext cx="4318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96" name="TextBox 23"/>
          <p:cNvSpPr txBox="1"/>
          <p:nvPr/>
        </p:nvSpPr>
        <p:spPr>
          <a:xfrm>
            <a:off x="4319588" y="2447925"/>
            <a:ext cx="5445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97" name="TextBox 23"/>
          <p:cNvSpPr txBox="1"/>
          <p:nvPr/>
        </p:nvSpPr>
        <p:spPr>
          <a:xfrm>
            <a:off x="5089525" y="2447925"/>
            <a:ext cx="431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98" name="TextBox 26"/>
          <p:cNvSpPr txBox="1"/>
          <p:nvPr/>
        </p:nvSpPr>
        <p:spPr>
          <a:xfrm>
            <a:off x="5732463" y="2459038"/>
            <a:ext cx="7683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99" name="TextBox 26"/>
          <p:cNvSpPr txBox="1"/>
          <p:nvPr/>
        </p:nvSpPr>
        <p:spPr>
          <a:xfrm>
            <a:off x="6515100" y="2463800"/>
            <a:ext cx="6572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00" name="TextBox 26"/>
          <p:cNvSpPr txBox="1"/>
          <p:nvPr/>
        </p:nvSpPr>
        <p:spPr>
          <a:xfrm>
            <a:off x="7102475" y="2447925"/>
            <a:ext cx="838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01" name="TextBox 26"/>
          <p:cNvSpPr txBox="1"/>
          <p:nvPr/>
        </p:nvSpPr>
        <p:spPr>
          <a:xfrm>
            <a:off x="7999413" y="2447925"/>
            <a:ext cx="6556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13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02" name="TextBox 26"/>
          <p:cNvSpPr txBox="1"/>
          <p:nvPr/>
        </p:nvSpPr>
        <p:spPr>
          <a:xfrm>
            <a:off x="8613775" y="2447925"/>
            <a:ext cx="838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03" name="TextBox 26"/>
          <p:cNvSpPr txBox="1"/>
          <p:nvPr/>
        </p:nvSpPr>
        <p:spPr>
          <a:xfrm>
            <a:off x="9493250" y="2452688"/>
            <a:ext cx="7826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604" name="TextBox 26"/>
          <p:cNvSpPr txBox="1"/>
          <p:nvPr/>
        </p:nvSpPr>
        <p:spPr>
          <a:xfrm>
            <a:off x="10150475" y="2459038"/>
            <a:ext cx="9017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.5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6962775" y="3651250"/>
            <a:ext cx="2894013" cy="1316038"/>
          </a:xfrm>
          <a:prstGeom prst="flowChartAlternateProcess">
            <a:avLst/>
          </a:prstGeom>
          <a:solidFill>
            <a:sysClr val="window" lastClr="FFFFFF"/>
          </a:solidFill>
          <a:ln w="12700" cap="flat" cmpd="sng" algn="ctr">
            <a:solidFill>
              <a:srgbClr val="00865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他至少乘坐了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8.1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千米；至多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9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千米。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0" name="AutoShape 27"/>
          <p:cNvSpPr/>
          <p:nvPr/>
        </p:nvSpPr>
        <p:spPr>
          <a:xfrm>
            <a:off x="2306638" y="3457575"/>
            <a:ext cx="4129087" cy="1719263"/>
          </a:xfrm>
          <a:prstGeom prst="wedgeRoundRectCallout">
            <a:avLst>
              <a:gd name="adj1" fmla="val -57167"/>
              <a:gd name="adj2" fmla="val 30134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00865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lnSpc>
                <a:spcPts val="4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王叔叔乘坐出租车，下车后付了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16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元车费，他至少乘坐了多少千米？至多呢？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ts val="4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</a:t>
            </a:r>
            <a:endParaRPr lang="zh-CN" altLang="en-US" sz="24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609" name="矩形 2"/>
          <p:cNvSpPr/>
          <p:nvPr/>
        </p:nvSpPr>
        <p:spPr>
          <a:xfrm>
            <a:off x="4575175" y="812800"/>
            <a:ext cx="38782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你能根据表格回答问题吗？</a:t>
            </a:r>
            <a:endParaRPr lang="zh-CN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t="-30450"/>
          <a:stretch>
            <a:fillRect/>
          </a:stretch>
        </p:blipFill>
        <p:spPr>
          <a:xfrm>
            <a:off x="0" y="4544695"/>
            <a:ext cx="1943100" cy="2105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780" y="4967605"/>
            <a:ext cx="2141220" cy="176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4581" name="矩形 4"/>
          <p:cNvSpPr/>
          <p:nvPr/>
        </p:nvSpPr>
        <p:spPr>
          <a:xfrm>
            <a:off x="1474470" y="915035"/>
            <a:ext cx="89649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200000"/>
              </a:lnSpc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王叔叔从公司开车去天津，每小时行80km,用了2.7小时。每千克汽油可行驶8.8千米，邮箱里有25kg汽油。王叔叔中途需要加油吗？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0970" y="3346450"/>
            <a:ext cx="30829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×2.7=216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km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8.8×25=220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km)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220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&gt;216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59113" y="4906328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答：王叔叔中途不需要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加油。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5605" name="矩形 4"/>
          <p:cNvSpPr/>
          <p:nvPr/>
        </p:nvSpPr>
        <p:spPr>
          <a:xfrm>
            <a:off x="2097088" y="1563688"/>
            <a:ext cx="79549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小花一家计划每天早晨跑步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千米，她按每小时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2.5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千米的速度跑了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0.75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小时。这天她能完成跑步计划吗？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6" name="矩形 5"/>
          <p:cNvSpPr/>
          <p:nvPr/>
        </p:nvSpPr>
        <p:spPr>
          <a:xfrm>
            <a:off x="3607435" y="3200400"/>
            <a:ext cx="4494213" cy="2201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0.75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0.8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2.5×0.8=2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（千米）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答：这天她不能完成跑步计划。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4133850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自主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学习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复习导入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合作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共学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 rot="0">
            <a:off x="4735195" y="4899660"/>
            <a:ext cx="2231878" cy="521970"/>
            <a:chOff x="4765892" y="1925458"/>
            <a:chExt cx="2231674" cy="521970"/>
          </a:xfrm>
        </p:grpSpPr>
        <p:sp>
          <p:nvSpPr>
            <p:cNvPr id="21" name="文本框 20"/>
            <p:cNvSpPr txBox="1"/>
            <p:nvPr/>
          </p:nvSpPr>
          <p:spPr>
            <a:xfrm>
              <a:off x="5392433" y="1925458"/>
              <a:ext cx="160513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B0F0"/>
                  </a:solidFill>
                </a:rPr>
                <a:t>课堂</a:t>
              </a:r>
              <a:r>
                <a:rPr lang="zh-CN" altLang="en-US" dirty="0">
                  <a:solidFill>
                    <a:srgbClr val="00B0F0"/>
                  </a:solidFill>
                </a:rPr>
                <a:t>总结</a:t>
              </a:r>
              <a:endParaRPr lang="zh-CN" altLang="en-US" dirty="0">
                <a:solidFill>
                  <a:srgbClr val="00B0F0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5892" y="1925458"/>
              <a:ext cx="62103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sz="2800" b="1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en-US" altLang="zh-CN" dirty="0">
                  <a:solidFill>
                    <a:srgbClr val="00B0F0"/>
                  </a:solidFill>
                </a:rPr>
                <a:t>05</a:t>
              </a:r>
              <a:endParaRPr lang="en-US" altLang="zh-CN" dirty="0">
                <a:solidFill>
                  <a:srgbClr val="00B0F0"/>
                </a:solidFill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6629" name="矩形 1"/>
          <p:cNvSpPr/>
          <p:nvPr/>
        </p:nvSpPr>
        <p:spPr>
          <a:xfrm>
            <a:off x="2517775" y="1584325"/>
            <a:ext cx="73612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某城市出租车起步价为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(3km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以内）。以后每千米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元。某人乘出租车行驶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14.5km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，需要交费多少钱？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38613" y="3312478"/>
            <a:ext cx="3024187" cy="2249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5+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15-3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×1.5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=5+18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=32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（元）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答：需要交费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钱。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20957" cy="480131"/>
          </a:xfrm>
        </p:spPr>
        <p:txBody>
          <a:bodyPr/>
          <a:lstStyle/>
          <a:p>
            <a:r>
              <a:rPr lang="zh-CN" altLang="en-US" dirty="0"/>
              <a:t>课堂小结</a:t>
            </a:r>
            <a:endParaRPr lang="zh-CN" altLang="en-US" dirty="0"/>
          </a:p>
        </p:txBody>
      </p:sp>
      <p:sp>
        <p:nvSpPr>
          <p:cNvPr id="27653" name="矩形 4"/>
          <p:cNvSpPr/>
          <p:nvPr/>
        </p:nvSpPr>
        <p:spPr>
          <a:xfrm>
            <a:off x="2003425" y="1509713"/>
            <a:ext cx="83645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六年级全班32个同学合影，定价是23.5元给4张相片，另外再加印是每张2.4元。全班每人要1张，一共需要付多少钱？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268" y="3509645"/>
            <a:ext cx="3339465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23.5+2.4×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-4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=23.5+67.2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=90.7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答：一共要付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90.7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8677" name="矩形 4"/>
          <p:cNvSpPr/>
          <p:nvPr/>
        </p:nvSpPr>
        <p:spPr>
          <a:xfrm>
            <a:off x="2496185" y="718503"/>
            <a:ext cx="7850188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为了鼓励节约用电，某市点电力公司规定了以下的电费计算方法：每月用电不超过100千瓦时，按每千瓦时0.52元收费；每月用电超过100千瓦时，超过部分按每千瓦时0.6元收费。小美家九月份用电135千瓦时，应交电费多少钱？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02405" y="3527743"/>
            <a:ext cx="4699000" cy="23069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100×0.52+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135-100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×0.6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=52+21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=73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（元）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答：应交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电费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元钱。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9701" name="矩形 1"/>
          <p:cNvSpPr/>
          <p:nvPr/>
        </p:nvSpPr>
        <p:spPr>
          <a:xfrm>
            <a:off x="1768475" y="1262063"/>
            <a:ext cx="77216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一个地下停车场的收费标准是这样的：停车一次交停车费10元（不超过2小时），超过2小时每多停1小时加收2.5元。张阿姨在此停车3.7小时，应交停车费多少元？</a:t>
            </a:r>
            <a:endParaRPr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44733" y="3362960"/>
            <a:ext cx="3302000" cy="2804108"/>
            <a:chOff x="2873246" y="3276780"/>
            <a:chExt cx="3302536" cy="2804278"/>
          </a:xfrm>
        </p:grpSpPr>
        <p:sp>
          <p:nvSpPr>
            <p:cNvPr id="29704" name="矩形 1"/>
            <p:cNvSpPr/>
            <p:nvPr/>
          </p:nvSpPr>
          <p:spPr>
            <a:xfrm>
              <a:off x="3083925" y="3276780"/>
              <a:ext cx="2881463" cy="645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3.7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-2=1.7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（小时）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705" name="矩形 3"/>
            <p:cNvSpPr/>
            <p:nvPr/>
          </p:nvSpPr>
          <p:spPr>
            <a:xfrm>
              <a:off x="3084046" y="4119699"/>
              <a:ext cx="2429904" cy="460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1+1=2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（小时）</a:t>
              </a:r>
              <a:endParaRPr lang="zh-CN" altLang="en-US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9706" name="矩形 5"/>
            <p:cNvSpPr/>
            <p:nvPr/>
          </p:nvSpPr>
          <p:spPr>
            <a:xfrm>
              <a:off x="2873246" y="5435859"/>
              <a:ext cx="3302536" cy="645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答：应交停车费</a:t>
              </a: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15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元。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3"/>
          <p:cNvSpPr/>
          <p:nvPr/>
        </p:nvSpPr>
        <p:spPr>
          <a:xfrm>
            <a:off x="3655499" y="4924013"/>
            <a:ext cx="317690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10+2.5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×2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=15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元）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976755" y="3102610"/>
            <a:ext cx="6075045" cy="20612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学会了用估算解决问题。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学会了解决分段收费问题。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004945" y="804545"/>
            <a:ext cx="4182745" cy="1454150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39335" y="1181100"/>
            <a:ext cx="2554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我学会了：</a:t>
            </a:r>
            <a:endParaRPr lang="zh-CN" altLang="en-US" sz="3600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0700" y="4223385"/>
            <a:ext cx="2781300" cy="256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313815" y="1141095"/>
            <a:ext cx="10167620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>
              <a:lnSpc>
                <a:spcPct val="150000"/>
              </a:lnSpc>
            </a:pPr>
            <a:r>
              <a:rPr lang="en-US" altLang="zh-CN" sz="2800" b="0">
                <a:ea typeface="宋体" panose="02010600030101010101" pitchFamily="2" charset="-122"/>
              </a:rPr>
              <a:t>                       </a:t>
            </a:r>
            <a:r>
              <a:rPr lang="zh-CN" sz="3200" b="1">
                <a:ea typeface="宋体" panose="02010600030101010101" pitchFamily="2" charset="-122"/>
              </a:rPr>
              <a:t>解决问题</a:t>
            </a:r>
            <a:endParaRPr lang="zh-CN" sz="3200" b="1">
              <a:ea typeface="宋体" panose="02010600030101010101" pitchFamily="2" charset="-122"/>
            </a:endParaRPr>
          </a:p>
          <a:p>
            <a:pPr indent="400050">
              <a:lnSpc>
                <a:spcPct val="150000"/>
              </a:lnSpc>
            </a:pPr>
            <a:r>
              <a:rPr lang="zh-CN" sz="2800" b="0">
                <a:ea typeface="宋体" panose="02010600030101010101" pitchFamily="2" charset="-122"/>
              </a:rPr>
              <a:t>估算：</a:t>
            </a:r>
            <a:endParaRPr lang="zh-CN" sz="2800" b="0">
              <a:ea typeface="宋体" panose="02010600030101010101" pitchFamily="2" charset="-122"/>
            </a:endParaRPr>
          </a:p>
          <a:p>
            <a:pPr indent="400050">
              <a:lnSpc>
                <a:spcPct val="150000"/>
              </a:lnSpc>
            </a:pPr>
            <a:r>
              <a:rPr lang="en-US" altLang="zh-CN" sz="2800" b="0">
                <a:ea typeface="宋体" panose="02010600030101010101" pitchFamily="2" charset="-122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要判断</a:t>
            </a:r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“够</a:t>
            </a:r>
            <a:r>
              <a:rPr lang="zh-CN" sz="2800" b="0">
                <a:ea typeface="宋体" panose="02010600030101010101" pitchFamily="2" charset="-122"/>
              </a:rPr>
              <a:t>”，数据要估大，</a:t>
            </a:r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估大</a:t>
            </a:r>
            <a:r>
              <a:rPr lang="zh-CN" sz="2800" b="0">
                <a:ea typeface="宋体" panose="02010600030101010101" pitchFamily="2" charset="-122"/>
              </a:rPr>
              <a:t>都够，实际一定够。</a:t>
            </a:r>
            <a:endParaRPr lang="zh-CN" sz="2800" b="0">
              <a:ea typeface="宋体" panose="02010600030101010101" pitchFamily="2" charset="-122"/>
            </a:endParaRPr>
          </a:p>
          <a:p>
            <a:pPr indent="400050">
              <a:lnSpc>
                <a:spcPct val="150000"/>
              </a:lnSpc>
            </a:pPr>
            <a:r>
              <a:rPr lang="en-US" altLang="zh-CN" sz="2800" b="0">
                <a:ea typeface="宋体" panose="02010600030101010101" pitchFamily="2" charset="-122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要判断</a:t>
            </a:r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“不够</a:t>
            </a:r>
            <a:r>
              <a:rPr lang="zh-CN" sz="2800" b="0">
                <a:ea typeface="宋体" panose="02010600030101010101" pitchFamily="2" charset="-122"/>
              </a:rPr>
              <a:t>”，数据要估大，</a:t>
            </a:r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估小</a:t>
            </a:r>
            <a:r>
              <a:rPr lang="zh-CN" sz="2800" b="0">
                <a:ea typeface="宋体" panose="02010600030101010101" pitchFamily="2" charset="-122"/>
              </a:rPr>
              <a:t>都够，实际一定不够。分段计费：</a:t>
            </a:r>
            <a:r>
              <a:rPr lang="en-US" sz="2800" b="0">
                <a:latin typeface="宋体" panose="02010600030101010101" pitchFamily="2" charset="-122"/>
              </a:rPr>
              <a:t>    </a:t>
            </a:r>
            <a:r>
              <a:rPr lang="en-US" sz="2800" b="0">
                <a:latin typeface="Times New Roman" panose="02020603050405020304" charset="0"/>
              </a:rPr>
              <a:t>1.</a:t>
            </a:r>
            <a:r>
              <a:rPr lang="zh-CN" sz="2800" b="0">
                <a:ea typeface="宋体" panose="02010600030101010101" pitchFamily="2" charset="-122"/>
              </a:rPr>
              <a:t>分两段</a:t>
            </a:r>
            <a:r>
              <a:rPr lang="en-US" sz="2800" b="0">
                <a:latin typeface="Times New Roman" panose="02020603050405020304" charset="0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计算；</a:t>
            </a:r>
            <a:r>
              <a:rPr lang="en-US" sz="2800" b="0">
                <a:latin typeface="宋体" panose="02010600030101010101" pitchFamily="2" charset="-122"/>
              </a:rPr>
              <a:t>    </a:t>
            </a:r>
            <a:r>
              <a:rPr lang="en-US" sz="2800" b="0">
                <a:latin typeface="Times New Roman" panose="02020603050405020304" charset="0"/>
              </a:rPr>
              <a:t>2.</a:t>
            </a:r>
            <a:r>
              <a:rPr lang="zh-CN" sz="2800" b="0">
                <a:ea typeface="宋体" panose="02010600030101010101" pitchFamily="2" charset="-122"/>
              </a:rPr>
              <a:t>按一种单价计算；</a:t>
            </a:r>
            <a:r>
              <a:rPr lang="en-US" sz="2800" b="0">
                <a:latin typeface="宋体" panose="02010600030101010101" pitchFamily="2" charset="-122"/>
              </a:rPr>
              <a:t>    </a:t>
            </a:r>
            <a:r>
              <a:rPr lang="en-US" sz="2800" b="0">
                <a:latin typeface="Times New Roman" panose="02020603050405020304" charset="0"/>
              </a:rPr>
              <a:t>3.</a:t>
            </a:r>
            <a:r>
              <a:rPr lang="zh-CN" sz="2800" b="0">
                <a:ea typeface="宋体" panose="02010600030101010101" pitchFamily="2" charset="-122"/>
              </a:rPr>
              <a:t>列表计算。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复习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25855" y="1174115"/>
            <a:ext cx="99409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小红家举行生日派对，妈妈要准备装饰材料和食物，预计按每位宾客</a:t>
            </a:r>
            <a:r>
              <a:rPr lang="en-US" sz="2800" b="0">
                <a:latin typeface="Times New Roman" panose="02020603050405020304" charset="0"/>
              </a:rPr>
              <a:t>58</a:t>
            </a:r>
            <a:r>
              <a:rPr lang="zh-CN" sz="2800" b="0">
                <a:ea typeface="宋体" panose="02010600030101010101" pitchFamily="2" charset="-122"/>
              </a:rPr>
              <a:t>元来做准备，一共有</a:t>
            </a:r>
            <a:r>
              <a:rPr lang="en-US" sz="2800" b="0">
                <a:latin typeface="Times New Roman" panose="02020603050405020304" charset="0"/>
              </a:rPr>
              <a:t>29</a:t>
            </a:r>
            <a:r>
              <a:rPr lang="zh-CN" altLang="en-US" sz="2800" b="0">
                <a:latin typeface="Times New Roman" panose="02020603050405020304" charset="0"/>
              </a:rPr>
              <a:t>位</a:t>
            </a:r>
            <a:r>
              <a:rPr lang="zh-CN" sz="2800" b="0">
                <a:ea typeface="宋体" panose="02010600030101010101" pitchFamily="2" charset="-122"/>
              </a:rPr>
              <a:t>宾客。大约需要多少钱？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95295" y="2366645"/>
            <a:ext cx="4614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58</a:t>
            </a:r>
            <a:r>
              <a:rPr lang="en-US" altLang="zh-CN" sz="3600">
                <a:latin typeface="Arial" panose="020B0604020202020204" pitchFamily="34" charset="0"/>
              </a:rPr>
              <a:t>×29</a:t>
            </a:r>
            <a:r>
              <a:rPr lang="en-US" altLang="zh-CN" sz="3600">
                <a:latin typeface="Arial" panose="020B0604020202020204" pitchFamily="34" charset="0"/>
                <a:cs typeface="Arial" panose="020B0604020202020204" pitchFamily="34" charset="0"/>
              </a:rPr>
              <a:t>≈1800</a:t>
            </a:r>
            <a:r>
              <a:rPr lang="zh-CN" altLang="en-US" sz="3600">
                <a:latin typeface="Arial" panose="020B0604020202020204" pitchFamily="34" charset="0"/>
                <a:cs typeface="Arial" panose="020B0604020202020204" pitchFamily="34" charset="0"/>
              </a:rPr>
              <a:t>（元）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3298190" y="3011805"/>
            <a:ext cx="85725" cy="44386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4147820" y="3011805"/>
            <a:ext cx="85725" cy="44386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92550" y="3562985"/>
            <a:ext cx="1504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（看成</a:t>
            </a:r>
            <a:r>
              <a:rPr lang="en-US" altLang="zh-CN" sz="2400">
                <a:solidFill>
                  <a:srgbClr val="FF0000"/>
                </a:solidFill>
              </a:rPr>
              <a:t>3</a:t>
            </a:r>
            <a:r>
              <a:rPr lang="en-US" altLang="zh-CN" sz="2400">
                <a:solidFill>
                  <a:srgbClr val="FF0000"/>
                </a:solidFill>
              </a:rPr>
              <a:t>0</a:t>
            </a:r>
            <a:r>
              <a:rPr lang="zh-CN" altLang="en-US" sz="2400">
                <a:solidFill>
                  <a:srgbClr val="FF0000"/>
                </a:solidFill>
              </a:rPr>
              <a:t>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87600" y="3562985"/>
            <a:ext cx="1504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（看成</a:t>
            </a:r>
            <a:r>
              <a:rPr lang="en-US" altLang="zh-CN" sz="2400">
                <a:solidFill>
                  <a:srgbClr val="FF0000"/>
                </a:solidFill>
              </a:rPr>
              <a:t>60</a:t>
            </a:r>
            <a:r>
              <a:rPr lang="zh-CN" altLang="en-US" sz="2400">
                <a:solidFill>
                  <a:srgbClr val="FF0000"/>
                </a:solidFill>
              </a:rPr>
              <a:t>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9535" y="4361180"/>
            <a:ext cx="4624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答：大约需要</a:t>
            </a:r>
            <a:r>
              <a:rPr lang="en-US" altLang="zh-CN" sz="2800"/>
              <a:t>1800</a:t>
            </a:r>
            <a:r>
              <a:rPr lang="zh-CN" altLang="en-US" sz="2800"/>
              <a:t>元。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 animBg="1"/>
      <p:bldP spid="11" grpId="1" animBg="1"/>
      <p:bldP spid="14" grpId="0"/>
      <p:bldP spid="14" grpId="1"/>
      <p:bldP spid="12" grpId="0" animBg="1"/>
      <p:bldP spid="12" grpId="1" animBg="1"/>
      <p:bldP spid="13" grpId="0"/>
      <p:bldP spid="13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自主</a:t>
            </a:r>
            <a:r>
              <a:rPr lang="zh-CN" altLang="en-US" dirty="0"/>
              <a:t>学习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31520" y="1038860"/>
            <a:ext cx="7882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Times New Roman" panose="02020603050405020304" charset="0"/>
              </a:rPr>
              <a:t>1.</a:t>
            </a:r>
            <a:r>
              <a:rPr lang="zh-CN" sz="2400" b="0">
                <a:ea typeface="宋体" panose="02010600030101010101" pitchFamily="2" charset="-122"/>
              </a:rPr>
              <a:t>根据例题</a:t>
            </a:r>
            <a:r>
              <a:rPr lang="en-US" sz="2400" b="0">
                <a:latin typeface="Times New Roman" panose="02020603050405020304" charset="0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情境图，把你发现的数学信息填在表格内：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87805" y="1819275"/>
          <a:ext cx="5478780" cy="228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9695"/>
                <a:gridCol w="1369695"/>
                <a:gridCol w="1369695"/>
                <a:gridCol w="1369695"/>
              </a:tblGrid>
              <a:tr h="57023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单价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总价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2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大米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2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肉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2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鸡蛋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25195" y="4159885"/>
            <a:ext cx="10133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charset="0"/>
              </a:rPr>
              <a:t>2.</a:t>
            </a:r>
            <a:r>
              <a:rPr lang="zh-CN" sz="2400" b="0">
                <a:ea typeface="宋体" panose="02010600030101010101" pitchFamily="2" charset="-122"/>
              </a:rPr>
              <a:t>想一想：要想知道妈妈剩下的钱够不够买一盒</a:t>
            </a:r>
            <a:r>
              <a:rPr lang="en-US" sz="2400" b="0">
                <a:latin typeface="Times New Roman" panose="02020603050405020304" charset="0"/>
              </a:rPr>
              <a:t>10</a:t>
            </a:r>
            <a:r>
              <a:rPr lang="zh-CN" sz="2400" b="0">
                <a:ea typeface="宋体" panose="02010600030101010101" pitchFamily="2" charset="-122"/>
              </a:rPr>
              <a:t>元或</a:t>
            </a:r>
            <a:r>
              <a:rPr lang="en-US" sz="2400" b="0">
                <a:latin typeface="Times New Roman" panose="02020603050405020304" charset="0"/>
              </a:rPr>
              <a:t>20</a:t>
            </a:r>
            <a:r>
              <a:rPr lang="zh-CN" sz="2400" b="0">
                <a:ea typeface="宋体" panose="02010600030101010101" pitchFamily="2" charset="-122"/>
              </a:rPr>
              <a:t>元的鸡蛋，我们首先要知道什么？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197" name="矩形 4"/>
          <p:cNvSpPr/>
          <p:nvPr/>
        </p:nvSpPr>
        <p:spPr>
          <a:xfrm>
            <a:off x="2053273" y="886143"/>
            <a:ext cx="719137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妈妈带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元去超市购物，妈妈买了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袋大米，每袋大米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30.6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元，还买了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0.8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千克肉，每千克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26.5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472488" y="2978150"/>
            <a:ext cx="2555875" cy="1249363"/>
          </a:xfrm>
          <a:prstGeom prst="wedgeRoundRectCallout">
            <a:avLst>
              <a:gd name="adj1" fmla="val 21768"/>
              <a:gd name="adj2" fmla="val 66806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从题目中 你得到哪些信息？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02" name="矩形 29"/>
          <p:cNvSpPr/>
          <p:nvPr/>
        </p:nvSpPr>
        <p:spPr>
          <a:xfrm>
            <a:off x="2626995" y="4867275"/>
            <a:ext cx="63849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剩下的钱还够买一盒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元的鸡蛋吗？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够买一盒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元的吗？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7045" y="4517390"/>
            <a:ext cx="2298700" cy="1898650"/>
          </a:xfrm>
          <a:prstGeom prst="rect">
            <a:avLst/>
          </a:prstGeom>
        </p:spPr>
      </p:pic>
      <p:pic>
        <p:nvPicPr>
          <p:cNvPr id="3" name="图片 -2147482613" descr="1661569667223"/>
          <p:cNvPicPr>
            <a:picLocks noChangeAspect="1"/>
          </p:cNvPicPr>
          <p:nvPr/>
        </p:nvPicPr>
        <p:blipFill>
          <a:blip r:embed="rId2"/>
          <a:srcRect t="10834"/>
          <a:stretch>
            <a:fillRect/>
          </a:stretch>
        </p:blipFill>
        <p:spPr>
          <a:xfrm>
            <a:off x="3092450" y="2089785"/>
            <a:ext cx="4389120" cy="2777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09980" y="2423795"/>
          <a:ext cx="5707380" cy="3070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6845"/>
                <a:gridCol w="1426845"/>
                <a:gridCol w="1426845"/>
                <a:gridCol w="1426845"/>
              </a:tblGrid>
              <a:tr h="767715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单价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总价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大米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肉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鸡蛋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05735" y="3250565"/>
            <a:ext cx="116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30.6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2605" y="4101465"/>
            <a:ext cx="873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0.8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81500" y="3250565"/>
            <a:ext cx="743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5100" y="4101465"/>
            <a:ext cx="1163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26.5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2890" y="4801235"/>
            <a:ext cx="970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00" y="4801235"/>
            <a:ext cx="840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1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7539038" y="534353"/>
            <a:ext cx="3633788" cy="1670050"/>
          </a:xfrm>
          <a:prstGeom prst="wedgeRoundRectCallout">
            <a:avLst>
              <a:gd name="adj1" fmla="val -5919"/>
              <a:gd name="adj2" fmla="val 73537"/>
              <a:gd name="adj3" fmla="val 16667"/>
            </a:avLst>
          </a:prstGeom>
          <a:noFill/>
          <a:ln>
            <a:solidFill>
              <a:srgbClr val="0086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妈妈买了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袋大米和一块肉，还想买一盒鸡蛋，看看剩下的钱够不够。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2240" y="290258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" grpId="0"/>
      <p:bldP spid="3" grpId="1"/>
      <p:bldP spid="5" grpId="0"/>
      <p:bldP spid="5" grpId="1"/>
      <p:bldP spid="6" grpId="0"/>
      <p:bldP spid="6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3055" y="4959350"/>
            <a:ext cx="2298700" cy="189865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5518150" y="2535555"/>
            <a:ext cx="4161155" cy="2425700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2" name="云形标注 1"/>
          <p:cNvSpPr/>
          <p:nvPr/>
        </p:nvSpPr>
        <p:spPr>
          <a:xfrm>
            <a:off x="1498600" y="474345"/>
            <a:ext cx="3867150" cy="2485390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73910" y="1117600"/>
            <a:ext cx="29032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要想知道剩下的钱还够买一盒</a:t>
            </a:r>
            <a:r>
              <a:rPr lang="en-US" sz="2400" b="0">
                <a:latin typeface="Times New Roman" panose="02020603050405020304" charset="0"/>
              </a:rPr>
              <a:t>10</a:t>
            </a:r>
            <a:r>
              <a:rPr lang="zh-CN" sz="2400" b="0">
                <a:ea typeface="宋体" panose="02010600030101010101" pitchFamily="2" charset="-122"/>
              </a:rPr>
              <a:t>元或</a:t>
            </a:r>
            <a:r>
              <a:rPr lang="en-US" sz="2400" b="0">
                <a:latin typeface="Times New Roman" panose="02020603050405020304" charset="0"/>
              </a:rPr>
              <a:t>20</a:t>
            </a:r>
            <a:r>
              <a:rPr lang="zh-CN" sz="2400" b="0">
                <a:ea typeface="宋体" panose="02010600030101010101" pitchFamily="2" charset="-122"/>
              </a:rPr>
              <a:t>元，有什么办法？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505" y="3383915"/>
            <a:ext cx="1943100" cy="2355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94680" y="2964180"/>
            <a:ext cx="38080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要想知道剩下的钱还够买一盒</a:t>
            </a:r>
            <a:r>
              <a:rPr lang="en-US" sz="2400" b="0">
                <a:latin typeface="Times New Roman" panose="02020603050405020304" charset="0"/>
              </a:rPr>
              <a:t>10</a:t>
            </a:r>
            <a:r>
              <a:rPr lang="zh-CN" sz="2400" b="0">
                <a:ea typeface="宋体" panose="02010600030101010101" pitchFamily="2" charset="-122"/>
              </a:rPr>
              <a:t>元或</a:t>
            </a:r>
            <a:r>
              <a:rPr lang="en-US" sz="2400" b="0">
                <a:latin typeface="Times New Roman" panose="02020603050405020304" charset="0"/>
              </a:rPr>
              <a:t>20</a:t>
            </a:r>
            <a:r>
              <a:rPr lang="zh-CN" sz="2400" b="0">
                <a:ea typeface="宋体" panose="02010600030101010101" pitchFamily="2" charset="-122"/>
              </a:rPr>
              <a:t>元，得要先知道买完大米和肉后还剩多少钱</a:t>
            </a:r>
            <a:r>
              <a:rPr lang="zh-CN" sz="1050" b="0"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animBg="1"/>
      <p:bldP spid="100" grpId="1"/>
      <p:bldP spid="2" grpId="1" animBg="1"/>
      <p:bldP spid="4" grpId="0"/>
      <p:bldP spid="3" grpId="0" animBg="1"/>
      <p:bldP spid="4" grpId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8131175" y="3074353"/>
            <a:ext cx="1735138" cy="2525712"/>
            <a:chOff x="2412885" y="3485475"/>
            <a:chExt cx="1734671" cy="2978727"/>
          </a:xfrm>
        </p:grpSpPr>
        <p:pic>
          <p:nvPicPr>
            <p:cNvPr id="12300" name="图片 1"/>
            <p:cNvPicPr>
              <a:picLocks noChangeAspect="1"/>
            </p:cNvPicPr>
            <p:nvPr/>
          </p:nvPicPr>
          <p:blipFill>
            <a:blip r:embed="rId1"/>
            <a:srcRect l="12750" t="-12157" r="12418" b="12157"/>
            <a:stretch>
              <a:fillRect/>
            </a:stretch>
          </p:blipFill>
          <p:spPr>
            <a:xfrm>
              <a:off x="2412885" y="3485475"/>
              <a:ext cx="1734671" cy="29787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622379" y="4127651"/>
              <a:ext cx="1263310" cy="3238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122307" y="4054635"/>
              <a:ext cx="763381" cy="46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-1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17.6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956118" y="4898390"/>
            <a:ext cx="5516562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答：剩下的钱够买一盒10元的鸡蛋，但是不够买一盒20元的鸡蛋。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065655" y="1142365"/>
            <a:ext cx="4422775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大米和肉的总价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30.6×2+26.5×0.8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61.2+21.2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=82.4（元）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062480" y="3439478"/>
            <a:ext cx="54102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剩下的钱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：100-82.4=17.6（元）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56118" y="4128453"/>
            <a:ext cx="51895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17.6＞10，     17.6&lt;20；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8202930" y="1021080"/>
            <a:ext cx="2985770" cy="1852295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19820" y="1685925"/>
            <a:ext cx="2080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用计算器算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9" grpId="0"/>
      <p:bldP spid="8" grpId="0" animBg="1"/>
      <p:bldP spid="9" grpId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合作</a:t>
            </a:r>
            <a:r>
              <a:rPr lang="zh-CN" altLang="en-US" dirty="0"/>
              <a:t>共学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18050" y="5135563"/>
            <a:ext cx="40386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答：买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元的鸡蛋够了。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03525" y="2441575"/>
          <a:ext cx="7867650" cy="2301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3825"/>
                <a:gridCol w="3933825"/>
              </a:tblGrid>
              <a:tr h="76729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6729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67292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20" marR="91420" marT="45739" marB="457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 marL="91422" marR="91422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3094038" y="2641600"/>
            <a:ext cx="333216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大米：＜（不到）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86600" y="2667000"/>
            <a:ext cx="333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大米：＜（不到）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31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35325" y="3313113"/>
            <a:ext cx="302418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肉：＜（不到）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34250" y="3444875"/>
            <a:ext cx="17954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鸡蛋：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元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13337" name="矩形 2"/>
          <p:cNvSpPr/>
          <p:nvPr/>
        </p:nvSpPr>
        <p:spPr>
          <a:xfrm>
            <a:off x="3443288" y="4119563"/>
            <a:ext cx="554672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总共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不超过：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31+31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+27+10=99(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元）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443605" y="718820"/>
            <a:ext cx="3642995" cy="1367790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54500" y="1042035"/>
            <a:ext cx="2005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用估算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  <p:bldP spid="27" grpId="0"/>
      <p:bldP spid="28" grpId="0"/>
      <p:bldP spid="13337" grpId="0"/>
    </p:bldLst>
  </p:timing>
</p:sld>
</file>

<file path=ppt/tags/tag1.xml><?xml version="1.0" encoding="utf-8"?>
<p:tagLst xmlns:p="http://schemas.openxmlformats.org/presentationml/2006/main">
  <p:tag name="KSO_WM_UNIT_TABLE_BEAUTIFY" val="smartTable{b79f7d07-c212-4fbc-8e8f-6dcbb24ee78d}"/>
  <p:tag name="TABLE_ENDDRAG_ORIGIN_RECT" val="431*179"/>
  <p:tag name="TABLE_ENDDRAG_RECT" val="117*143*431*179"/>
</p:tagLst>
</file>

<file path=ppt/tags/tag2.xml><?xml version="1.0" encoding="utf-8"?>
<p:tagLst xmlns:p="http://schemas.openxmlformats.org/presentationml/2006/main">
  <p:tag name="KSO_WM_UNIT_TABLE_BEAUTIFY" val="smartTable{f0edaf6a-3ad3-4ff1-89b7-3eaeaf3d7834}"/>
  <p:tag name="TABLE_ENDDRAG_ORIGIN_RECT" val="449*241"/>
  <p:tag name="TABLE_ENDDRAG_RECT" val="109*93*449*241"/>
</p:tagLst>
</file>

<file path=ppt/tags/tag3.xml><?xml version="1.0" encoding="utf-8"?>
<p:tagLst xmlns:p="http://schemas.openxmlformats.org/presentationml/2006/main">
  <p:tag name="KSO_WM_UNIT_TABLE_BEAUTIFY" val="smartTable{7877d2e9-1577-4e62-89a3-769581ebb323}"/>
</p:tagLst>
</file>

<file path=ppt/tags/tag4.xml><?xml version="1.0" encoding="utf-8"?>
<p:tagLst xmlns:p="http://schemas.openxmlformats.org/presentationml/2006/main">
  <p:tag name="KSO_WM_UNIT_TABLE_BEAUTIFY" val="smartTable{61b7914c-65ad-4a0f-8306-912c02951226}"/>
  <p:tag name="TABLE_ENDDRAG_ORIGIN_RECT" val="356*118"/>
  <p:tag name="TABLE_ENDDRAG_RECT" val="442*77*356*118"/>
</p:tagLst>
</file>

<file path=ppt/tags/tag5.xml><?xml version="1.0" encoding="utf-8"?>
<p:tagLst xmlns:p="http://schemas.openxmlformats.org/presentationml/2006/main">
  <p:tag name="KSO_WM_UNIT_TABLE_BEAUTIFY" val="smartTable{07fb8dec-de5d-437a-8d9d-b025b9abaa23}"/>
  <p:tag name="TABLE_ENDDRAG_ORIGIN_RECT" val="233*92"/>
  <p:tag name="TABLE_ENDDRAG_RECT" val="240*344*233*92"/>
</p:tagLst>
</file>

<file path=ppt/tags/tag6.xml><?xml version="1.0" encoding="utf-8"?>
<p:tagLst xmlns:p="http://schemas.openxmlformats.org/presentationml/2006/main">
  <p:tag name="COMMONDATA" val="eyJoZGlkIjoiM2YxOWViOGI4NmJhMzI3Y2U1MDZmYWMxMGFmODMwYzIifQ=="/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2629</Words>
  <Application>WPS 演示</Application>
  <PresentationFormat>宽屏</PresentationFormat>
  <Paragraphs>485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Times New Roman</vt:lpstr>
      <vt:lpstr>等线</vt:lpstr>
      <vt:lpstr>Arial Unicode MS</vt:lpstr>
      <vt:lpstr>Calibri</vt:lpstr>
      <vt:lpstr>楷体_GB2312</vt:lpstr>
      <vt:lpstr>新宋体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复习导入</vt:lpstr>
      <vt:lpstr>自主学习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合作共学</vt:lpstr>
      <vt:lpstr>当堂检测</vt:lpstr>
      <vt:lpstr>当堂检测</vt:lpstr>
      <vt:lpstr>当堂检测</vt:lpstr>
      <vt:lpstr>课堂小结</vt:lpstr>
      <vt:lpstr>当堂检测</vt:lpstr>
      <vt:lpstr>当堂检测</vt:lpstr>
      <vt:lpstr>课堂总结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143</cp:revision>
  <dcterms:created xsi:type="dcterms:W3CDTF">2021-06-08T08:52:00Z</dcterms:created>
  <dcterms:modified xsi:type="dcterms:W3CDTF">2023-09-28T14:17:04Z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