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8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ctrTitle"/>
          </p:nvPr>
        </p:nvSpPr>
        <p:spPr>
          <a:xfrm>
            <a:off x="611188" y="141287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6600" kern="1200" baseline="0">
                <a:latin typeface="Arial" panose="020B0604020202020204" pitchFamily="34" charset="0"/>
                <a:ea typeface="宋体" panose="02010600030101010101" pitchFamily="2" charset="-122"/>
              </a:rPr>
              <a:t>Lesson 7</a:t>
            </a:r>
            <a:endParaRPr lang="en-US" altLang="zh-CN" sz="6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副标题 5122"/>
          <p:cNvSpPr>
            <a:spLocks noGrp="1"/>
          </p:cNvSpPr>
          <p:nvPr>
            <p:ph type="subTitle" idx="1"/>
          </p:nvPr>
        </p:nvSpPr>
        <p:spPr>
          <a:xfrm>
            <a:off x="1042988" y="3357563"/>
            <a:ext cx="6985000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6000" b="1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On the School Bus</a:t>
            </a:r>
            <a:endParaRPr lang="en-US" altLang="zh-CN" sz="6000" b="1" kern="1200" baseline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矩形 5123"/>
          <p:cNvSpPr/>
          <p:nvPr/>
        </p:nvSpPr>
        <p:spPr>
          <a:xfrm>
            <a:off x="684213" y="476250"/>
            <a:ext cx="466725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rPr>
              <a:t>冀教版六年级英语上册</a:t>
            </a:r>
            <a:endParaRPr lang="zh-CN" altLang="en-US" sz="3600" b="1">
              <a:ln w="1270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11188" y="1484313"/>
            <a:ext cx="8229600" cy="792162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>
                <a:solidFill>
                  <a:srgbClr val="000000"/>
                </a:solidFill>
              </a:rPr>
              <a:t>1.</a:t>
            </a:r>
            <a:r>
              <a:rPr lang="zh-CN" altLang="en-US" sz="4800" b="1" dirty="0">
                <a:solidFill>
                  <a:srgbClr val="000000"/>
                </a:solidFill>
              </a:rPr>
              <a:t>我找到的四个频度副词</a:t>
            </a:r>
            <a:endParaRPr lang="zh-CN" altLang="en-US" sz="4800" b="1" dirty="0">
              <a:solidFill>
                <a:srgbClr val="000000"/>
              </a:solidFill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539750" y="476250"/>
            <a:ext cx="6337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二、检查预习情况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1116013" y="2349500"/>
            <a:ext cx="15319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latin typeface="Arial" panose="020B0604020202020204" pitchFamily="34" charset="0"/>
              </a:rPr>
              <a:t>always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3924300" y="2349500"/>
            <a:ext cx="22320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latin typeface="Arial" panose="020B0604020202020204" pitchFamily="34" charset="0"/>
              </a:rPr>
              <a:t>sometimes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1258888" y="4149725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latin typeface="Arial" panose="020B0604020202020204" pitchFamily="34" charset="0"/>
              </a:rPr>
              <a:t>often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4140200" y="4292600"/>
            <a:ext cx="19637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latin typeface="Arial" panose="020B0604020202020204" pitchFamily="34" charset="0"/>
              </a:rPr>
              <a:t>   never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6153" name="文本框 6152"/>
          <p:cNvSpPr txBox="1"/>
          <p:nvPr/>
        </p:nvSpPr>
        <p:spPr>
          <a:xfrm>
            <a:off x="1331913" y="3213100"/>
            <a:ext cx="14398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</a:rPr>
              <a:t>总是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6154" name="文本框 6153"/>
          <p:cNvSpPr txBox="1"/>
          <p:nvPr/>
        </p:nvSpPr>
        <p:spPr>
          <a:xfrm>
            <a:off x="4572000" y="3141663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</a:rPr>
              <a:t>有时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文本框 6154"/>
          <p:cNvSpPr txBox="1"/>
          <p:nvPr/>
        </p:nvSpPr>
        <p:spPr>
          <a:xfrm>
            <a:off x="1311275" y="4908550"/>
            <a:ext cx="1244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</a:rPr>
              <a:t>常常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6156" name="文本框 6155"/>
          <p:cNvSpPr txBox="1"/>
          <p:nvPr/>
        </p:nvSpPr>
        <p:spPr>
          <a:xfrm>
            <a:off x="4572000" y="490855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</a:rPr>
              <a:t>从不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  <p:bldP spid="6152" grpId="0"/>
      <p:bldP spid="6153" grpId="0"/>
      <p:bldP spid="6154" grpId="0"/>
      <p:bldP spid="6155" grpId="0"/>
      <p:bldP spid="61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171" name="表格 7170"/>
          <p:cNvGraphicFramePr/>
          <p:nvPr/>
        </p:nvGraphicFramePr>
        <p:xfrm>
          <a:off x="755650" y="1557338"/>
          <a:ext cx="7632700" cy="4522788"/>
        </p:xfrm>
        <a:graphic>
          <a:graphicData uri="http://schemas.openxmlformats.org/drawingml/2006/table">
            <a:tbl>
              <a:tblPr/>
              <a:tblGrid>
                <a:gridCol w="954088"/>
                <a:gridCol w="990600"/>
                <a:gridCol w="919162"/>
                <a:gridCol w="952500"/>
                <a:gridCol w="952500"/>
                <a:gridCol w="955675"/>
                <a:gridCol w="954088"/>
                <a:gridCol w="954087"/>
              </a:tblGrid>
              <a:tr h="8143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err="1">
                          <a:solidFill>
                            <a:srgbClr val="FFFF00"/>
                          </a:solidFill>
                        </a:rPr>
                        <a:t>Sunda-y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err="1">
                          <a:solidFill>
                            <a:srgbClr val="FFFF00"/>
                          </a:solidFill>
                        </a:rPr>
                        <a:t>Mond</a:t>
                      </a: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-ay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err="1">
                          <a:solidFill>
                            <a:srgbClr val="FFFF00"/>
                          </a:solidFill>
                        </a:rPr>
                        <a:t>Tuesd</a:t>
                      </a: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-ay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err="1">
                          <a:solidFill>
                            <a:srgbClr val="FFFF00"/>
                          </a:solidFill>
                        </a:rPr>
                        <a:t>Wedn-esday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Thurs-day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Friday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err="1">
                          <a:solidFill>
                            <a:srgbClr val="FFFF00"/>
                          </a:solidFill>
                        </a:rPr>
                        <a:t>Saturd</a:t>
                      </a: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-ay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91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hlinkClick r:id="rId1" action="ppaction://hlinksldjump"/>
                        </a:rPr>
                        <a:t>Danny </a:t>
                      </a:r>
                      <a:endParaRPr lang="zh-CN" altLang="en-US" sz="2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donut</a:t>
                      </a: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donut</a:t>
                      </a: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donut</a:t>
                      </a:r>
                      <a:r>
                        <a:rPr lang="en-US" altLang="zh-CN" sz="200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zh-CN" altLang="en-US" sz="2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donut</a:t>
                      </a: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donut</a:t>
                      </a: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donut</a:t>
                      </a:r>
                      <a:r>
                        <a:rPr lang="en-US" altLang="zh-CN" sz="200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zh-CN" altLang="en-US" sz="2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donut</a:t>
                      </a: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55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00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hlinkClick r:id="rId1" action="ppaction://hlinksldjump"/>
                        </a:rPr>
                        <a:t>Jenny</a:t>
                      </a:r>
                      <a:endParaRPr lang="en-US" altLang="zh-CN" sz="200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zh-CN" altLang="en-US" sz="2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sand-</a:t>
                      </a:r>
                      <a:r>
                        <a:rPr lang="en-US" altLang="zh-CN" sz="2000" err="1">
                          <a:solidFill>
                            <a:srgbClr val="FFFF00"/>
                          </a:solidFill>
                        </a:rPr>
                        <a:t>wich</a:t>
                      </a: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sand-</a:t>
                      </a:r>
                      <a:r>
                        <a:rPr lang="en-US" altLang="zh-CN" sz="2000" err="1">
                          <a:solidFill>
                            <a:srgbClr val="FFFF00"/>
                          </a:solidFill>
                        </a:rPr>
                        <a:t>wich</a:t>
                      </a: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sand-</a:t>
                      </a:r>
                      <a:r>
                        <a:rPr lang="en-US" altLang="zh-CN" sz="2000" err="1">
                          <a:solidFill>
                            <a:srgbClr val="FFFF00"/>
                          </a:solidFill>
                        </a:rPr>
                        <a:t>wich</a:t>
                      </a: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sand-</a:t>
                      </a:r>
                      <a:r>
                        <a:rPr lang="en-US" altLang="zh-CN" sz="2000" err="1">
                          <a:solidFill>
                            <a:srgbClr val="FFFF00"/>
                          </a:solidFill>
                        </a:rPr>
                        <a:t>wich</a:t>
                      </a:r>
                      <a:r>
                        <a:rPr lang="en-US" altLang="zh-CN" sz="200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00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FF0000"/>
                          </a:solidFill>
                          <a:hlinkClick r:id="rId1" action="ppaction://hlinksldjump"/>
                        </a:rPr>
                        <a:t>Steven </a:t>
                      </a:r>
                      <a:endParaRPr lang="zh-CN" altLang="en-US" sz="2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err="1">
                          <a:solidFill>
                            <a:srgbClr val="FFFF00"/>
                          </a:solidFill>
                        </a:rPr>
                        <a:t>porrid-ge</a:t>
                      </a:r>
                      <a:endParaRPr lang="zh-CN" altLang="en-US" sz="200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err="1">
                          <a:solidFill>
                            <a:srgbClr val="FFFF00"/>
                          </a:solidFill>
                        </a:rPr>
                        <a:t>porrid-ge</a:t>
                      </a:r>
                      <a:endParaRPr lang="en-US" altLang="zh-CN" sz="2000">
                        <a:solidFill>
                          <a:srgbClr val="FFFF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0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>
                          <a:solidFill>
                            <a:srgbClr val="FF0000"/>
                          </a:solidFill>
                          <a:hlinkClick r:id="rId1" action="ppaction://hlinksldjump"/>
                        </a:rPr>
                        <a:t>Li  M -</a:t>
                      </a:r>
                      <a:r>
                        <a:rPr lang="en-US" altLang="zh-CN" sz="2400" err="1">
                          <a:solidFill>
                            <a:srgbClr val="FF0000"/>
                          </a:solidFill>
                          <a:hlinkClick r:id="rId1" action="ppaction://hlinksldjump"/>
                        </a:rPr>
                        <a:t>ing</a:t>
                      </a:r>
                      <a:endParaRPr lang="zh-CN" altLang="en-US" sz="240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468313" y="1341438"/>
            <a:ext cx="8158162" cy="1223962"/>
          </a:xfrm>
        </p:spPr>
        <p:txBody>
          <a:bodyPr/>
          <a:p>
            <a:pPr>
              <a:buNone/>
            </a:pPr>
            <a:r>
              <a:rPr lang="en-US" altLang="zh-CN" sz="4400" b="1" u="sng">
                <a:solidFill>
                  <a:srgbClr val="FFFF00"/>
                </a:solidFill>
                <a:latin typeface="Dotum" panose="020B0600000101010101" pitchFamily="34" charset="-127"/>
                <a:ea typeface="Dotum" panose="020B0600000101010101" pitchFamily="34" charset="-127"/>
                <a:hlinkClick r:id="rId1" action="ppaction://hlinksldjump"/>
              </a:rPr>
              <a:t>Danny always eats breakfast .</a:t>
            </a:r>
            <a:endParaRPr lang="en-US" altLang="zh-CN" sz="4400" b="1" u="sng">
              <a:solidFill>
                <a:srgbClr val="FFFF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684213" y="1989138"/>
            <a:ext cx="7775575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2800">
              <a:solidFill>
                <a:schemeClr val="hlink"/>
              </a:solidFill>
              <a:latin typeface="Dotum" panose="020B0600000101010101" pitchFamily="34" charset="-127"/>
              <a:ea typeface="Dotum" panose="020B0600000101010101" pitchFamily="34" charset="-127"/>
              <a:hlinkClick r:id="rId1" action="ppaction://hlinksldjump"/>
            </a:endParaRPr>
          </a:p>
          <a:p>
            <a:r>
              <a:rPr lang="en-US" altLang="zh-CN" sz="4400" b="1" u="sng">
                <a:solidFill>
                  <a:schemeClr val="hlink"/>
                </a:solidFill>
                <a:latin typeface="Dotum" panose="020B0600000101010101" pitchFamily="34" charset="-127"/>
                <a:ea typeface="Dotum" panose="020B0600000101010101" pitchFamily="34" charset="-127"/>
                <a:hlinkClick r:id="rId1" action="ppaction://hlinksldjump"/>
              </a:rPr>
              <a:t>Jenny  </a:t>
            </a:r>
            <a:r>
              <a:rPr lang="en-US" altLang="zh-CN" sz="4400" b="1" u="sng" err="1">
                <a:solidFill>
                  <a:schemeClr val="hlink"/>
                </a:solidFill>
                <a:latin typeface="Dotum" panose="020B0600000101010101" pitchFamily="34" charset="-127"/>
                <a:ea typeface="Dotum" panose="020B0600000101010101" pitchFamily="34" charset="-127"/>
                <a:hlinkClick r:id="rId1" action="ppaction://hlinksldjump"/>
              </a:rPr>
              <a:t>ofen</a:t>
            </a:r>
            <a:r>
              <a:rPr lang="en-US" altLang="zh-CN" sz="4400" b="1" u="sng">
                <a:solidFill>
                  <a:schemeClr val="hlink"/>
                </a:solidFill>
                <a:latin typeface="Dotum" panose="020B0600000101010101" pitchFamily="34" charset="-127"/>
                <a:ea typeface="Dotum" panose="020B0600000101010101" pitchFamily="34" charset="-127"/>
                <a:hlinkClick r:id="rId1" action="ppaction://hlinksldjump"/>
              </a:rPr>
              <a:t> eats breakfast.</a:t>
            </a:r>
            <a:r>
              <a:rPr lang="en-US" altLang="zh-CN" sz="2800">
                <a:solidFill>
                  <a:schemeClr val="hlink"/>
                </a:solidFill>
                <a:latin typeface="Dotum" panose="020B0600000101010101" pitchFamily="34" charset="-127"/>
                <a:ea typeface="Dotum" panose="020B0600000101010101" pitchFamily="34" charset="-127"/>
                <a:hlinkClick r:id="rId1" action="ppaction://hlinksldjump"/>
              </a:rPr>
              <a:t> </a:t>
            </a:r>
            <a:endParaRPr lang="en-US" altLang="zh-CN" sz="2800">
              <a:solidFill>
                <a:schemeClr val="hlink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0" y="3573463"/>
            <a:ext cx="9251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 b="1">
                <a:latin typeface="Dotum" panose="020B0600000101010101" pitchFamily="34" charset="-127"/>
                <a:ea typeface="Dotum" panose="020B0600000101010101" pitchFamily="34" charset="-127"/>
                <a:hlinkClick r:id="rId1" action="ppaction://hlinksldjump"/>
              </a:rPr>
              <a:t>Steven sometimes eats breakfast .</a:t>
            </a:r>
            <a:r>
              <a:rPr lang="en-US" altLang="zh-CN" sz="4400">
                <a:latin typeface="Arial" panose="020B0604020202020204" pitchFamily="34" charset="0"/>
                <a:hlinkClick r:id="rId1" action="ppaction://hlinksldjump"/>
              </a:rPr>
              <a:t> </a:t>
            </a:r>
            <a:endParaRPr lang="en-US" altLang="zh-CN" sz="4400">
              <a:latin typeface="Arial" panose="020B0604020202020204" pitchFamily="34" charset="0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323850" y="4797425"/>
            <a:ext cx="82645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 dirty="0">
                <a:latin typeface="Arial" panose="020B0604020202020204" pitchFamily="34" charset="0"/>
              </a:rPr>
              <a:t> </a:t>
            </a:r>
            <a:r>
              <a:rPr lang="en-US" altLang="zh-CN" sz="44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  <a:hlinkClick r:id="rId1" action="ppaction://hlinksldjump"/>
              </a:rPr>
              <a:t>Li  Ming  never eats breakfast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  <a:hlinkClick r:id="rId1" action="ppaction://hlinksldjump"/>
              </a:rPr>
              <a:t> .</a:t>
            </a:r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hlinkClick r:id="rId1" action="ppaction://hlinksldjump"/>
              </a:rPr>
              <a:t> 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6" grpId="0"/>
      <p:bldP spid="8197" grpId="0"/>
      <p:bldP spid="81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sp>
        <p:nvSpPr>
          <p:cNvPr id="9220" name="文本框 9219"/>
          <p:cNvSpPr txBox="1"/>
          <p:nvPr/>
        </p:nvSpPr>
        <p:spPr>
          <a:xfrm>
            <a:off x="611188" y="1052513"/>
            <a:ext cx="559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本课出现的两个重点单词</a:t>
            </a:r>
            <a:endParaRPr lang="zh-CN" altLang="en-US" sz="3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1476375" y="2133600"/>
            <a:ext cx="19431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latin typeface="Arial" panose="020B0604020202020204" pitchFamily="34" charset="0"/>
              </a:rPr>
              <a:t>umbrella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5164138" y="2266950"/>
            <a:ext cx="1495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driver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1908175" y="2886075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</a:rPr>
              <a:t>雨伞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5364163" y="2924175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</a:rPr>
              <a:t>司机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3" grpId="0"/>
      <p:bldP spid="92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7200">
                <a:solidFill>
                  <a:srgbClr val="0000FF"/>
                </a:solidFill>
                <a:latin typeface="Times New Roman" panose="02020603050405020304" pitchFamily="18" charset="0"/>
              </a:rPr>
              <a:t>umbrella</a:t>
            </a:r>
            <a:r>
              <a:rPr lang="en-US" altLang="zh-CN" sz="7200">
                <a:solidFill>
                  <a:srgbClr val="FF3300"/>
                </a:solidFill>
                <a:latin typeface="Times New Roman" panose="02020603050405020304" pitchFamily="18" charset="0"/>
              </a:rPr>
              <a:t>s</a:t>
            </a:r>
            <a:endParaRPr lang="en-US" altLang="zh-CN" sz="72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3" name="内容占位符 10242" descr="it?u=3045559118,565185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86025" y="1914525"/>
            <a:ext cx="4459288" cy="3827463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sp>
        <p:nvSpPr>
          <p:cNvPr id="11268" name="文本框 11267"/>
          <p:cNvSpPr txBox="1"/>
          <p:nvPr/>
        </p:nvSpPr>
        <p:spPr>
          <a:xfrm>
            <a:off x="900113" y="908050"/>
            <a:ext cx="4953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000000"/>
                </a:solidFill>
                <a:latin typeface="Tahoma" panose="020B0604030504040204" pitchFamily="34" charset="0"/>
              </a:rPr>
              <a:t>3.</a:t>
            </a:r>
            <a:r>
              <a:rPr lang="zh-CN" altLang="en-US" sz="4800" b="1" dirty="0">
                <a:solidFill>
                  <a:srgbClr val="000000"/>
                </a:solidFill>
                <a:latin typeface="Tahoma" panose="020B0604030504040204" pitchFamily="34" charset="0"/>
              </a:rPr>
              <a:t>我的发现</a:t>
            </a:r>
            <a:endParaRPr lang="zh-CN" altLang="en-US" sz="4800" b="1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879475" y="2474913"/>
            <a:ext cx="750887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Tahoma" panose="020B0604030504040204" pitchFamily="34" charset="0"/>
              </a:rPr>
              <a:t>我知道</a:t>
            </a:r>
            <a:r>
              <a:rPr lang="en-US" altLang="zh-CN" sz="4400">
                <a:latin typeface="Tahoma" panose="020B0604030504040204" pitchFamily="34" charset="0"/>
              </a:rPr>
              <a:t>;”rainy”</a:t>
            </a:r>
            <a:r>
              <a:rPr lang="zh-CN" altLang="en-US" sz="4400" dirty="0">
                <a:latin typeface="Tahoma" panose="020B0604030504040204" pitchFamily="34" charset="0"/>
              </a:rPr>
              <a:t>的名词形式</a:t>
            </a:r>
            <a:r>
              <a:rPr lang="zh-CN" altLang="en-US" sz="4400" dirty="0">
                <a:latin typeface="Dotum" panose="020B0600000101010101" pitchFamily="34" charset="-127"/>
                <a:ea typeface="Dotum" panose="020B0600000101010101" pitchFamily="34" charset="-127"/>
              </a:rPr>
              <a:t> （        ）</a:t>
            </a:r>
            <a:r>
              <a:rPr lang="zh-CN" altLang="en-US" sz="3200" u="sng" dirty="0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                         </a:t>
            </a:r>
            <a:endParaRPr lang="zh-CN" altLang="en-US" sz="3200" dirty="0">
              <a:solidFill>
                <a:srgbClr val="FF00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1692275" y="3284538"/>
            <a:ext cx="113347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>
                <a:solidFill>
                  <a:srgbClr val="FFFF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rain</a:t>
            </a:r>
            <a:endParaRPr lang="en-US" altLang="zh-CN" sz="4400">
              <a:solidFill>
                <a:srgbClr val="FFFF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4000"/>
              <a:t>Do  you  always   go  to  school  by   bus?</a:t>
            </a:r>
            <a:endParaRPr lang="en-US" altLang="zh-CN" sz="4000"/>
          </a:p>
          <a:p>
            <a:endParaRPr lang="en-US" altLang="zh-CN" sz="4000"/>
          </a:p>
          <a:p>
            <a:r>
              <a:rPr lang="en-US" altLang="zh-CN" sz="4000"/>
              <a:t>No,   sometimes   I   ride  my  bike.</a:t>
            </a:r>
            <a:endParaRPr lang="en-US" altLang="zh-CN" sz="4000"/>
          </a:p>
          <a:p>
            <a:endParaRPr lang="en-US" altLang="zh-CN" sz="4000"/>
          </a:p>
          <a:p>
            <a:r>
              <a:rPr lang="en-US" altLang="zh-CN" sz="4000"/>
              <a:t>I  </a:t>
            </a:r>
            <a:r>
              <a:rPr lang="en-US" altLang="zh-CN" sz="4000" err="1"/>
              <a:t>ofen</a:t>
            </a:r>
            <a:r>
              <a:rPr lang="en-US" altLang="zh-CN" sz="4000"/>
              <a:t>  go  to  school    by   bus.</a:t>
            </a:r>
            <a:endParaRPr lang="en-US" altLang="zh-CN" sz="4000"/>
          </a:p>
        </p:txBody>
      </p:sp>
      <p:sp>
        <p:nvSpPr>
          <p:cNvPr id="12292" name="文本框 12291"/>
          <p:cNvSpPr txBox="1"/>
          <p:nvPr/>
        </p:nvSpPr>
        <p:spPr>
          <a:xfrm>
            <a:off x="808038" y="1047750"/>
            <a:ext cx="52451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 dirty="0">
                <a:solidFill>
                  <a:srgbClr val="000000"/>
                </a:solidFill>
                <a:latin typeface="Tahoma" panose="020B0604030504040204" pitchFamily="34" charset="0"/>
              </a:rPr>
              <a:t>三</a:t>
            </a:r>
            <a:r>
              <a:rPr lang="en-US" altLang="zh-CN" sz="4800">
                <a:solidFill>
                  <a:srgbClr val="000000"/>
                </a:solidFill>
                <a:latin typeface="Tahoma" panose="020B0604030504040204" pitchFamily="34" charset="0"/>
              </a:rPr>
              <a:t>.</a:t>
            </a:r>
            <a:r>
              <a:rPr lang="zh-CN" altLang="en-US" sz="4800" dirty="0">
                <a:solidFill>
                  <a:srgbClr val="000000"/>
                </a:solidFill>
                <a:latin typeface="Tahoma" panose="020B0604030504040204" pitchFamily="34" charset="0"/>
              </a:rPr>
              <a:t>本课的重点句子</a:t>
            </a:r>
            <a:endParaRPr lang="zh-CN" altLang="en-US" sz="48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45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charRg st="45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charRg st="45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8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charRg st="8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charRg st="8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539750" y="981075"/>
            <a:ext cx="8229600" cy="1384300"/>
          </a:xfrm>
        </p:spPr>
        <p:txBody>
          <a:bodyPr anchor="ctr" anchorCtr="0"/>
          <a:p>
            <a:r>
              <a:rPr lang="zh-CN" altLang="en-US" sz="4800" dirty="0">
                <a:solidFill>
                  <a:srgbClr val="000000"/>
                </a:solidFill>
              </a:rPr>
              <a:t>四</a:t>
            </a:r>
            <a:r>
              <a:rPr lang="en-US" altLang="zh-CN" sz="4800">
                <a:solidFill>
                  <a:srgbClr val="000000"/>
                </a:solidFill>
              </a:rPr>
              <a:t>.</a:t>
            </a:r>
            <a:r>
              <a:rPr lang="zh-CN" altLang="en-US" sz="4800" dirty="0">
                <a:solidFill>
                  <a:srgbClr val="000000"/>
                </a:solidFill>
              </a:rPr>
              <a:t>拓展练习</a:t>
            </a:r>
            <a:endParaRPr lang="zh-CN" altLang="en-US" sz="4800" dirty="0">
              <a:solidFill>
                <a:srgbClr val="000000"/>
              </a:solidFill>
            </a:endParaRPr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250825" y="2997200"/>
            <a:ext cx="8208963" cy="2160588"/>
          </a:xfrm>
        </p:spPr>
        <p:txBody>
          <a:bodyPr/>
          <a:p>
            <a:pPr>
              <a:buNone/>
            </a:pPr>
            <a:r>
              <a:rPr lang="zh-CN" altLang="en-US" sz="4800" dirty="0"/>
              <a:t>你知道“</a:t>
            </a:r>
            <a:r>
              <a:rPr lang="en-US" altLang="zh-CN" sz="4800"/>
              <a:t>driver”</a:t>
            </a:r>
            <a:r>
              <a:rPr lang="zh-CN" altLang="en-US" sz="4800" dirty="0"/>
              <a:t>的动词形式吗？</a:t>
            </a:r>
            <a:endParaRPr lang="zh-CN" altLang="en-US" sz="4800" dirty="0"/>
          </a:p>
        </p:txBody>
      </p:sp>
      <p:sp>
        <p:nvSpPr>
          <p:cNvPr id="13316" name="文本框 13315"/>
          <p:cNvSpPr txBox="1"/>
          <p:nvPr/>
        </p:nvSpPr>
        <p:spPr>
          <a:xfrm>
            <a:off x="2339975" y="3789363"/>
            <a:ext cx="23034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>
                <a:solidFill>
                  <a:srgbClr val="FFFF00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drive</a:t>
            </a:r>
            <a:endParaRPr lang="en-US" altLang="zh-CN" sz="4400">
              <a:solidFill>
                <a:srgbClr val="FFFF0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13317" name="直接连接符 13316"/>
          <p:cNvSpPr/>
          <p:nvPr/>
        </p:nvSpPr>
        <p:spPr>
          <a:xfrm flipV="1">
            <a:off x="1979613" y="4581525"/>
            <a:ext cx="23050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703</Words>
  <Application>WPS 演示</Application>
  <PresentationFormat>在屏幕上显示</PresentationFormat>
  <Paragraphs>120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Arial</vt:lpstr>
      <vt:lpstr>宋体</vt:lpstr>
      <vt:lpstr>Wingdings</vt:lpstr>
      <vt:lpstr>Times New Roman</vt:lpstr>
      <vt:lpstr>楷体_GB2312</vt:lpstr>
      <vt:lpstr>新宋体</vt:lpstr>
      <vt:lpstr>Dotum</vt:lpstr>
      <vt:lpstr>Tahoma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Lesson 7</vt:lpstr>
      <vt:lpstr>PowerPoint 演示文稿</vt:lpstr>
      <vt:lpstr>PowerPoint 演示文稿</vt:lpstr>
      <vt:lpstr>PowerPoint 演示文稿</vt:lpstr>
      <vt:lpstr>PowerPoint 演示文稿</vt:lpstr>
      <vt:lpstr>umbrellas</vt:lpstr>
      <vt:lpstr>PowerPoint 演示文稿</vt:lpstr>
      <vt:lpstr>PowerPoint 演示文稿</vt:lpstr>
      <vt:lpstr>四.拓展练习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3</cp:revision>
  <dcterms:created xsi:type="dcterms:W3CDTF">2016-07-08T07:20:00Z</dcterms:created>
  <dcterms:modified xsi:type="dcterms:W3CDTF">2023-09-30T11:45:49Z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E0BC838F8F74492D830E51CCBB27A603_13</vt:lpwstr>
  </property>
  <property fmtid="{D5CDD505-2E9C-101B-9397-08002B2CF9AE}" pid="4" name="KSOProductBuildVer">
    <vt:lpwstr>2052-12.1.0.15374</vt:lpwstr>
  </property>
</Properties>
</file>