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2"/>
  </p:notesMasterIdLst>
  <p:handoutMasterIdLst>
    <p:handoutMasterId r:id="rId36"/>
  </p:handoutMasterIdLst>
  <p:sldIdLst>
    <p:sldId id="434" r:id="rId4"/>
    <p:sldId id="361" r:id="rId5"/>
    <p:sldId id="304" r:id="rId6"/>
    <p:sldId id="395" r:id="rId7"/>
    <p:sldId id="427" r:id="rId8"/>
    <p:sldId id="428" r:id="rId9"/>
    <p:sldId id="429" r:id="rId10"/>
    <p:sldId id="430" r:id="rId11"/>
    <p:sldId id="431" r:id="rId13"/>
    <p:sldId id="426" r:id="rId14"/>
    <p:sldId id="432" r:id="rId15"/>
    <p:sldId id="433" r:id="rId16"/>
    <p:sldId id="435" r:id="rId17"/>
    <p:sldId id="436" r:id="rId18"/>
    <p:sldId id="438" r:id="rId19"/>
    <p:sldId id="399" r:id="rId20"/>
    <p:sldId id="439" r:id="rId21"/>
    <p:sldId id="401" r:id="rId22"/>
    <p:sldId id="440" r:id="rId23"/>
    <p:sldId id="441" r:id="rId24"/>
    <p:sldId id="443" r:id="rId25"/>
    <p:sldId id="442" r:id="rId26"/>
    <p:sldId id="444" r:id="rId27"/>
    <p:sldId id="423" r:id="rId28"/>
    <p:sldId id="400" r:id="rId29"/>
    <p:sldId id="406" r:id="rId30"/>
    <p:sldId id="445" r:id="rId31"/>
    <p:sldId id="437" r:id="rId32"/>
    <p:sldId id="349" r:id="rId33"/>
    <p:sldId id="385" r:id="rId34"/>
    <p:sldId id="464" r:id="rId35"/>
  </p:sldIdLst>
  <p:sldSz cx="9144000" cy="5143500"/>
  <p:notesSz cx="6858000" cy="9144000"/>
  <p:custDataLst>
    <p:tags r:id="rId4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6256" autoAdjust="0"/>
  </p:normalViewPr>
  <p:slideViewPr>
    <p:cSldViewPr>
      <p:cViewPr varScale="1">
        <p:scale>
          <a:sx n="146" d="100"/>
          <a:sy n="14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7E1AA7D-FD42-4006-99A8-FC9627A36BDC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7F60D4CA-128A-4FAD-91BD-DD11CFEAAB5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CC230EA-166C-4842-B5B3-11F3BF1024F1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8813BD5-A7B0-4E96-A924-5CE9578E44DF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18436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8437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400550"/>
            <a:ext cx="5486400" cy="3600450"/>
          </a:xfrm>
          <a:noFill/>
          <a:ln w="9525">
            <a:noFill/>
            <a:miter lim="800000"/>
          </a:ln>
        </p:spPr>
        <p:txBody>
          <a:bodyPr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indent="0"/>
          </a:p>
        </p:txBody>
      </p:sp>
      <p:sp>
        <p:nvSpPr>
          <p:cNvPr id="20484" name="页眉占位符 3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20485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五边形 3"/>
          <p:cNvSpPr/>
          <p:nvPr/>
        </p:nvSpPr>
        <p:spPr>
          <a:xfrm>
            <a:off x="3175" y="454025"/>
            <a:ext cx="2160588" cy="636588"/>
          </a:xfrm>
          <a:prstGeom prst="homePlate">
            <a:avLst>
              <a:gd name="adj" fmla="val 49999"/>
            </a:avLst>
          </a:prstGeom>
          <a:solidFill>
            <a:srgbClr val="FAC09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3"/>
          <p:cNvSpPr/>
          <p:nvPr/>
        </p:nvSpPr>
        <p:spPr>
          <a:xfrm>
            <a:off x="265113" y="214313"/>
            <a:ext cx="8639175" cy="46799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矩形 3"/>
          <p:cNvSpPr/>
          <p:nvPr/>
        </p:nvSpPr>
        <p:spPr>
          <a:xfrm>
            <a:off x="265113" y="214313"/>
            <a:ext cx="8639175" cy="46799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25" name="图片 10"/>
          <p:cNvPicPr>
            <a:picLocks noChangeAspect="1"/>
          </p:cNvPicPr>
          <p:nvPr/>
        </p:nvPicPr>
        <p:blipFill>
          <a:blip r:embed="rId3"/>
          <a:srcRect b="62876"/>
          <a:stretch>
            <a:fillRect/>
          </a:stretch>
        </p:blipFill>
        <p:spPr>
          <a:xfrm>
            <a:off x="-368300" y="-144462"/>
            <a:ext cx="3527425" cy="1127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4572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slide" Target="slide1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audio" Target="NULL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audio" Target="NULL" TargetMode="External"/><Relationship Id="rId1" Type="http://schemas.openxmlformats.org/officeDocument/2006/relationships/hyperlink" Target="&#27611;&#38463;&#25935;%20-%20&#28891;&#20809;&#37324;&#30340;&#22920;&#22920;.mp3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microsoft.com/office/2007/relationships/media" Target="file:///\\pc-2\&#19978;&#35838;&#35838;&#20214;&#27719;&#24635;\&#24453;&#26657;&#23545;\R&#20116;&#35821;&#19978;&#12304;&#25945;&#26696;&#29256;&#183;&#32654;&#21270;&#21518;&#12305;\&#31532;&#20845;&#21333;&#20803;\18%20&#24904;&#27597;&#24773;&#28145;\&#36766;.wmv" TargetMode="External"/><Relationship Id="rId1" Type="http://schemas.openxmlformats.org/officeDocument/2006/relationships/video" Target="file:///\\pc-2\&#19978;&#35838;&#35838;&#20214;&#27719;&#24635;\&#24453;&#26657;&#23545;\R&#20116;&#35821;&#19978;&#12304;&#25945;&#26696;&#29256;&#183;&#32654;&#21270;&#21518;&#12305;\&#31532;&#20845;&#21333;&#20803;\18%20&#24904;&#27597;&#24773;&#28145;\&#36766;.wmv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5.png"/><Relationship Id="rId2" Type="http://schemas.microsoft.com/office/2007/relationships/media" Target="file:///\\pc-2\&#19978;&#35838;&#35838;&#20214;&#27719;&#24635;\&#24453;&#26657;&#23545;\R&#20116;&#35821;&#19978;&#12304;&#25945;&#26696;&#29256;&#183;&#32654;&#21270;&#21518;&#12305;\&#31532;&#20845;&#21333;&#20803;\18%20&#24904;&#27597;&#24773;&#28145;\&#25233;.wmv" TargetMode="External"/><Relationship Id="rId1" Type="http://schemas.openxmlformats.org/officeDocument/2006/relationships/video" Target="file:///\\pc-2\&#19978;&#35838;&#35838;&#20214;&#27719;&#24635;\&#24453;&#26657;&#23545;\R&#20116;&#35821;&#19978;&#12304;&#25945;&#26696;&#29256;&#183;&#32654;&#21270;&#21518;&#12305;\&#31532;&#20845;&#21333;&#20803;\18%20&#24904;&#27597;&#24773;&#28145;\&#25233;.wmv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6.png"/><Relationship Id="rId2" Type="http://schemas.microsoft.com/office/2007/relationships/media" Target="file:///\\pc-2\&#19978;&#35838;&#35838;&#20214;&#27719;&#24635;\&#24453;&#26657;&#23545;\R&#20116;&#35821;&#19978;&#12304;&#25945;&#26696;&#29256;&#183;&#32654;&#21270;&#21518;&#12305;\&#31532;&#20845;&#21333;&#20803;\18%20&#24904;&#27597;&#24773;&#28145;\&#30860;.wmv" TargetMode="External"/><Relationship Id="rId1" Type="http://schemas.openxmlformats.org/officeDocument/2006/relationships/video" Target="file:///\\pc-2\&#19978;&#35838;&#35838;&#20214;&#27719;&#24635;\&#24453;&#26657;&#23545;\R&#20116;&#35821;&#19978;&#12304;&#25945;&#26696;&#29256;&#183;&#32654;&#21270;&#21518;&#12305;\&#31532;&#20845;&#21333;&#20803;\18%20&#24904;&#27597;&#24773;&#28145;\&#30860;.wmv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4.png"/><Relationship Id="rId3" Type="http://schemas.openxmlformats.org/officeDocument/2006/relationships/image" Target="../media/image27.png"/><Relationship Id="rId2" Type="http://schemas.microsoft.com/office/2007/relationships/media" Target="file:///\\pc-2\&#19978;&#35838;&#35838;&#20214;&#27719;&#24635;\&#24453;&#26657;&#23545;\R&#20116;&#35821;&#19978;&#12304;&#25945;&#26696;&#29256;&#183;&#32654;&#21270;&#21518;&#12305;\&#31532;&#20845;&#21333;&#20803;\18%20&#24904;&#27597;&#24773;&#28145;\&#33034;.wmv" TargetMode="External"/><Relationship Id="rId1" Type="http://schemas.openxmlformats.org/officeDocument/2006/relationships/video" Target="file:///\\pc-2\&#19978;&#35838;&#35838;&#20214;&#27719;&#24635;\&#24453;&#26657;&#23545;\R&#20116;&#35821;&#19978;&#12304;&#25945;&#26696;&#29256;&#183;&#32654;&#21270;&#21518;&#12305;\&#31532;&#20845;&#21333;&#20803;\18%20&#24904;&#27597;&#24773;&#28145;\&#33034;.wmv" TargetMode="Externa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24.png"/><Relationship Id="rId3" Type="http://schemas.openxmlformats.org/officeDocument/2006/relationships/image" Target="../media/image30.png"/><Relationship Id="rId2" Type="http://schemas.microsoft.com/office/2007/relationships/media" Target="file:///\\pc-2\&#19978;&#35838;&#35838;&#20214;&#27719;&#24635;\&#24453;&#26657;&#23545;\R&#20116;&#35821;&#19978;&#12304;&#25945;&#26696;&#29256;&#183;&#32654;&#21270;&#21518;&#12305;\&#31532;&#20845;&#21333;&#20803;\18%20&#24904;&#27597;&#24773;&#28145;\&#37240;.wmv" TargetMode="External"/><Relationship Id="rId1" Type="http://schemas.openxmlformats.org/officeDocument/2006/relationships/video" Target="file:///\\pc-2\&#19978;&#35838;&#35838;&#20214;&#27719;&#24635;\&#24453;&#26657;&#23545;\R&#20116;&#35821;&#19978;&#12304;&#25945;&#26696;&#29256;&#183;&#32654;&#21270;&#21518;&#12305;\&#31532;&#20845;&#21333;&#20803;\18%20&#24904;&#27597;&#24773;&#28145;\&#37240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箭头: 五边形 1">
            <a:hlinkClick r:id="rId1" action="ppaction://hlinksldjump"/>
          </p:cNvPr>
          <p:cNvSpPr/>
          <p:nvPr/>
        </p:nvSpPr>
        <p:spPr>
          <a:xfrm>
            <a:off x="1398588" y="1522413"/>
            <a:ext cx="2271712" cy="528637"/>
          </a:xfrm>
          <a:prstGeom prst="homePlate">
            <a:avLst>
              <a:gd name="adj" fmla="val 49996"/>
            </a:avLst>
          </a:prstGeom>
          <a:solidFill>
            <a:srgbClr val="FAC090"/>
          </a:solidFill>
          <a:ln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600" b="1" spc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pc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箭头: 五边形 2">
            <a:hlinkClick r:id="rId2" action="ppaction://hlinksldjump"/>
          </p:cNvPr>
          <p:cNvSpPr/>
          <p:nvPr/>
        </p:nvSpPr>
        <p:spPr>
          <a:xfrm>
            <a:off x="2860675" y="3181350"/>
            <a:ext cx="2271713" cy="561975"/>
          </a:xfrm>
          <a:prstGeom prst="homePlate">
            <a:avLst>
              <a:gd name="adj" fmla="val 50006"/>
            </a:avLst>
          </a:prstGeom>
          <a:solidFill>
            <a:srgbClr val="FAC090"/>
          </a:solidFill>
          <a:ln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600" b="1" spc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pc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pc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4" name="图片 3"/>
          <p:cNvPicPr>
            <a:picLocks noChangeAspect="1"/>
          </p:cNvPicPr>
          <p:nvPr/>
        </p:nvPicPr>
        <p:blipFill>
          <a:blip r:embed="rId3"/>
          <a:srcRect l="14463" t="46317" r="38172" b="8937"/>
          <a:stretch>
            <a:fillRect/>
          </a:stretch>
        </p:blipFill>
        <p:spPr>
          <a:xfrm>
            <a:off x="895350" y="1435100"/>
            <a:ext cx="744538" cy="703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5" name="图片 4"/>
          <p:cNvPicPr>
            <a:picLocks noChangeAspect="1"/>
          </p:cNvPicPr>
          <p:nvPr/>
        </p:nvPicPr>
        <p:blipFill>
          <a:blip r:embed="rId3"/>
          <a:srcRect l="14463" t="46317" r="38172" b="8937"/>
          <a:stretch>
            <a:fillRect/>
          </a:stretch>
        </p:blipFill>
        <p:spPr>
          <a:xfrm>
            <a:off x="2379663" y="3109913"/>
            <a:ext cx="744537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4"/>
          <p:cNvSpPr/>
          <p:nvPr/>
        </p:nvSpPr>
        <p:spPr>
          <a:xfrm>
            <a:off x="433388" y="439738"/>
            <a:ext cx="8093075" cy="4160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梁晓声：原名梁绍生，当代著名作家。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年出生于哈尔滨，祖籍山东荣成，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1977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年毕业于复旦大学中文系。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年开始发表作品，著有短篇小说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天若有情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白桦树皮灯罩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，中篇小说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人间烟火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，长篇小说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一个红卫兵的自白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从复旦到北影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雪城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等。其短篇小说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这是一片神奇的土地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，以及中篇小说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今夜有暴风雪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均获全国优秀小说奖。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5"/>
          <p:cNvSpPr/>
          <p:nvPr/>
        </p:nvSpPr>
        <p:spPr>
          <a:xfrm>
            <a:off x="2887663" y="1106488"/>
            <a:ext cx="52959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请同学们用自己喜欢的方式读课文，读准字音，把课文读通，不通顺的地方多读几遍。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2253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1211263"/>
            <a:ext cx="1587500" cy="3525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文本框 1"/>
          <p:cNvSpPr txBox="1"/>
          <p:nvPr/>
        </p:nvSpPr>
        <p:spPr>
          <a:xfrm>
            <a:off x="46038" y="469900"/>
            <a:ext cx="23606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4"/>
          <p:cNvSpPr/>
          <p:nvPr/>
        </p:nvSpPr>
        <p:spPr>
          <a:xfrm>
            <a:off x="565150" y="823913"/>
            <a:ext cx="8142288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自由朗读课文，读准字音。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说说课文主要写了一件什么事，这件事突出了母亲的哪些特点。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565150" y="2716213"/>
            <a:ext cx="8142288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课文讲述的是贫穷辛劳的母亲不顾同事的劝阻，毫不犹豫地给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钱让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的事。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文本框 6"/>
          <p:cNvSpPr txBox="1"/>
          <p:nvPr/>
        </p:nvSpPr>
        <p:spPr>
          <a:xfrm>
            <a:off x="711200" y="184150"/>
            <a:ext cx="2390775" cy="5842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200" b="1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0" y="1719263"/>
            <a:ext cx="3352800" cy="24812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4579" name="矩形 1"/>
          <p:cNvSpPr/>
          <p:nvPr/>
        </p:nvSpPr>
        <p:spPr>
          <a:xfrm>
            <a:off x="500063" y="876300"/>
            <a:ext cx="81422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3"/>
            </a:pPr>
            <a:r>
              <a:rPr lang="zh-CN" altLang="en-US" sz="3200" b="1">
                <a:latin typeface="宋体" panose="02010600030101010101" pitchFamily="2" charset="-122"/>
              </a:rPr>
              <a:t>你认为母亲是一个怎样的人？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80" name="矩形 1"/>
          <p:cNvSpPr/>
          <p:nvPr/>
        </p:nvSpPr>
        <p:spPr>
          <a:xfrm>
            <a:off x="1003300" y="1862138"/>
            <a:ext cx="3487738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母亲是一个瘦弱、勤劳、善良、慈爱的人。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4"/>
          <p:cNvSpPr/>
          <p:nvPr/>
        </p:nvSpPr>
        <p:spPr>
          <a:xfrm>
            <a:off x="704850" y="1414463"/>
            <a:ext cx="77343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读写词语，小组内交流记忆本课生字的方法。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466725" lvl="0" indent="-466725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想一想：母亲平时是怎样疼爱、关心你的？选择印象最深的一个情节写一写。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5603" name="文本框 5"/>
          <p:cNvSpPr txBox="1"/>
          <p:nvPr/>
        </p:nvSpPr>
        <p:spPr>
          <a:xfrm>
            <a:off x="46038" y="469900"/>
            <a:ext cx="23606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5"/>
          <p:cNvSpPr/>
          <p:nvPr/>
        </p:nvSpPr>
        <p:spPr>
          <a:xfrm>
            <a:off x="704850" y="1587500"/>
            <a:ext cx="7734300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66725" lvl="0" indent="-466725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讲述一个母亲疼爱你的情节。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66725" lvl="0" indent="-466725" eaLnBrk="1" hangingPunct="1">
              <a:lnSpc>
                <a:spcPct val="15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请同学们一起朗读课文，说说本文写了哪些小事。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6627" name="组合 6"/>
          <p:cNvGrpSpPr/>
          <p:nvPr/>
        </p:nvGrpSpPr>
        <p:grpSpPr>
          <a:xfrm>
            <a:off x="3252788" y="74613"/>
            <a:ext cx="2927350" cy="969962"/>
            <a:chOff x="3252651" y="75022"/>
            <a:chExt cx="2927487" cy="969314"/>
          </a:xfrm>
        </p:grpSpPr>
        <p:sp>
          <p:nvSpPr>
            <p:cNvPr id="26629" name="流程图: 终止 7"/>
            <p:cNvSpPr/>
            <p:nvPr/>
          </p:nvSpPr>
          <p:spPr>
            <a:xfrm>
              <a:off x="3252651" y="75022"/>
              <a:ext cx="2640136" cy="842399"/>
            </a:xfrm>
            <a:prstGeom prst="flowChartTerminator">
              <a:avLst/>
            </a:prstGeom>
            <a:solidFill>
              <a:srgbClr val="FDEADA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30" name="文本框 8"/>
            <p:cNvSpPr txBox="1"/>
            <p:nvPr/>
          </p:nvSpPr>
          <p:spPr>
            <a:xfrm>
              <a:off x="3593692" y="173133"/>
              <a:ext cx="2586446" cy="6463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600" b="1">
                  <a:solidFill>
                    <a:srgbClr val="1E3B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rgbClr val="1E3B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1E3B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1E3B5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631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47815" y="235933"/>
              <a:ext cx="565233" cy="5652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6632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60000">
              <a:off x="5367217" y="613014"/>
              <a:ext cx="431322" cy="4313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6628" name="文本框 12"/>
          <p:cNvSpPr txBox="1"/>
          <p:nvPr/>
        </p:nvSpPr>
        <p:spPr>
          <a:xfrm>
            <a:off x="46038" y="469900"/>
            <a:ext cx="23606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检查作业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4"/>
          <p:cNvSpPr>
            <a:spLocks noChangeArrowheads="1"/>
          </p:cNvSpPr>
          <p:nvPr/>
        </p:nvSpPr>
        <p:spPr bwMode="auto">
          <a:xfrm>
            <a:off x="538163" y="1757363"/>
            <a:ext cx="80676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课文先写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渴望买一本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青年近卫军</a:t>
            </a: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。然后写家里太穷，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的愿望难以实现。接着写母亲的工作环境极其恶劣，母亲工作很艰辛、劳累。再写母亲不顾同事的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538163" y="1046163"/>
            <a:ext cx="80676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仔细默读课文，思考：本文写了哪些小事？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文本框 6"/>
          <p:cNvSpPr txBox="1"/>
          <p:nvPr/>
        </p:nvSpPr>
        <p:spPr>
          <a:xfrm>
            <a:off x="711200" y="184150"/>
            <a:ext cx="2390775" cy="5842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细读课文</a:t>
            </a:r>
            <a:endParaRPr lang="zh-CN" altLang="en-US" sz="3200" b="1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1171575" y="1244600"/>
            <a:ext cx="7005638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劝阻，毫不犹豫地给钱让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买书，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却用钱给母亲买了罐头。最后，写母亲又给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钱买书，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终于有了第一本长篇小说。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2660650" y="1106488"/>
            <a:ext cx="5637213" cy="2930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仔细朗读课文，思考：在这些情节中，哪些细节最能表现母爱的伟大、深沉？最能表现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的感恩之情？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69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663" y="1547813"/>
            <a:ext cx="1254125" cy="231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0" name="文本框 6"/>
          <p:cNvSpPr txBox="1"/>
          <p:nvPr/>
        </p:nvSpPr>
        <p:spPr>
          <a:xfrm>
            <a:off x="46038" y="469900"/>
            <a:ext cx="23606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感受母爱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741363" y="844550"/>
            <a:ext cx="766127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那时我家的破收音机已经卖了，被我和弟弟妹妹们吃进了肚子里。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Rectangle 2"/>
          <p:cNvSpPr txBox="1">
            <a:spLocks noChangeArrowheads="1"/>
          </p:cNvSpPr>
          <p:nvPr/>
        </p:nvSpPr>
        <p:spPr bwMode="auto">
          <a:xfrm>
            <a:off x="741363" y="3136900"/>
            <a:ext cx="7662862" cy="1282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说明了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我们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家连解决温饱问题都很困难，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的家境实在太贫寒了。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0724" name="文本框 5"/>
          <p:cNvSpPr txBox="1"/>
          <p:nvPr/>
        </p:nvSpPr>
        <p:spPr>
          <a:xfrm>
            <a:off x="741363" y="2249488"/>
            <a:ext cx="76612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从这一细节描写中，你读出了什么？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1"/>
          <p:cNvSpPr/>
          <p:nvPr/>
        </p:nvSpPr>
        <p:spPr>
          <a:xfrm>
            <a:off x="796925" y="949325"/>
            <a:ext cx="5383213" cy="3292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游子吟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【唐】孟郊</a:t>
            </a:r>
            <a:b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慈母手中线，游子身上衣。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临行密密缝，意恐迟迟归。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谁言寸草心，报得三春晖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儿歌 - 游子吟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754563" y="1684338"/>
            <a:ext cx="547687" cy="547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8" name="Picture 6" descr="http://news.aweb.com.cn/upload/200651251502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150" y="2065338"/>
            <a:ext cx="2932113" cy="1974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69" name="组合 7"/>
          <p:cNvGrpSpPr/>
          <p:nvPr/>
        </p:nvGrpSpPr>
        <p:grpSpPr>
          <a:xfrm>
            <a:off x="3252788" y="74613"/>
            <a:ext cx="2927350" cy="969962"/>
            <a:chOff x="3252651" y="75022"/>
            <a:chExt cx="2927487" cy="969314"/>
          </a:xfrm>
        </p:grpSpPr>
        <p:sp>
          <p:nvSpPr>
            <p:cNvPr id="11270" name="流程图: 终止 2"/>
            <p:cNvSpPr/>
            <p:nvPr/>
          </p:nvSpPr>
          <p:spPr>
            <a:xfrm>
              <a:off x="3252651" y="75022"/>
              <a:ext cx="2640136" cy="842399"/>
            </a:xfrm>
            <a:prstGeom prst="flowChartTerminator">
              <a:avLst/>
            </a:prstGeom>
            <a:solidFill>
              <a:srgbClr val="FDEADA"/>
            </a:solidFill>
            <a:ln w="25400">
              <a:noFill/>
              <a:miter lim="800000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71" name="文本框 3"/>
            <p:cNvSpPr txBox="1"/>
            <p:nvPr/>
          </p:nvSpPr>
          <p:spPr>
            <a:xfrm>
              <a:off x="3593692" y="173133"/>
              <a:ext cx="2586446" cy="6463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3600" b="1">
                  <a:solidFill>
                    <a:srgbClr val="1E3B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rgbClr val="1E3B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1E3B5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1E3B5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2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47815" y="235933"/>
              <a:ext cx="565233" cy="5652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73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260000">
              <a:off x="5367217" y="613014"/>
              <a:ext cx="431322" cy="4313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741363" y="546100"/>
            <a:ext cx="766127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母亲掏衣兜，掏出一卷揉得皱皱的毛票，用龟裂的手指数着。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Rectangle 2"/>
          <p:cNvSpPr txBox="1">
            <a:spLocks noChangeArrowheads="1"/>
          </p:cNvSpPr>
          <p:nvPr/>
        </p:nvSpPr>
        <p:spPr bwMode="auto">
          <a:xfrm>
            <a:off x="741363" y="3268663"/>
            <a:ext cx="7662862" cy="1282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说明了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家很穷，家庭困难，这钱来之不易，母亲很珍惜这为数不多的钱。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1748" name="文本框 5"/>
          <p:cNvSpPr txBox="1"/>
          <p:nvPr/>
        </p:nvSpPr>
        <p:spPr>
          <a:xfrm>
            <a:off x="741363" y="1889125"/>
            <a:ext cx="7661275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母亲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钱的这一细节描写说明了什么？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741363" y="373063"/>
            <a:ext cx="76612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母亲说完，立刻又坐了下去，立刻又弯曲了背，立刻又将头俯在缝纫机板上了，立刻又陷入手脚并用的机械忙碌状态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741363" y="2959100"/>
            <a:ext cx="7662862" cy="1922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立刻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一词反复使用，说明了母亲工作非常辛苦，挣钱很不容易，完全没有喘息的时间。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2772" name="文本框 5"/>
          <p:cNvSpPr txBox="1"/>
          <p:nvPr/>
        </p:nvSpPr>
        <p:spPr>
          <a:xfrm>
            <a:off x="741363" y="2255838"/>
            <a:ext cx="76612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这四个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立刻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说明了什么？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文本框 1"/>
          <p:cNvSpPr txBox="1"/>
          <p:nvPr/>
        </p:nvSpPr>
        <p:spPr>
          <a:xfrm>
            <a:off x="3603625" y="715963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4" name="文本框 5"/>
          <p:cNvSpPr txBox="1"/>
          <p:nvPr/>
        </p:nvSpPr>
        <p:spPr>
          <a:xfrm>
            <a:off x="6872288" y="715963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5" name="文本框 6"/>
          <p:cNvSpPr txBox="1"/>
          <p:nvPr/>
        </p:nvSpPr>
        <p:spPr>
          <a:xfrm>
            <a:off x="2776538" y="1381125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6" name="文本框 7"/>
          <p:cNvSpPr txBox="1"/>
          <p:nvPr/>
        </p:nvSpPr>
        <p:spPr>
          <a:xfrm>
            <a:off x="738188" y="1993900"/>
            <a:ext cx="10096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549275" y="577850"/>
            <a:ext cx="76612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母亲掏衣兜，掏出一卷揉得皱皱的毛票，用龟裂的手指数着。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我挺高兴他爱看书的！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549275" y="3206750"/>
            <a:ext cx="8045450" cy="1282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表明母亲在子女的学习上很慷慨，她爱自己的子女，渴望自己的孩子成才、有出息。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3796" name="矩形 4"/>
          <p:cNvSpPr/>
          <p:nvPr/>
        </p:nvSpPr>
        <p:spPr>
          <a:xfrm>
            <a:off x="2800350" y="2462213"/>
            <a:ext cx="56403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家境的贫穷、劳动的艰辛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3797" name="组合 6"/>
          <p:cNvPicPr/>
          <p:nvPr/>
        </p:nvPicPr>
        <p:blipFill>
          <a:blip r:embed="rId1"/>
          <a:stretch>
            <a:fillRect/>
          </a:stretch>
        </p:blipFill>
        <p:spPr>
          <a:xfrm>
            <a:off x="6986588" y="1352550"/>
            <a:ext cx="1455737" cy="14509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538163" y="2247900"/>
            <a:ext cx="8067675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背直起来了，我的母亲。转过身来了，我的母亲。褐色的口罩上方，一对眼神疲惫的眼睛吃惊地望着我，我的母亲的眼睛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538163" y="846138"/>
            <a:ext cx="806767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对母亲的感情是怎样的？找出相关语句？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文本框 3"/>
          <p:cNvSpPr txBox="1"/>
          <p:nvPr/>
        </p:nvSpPr>
        <p:spPr>
          <a:xfrm>
            <a:off x="3773488" y="2587625"/>
            <a:ext cx="19494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文本框 4"/>
          <p:cNvSpPr txBox="1"/>
          <p:nvPr/>
        </p:nvSpPr>
        <p:spPr>
          <a:xfrm>
            <a:off x="538163" y="3268663"/>
            <a:ext cx="19510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文本框 5"/>
          <p:cNvSpPr txBox="1"/>
          <p:nvPr/>
        </p:nvSpPr>
        <p:spPr>
          <a:xfrm>
            <a:off x="4637088" y="3878263"/>
            <a:ext cx="19494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····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  <p:bldP spid="34821" grpId="0"/>
      <p:bldP spid="348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581025" y="477838"/>
            <a:ext cx="797877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从反复出现的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我的母亲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中，你体会到了什么？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文本框 5"/>
          <p:cNvSpPr txBox="1">
            <a:spLocks noChangeArrowheads="1"/>
          </p:cNvSpPr>
          <p:nvPr/>
        </p:nvSpPr>
        <p:spPr bwMode="auto">
          <a:xfrm>
            <a:off x="577850" y="1706563"/>
            <a:ext cx="798195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作者连用了三个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我的母亲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，说明他当时对母亲在如此恶劣的环境中工作，既感到悲哀、辛酸、心痛，又深深体会到母亲的辛苦、疲惫，同时，更感受到母亲的坚强、慈爱、美丽与伟大。</a:t>
            </a:r>
            <a:endParaRPr lang="en-US" altLang="zh-CN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2"/>
          <p:cNvSpPr/>
          <p:nvPr/>
        </p:nvSpPr>
        <p:spPr>
          <a:xfrm>
            <a:off x="573088" y="601663"/>
            <a:ext cx="7997825" cy="3843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那一天我第一次发现，母亲原来是那么瘦小！那一天我第一次觉得自己长大了，应该是一个大人了。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我鼻子一酸，攥着钱跑了出去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那天，我用那一元五角钱给母亲买了一听水果罐头。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: 圆角 1"/>
          <p:cNvSpPr/>
          <p:nvPr/>
        </p:nvSpPr>
        <p:spPr>
          <a:xfrm>
            <a:off x="4192588" y="1924050"/>
            <a:ext cx="2073275" cy="582613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心理描写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6868" name="矩形: 圆角 4"/>
          <p:cNvSpPr/>
          <p:nvPr/>
        </p:nvSpPr>
        <p:spPr>
          <a:xfrm>
            <a:off x="3843338" y="3829050"/>
            <a:ext cx="2073275" cy="582613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动作描写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2492375" y="1036638"/>
            <a:ext cx="6091238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    从中可以感受到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被母亲无私的爱感动了，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为不能替母亲着想，加重母亲的负担而感到惭愧，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知道了要感恩母亲，感恩母爱。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pic>
        <p:nvPicPr>
          <p:cNvPr id="3789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438" y="665163"/>
            <a:ext cx="1903412" cy="38465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98600"/>
            <a:ext cx="1876425" cy="2967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5" name="矩形 2"/>
          <p:cNvSpPr/>
          <p:nvPr/>
        </p:nvSpPr>
        <p:spPr>
          <a:xfrm>
            <a:off x="790575" y="671513"/>
            <a:ext cx="80676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此时此刻，你最想说什么？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6" name="矩形 3"/>
          <p:cNvSpPr>
            <a:spLocks noChangeArrowheads="1"/>
          </p:cNvSpPr>
          <p:nvPr/>
        </p:nvSpPr>
        <p:spPr bwMode="auto">
          <a:xfrm>
            <a:off x="2436813" y="1606550"/>
            <a:ext cx="6303962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457200" indent="-4572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慈母情深。</a:t>
            </a:r>
            <a:endParaRPr lang="en-US" altLang="zh-CN" sz="3200" b="1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母爱是最普通而又最伟大的爱。</a:t>
            </a:r>
            <a:endParaRPr lang="en-US" altLang="zh-CN" sz="3200" b="1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zh-CN" altLang="en-US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谁言寸草心，报得三春晖。</a:t>
            </a: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0">
              <a:lnSpc>
                <a:spcPct val="130000"/>
              </a:lnSpc>
              <a:buFont typeface="Wingdings" panose="05000000000000000000" pitchFamily="2" charset="2"/>
              <a:buChar char="p"/>
            </a:pPr>
            <a:r>
              <a:rPr lang="en-US" altLang="zh-CN" sz="3200" b="1" spc="0">
                <a:solidFill>
                  <a:srgbClr val="FF00FF"/>
                </a:solidFill>
                <a:latin typeface="宋体" panose="02010600030101010101" pitchFamily="2" charset="-122"/>
              </a:rPr>
              <a:t>……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3">
            <a:hlinkClick r:id="rId1" action="ppaction://hlinkfile"/>
          </p:cNvPr>
          <p:cNvSpPr txBox="1"/>
          <p:nvPr/>
        </p:nvSpPr>
        <p:spPr>
          <a:xfrm>
            <a:off x="2992438" y="571500"/>
            <a:ext cx="3511550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烛光里的妈妈</a:t>
            </a: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9939" name="文本框 5"/>
          <p:cNvSpPr txBox="1"/>
          <p:nvPr/>
        </p:nvSpPr>
        <p:spPr>
          <a:xfrm>
            <a:off x="538163" y="1238250"/>
            <a:ext cx="8067675" cy="3201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通过这节课的学习，我们深深地感受到母爱是慈祥的，母爱是深沉的，母爱也是伟大、无私的。这种爱，作为子女永远也报答不了，正如唐代诗人孟郊所写的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谁言寸草心，报得三春晖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0" name="毛阿敏 - 烛光里的妈妈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777038" y="696913"/>
            <a:ext cx="458787" cy="458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9941" name="文本框 7"/>
          <p:cNvSpPr txBox="1"/>
          <p:nvPr/>
        </p:nvSpPr>
        <p:spPr>
          <a:xfrm>
            <a:off x="711200" y="184150"/>
            <a:ext cx="2390775" cy="5842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9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99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0"/>
                </p:tgtEl>
              </p:cMediaNode>
            </p:audio>
          </p:childTnLst>
        </p:cTn>
      </p:par>
    </p:tnLst>
    <p:bldLst>
      <p:bldP spid="399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2"/>
          <p:cNvSpPr/>
          <p:nvPr/>
        </p:nvSpPr>
        <p:spPr>
          <a:xfrm>
            <a:off x="827088" y="1474788"/>
            <a:ext cx="7489825" cy="2270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写一篇周记，记录母亲关爱你的事情，表达对母亲的感谢之情。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课外读一读歌颂母亲的文章。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5"/>
          <p:cNvSpPr txBox="1"/>
          <p:nvPr/>
        </p:nvSpPr>
        <p:spPr>
          <a:xfrm>
            <a:off x="46038" y="469900"/>
            <a:ext cx="23606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椭圆 6"/>
          <p:cNvSpPr/>
          <p:nvPr/>
        </p:nvSpPr>
        <p:spPr>
          <a:xfrm>
            <a:off x="2963863" y="1347788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2532063" y="1298575"/>
            <a:ext cx="4114800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慈母情深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" y="4545013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左大括号 23"/>
          <p:cNvSpPr/>
          <p:nvPr/>
        </p:nvSpPr>
        <p:spPr>
          <a:xfrm>
            <a:off x="1130300" y="1266825"/>
            <a:ext cx="207963" cy="2903538"/>
          </a:xfrm>
          <a:prstGeom prst="leftBrace">
            <a:avLst>
              <a:gd name="adj1" fmla="val 80733"/>
              <a:gd name="adj2" fmla="val 50000"/>
            </a:avLst>
          </a:prstGeom>
          <a:noFill/>
          <a:ln w="25400">
            <a:solidFill>
              <a:srgbClr val="E46C0A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1987" name="TextBox 8"/>
          <p:cNvSpPr txBox="1"/>
          <p:nvPr/>
        </p:nvSpPr>
        <p:spPr>
          <a:xfrm>
            <a:off x="1257300" y="1155700"/>
            <a:ext cx="1984375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渴望买书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TextBox 9"/>
          <p:cNvSpPr txBox="1"/>
          <p:nvPr/>
        </p:nvSpPr>
        <p:spPr>
          <a:xfrm>
            <a:off x="3509963" y="1155700"/>
            <a:ext cx="2112962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失魂落魄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TextBox 11"/>
          <p:cNvSpPr txBox="1"/>
          <p:nvPr/>
        </p:nvSpPr>
        <p:spPr>
          <a:xfrm>
            <a:off x="1225550" y="2101850"/>
            <a:ext cx="646113" cy="1814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要钱买书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左大括号 27"/>
          <p:cNvSpPr/>
          <p:nvPr/>
        </p:nvSpPr>
        <p:spPr>
          <a:xfrm flipH="1">
            <a:off x="7354888" y="1311275"/>
            <a:ext cx="231775" cy="2792413"/>
          </a:xfrm>
          <a:prstGeom prst="leftBrace">
            <a:avLst>
              <a:gd name="adj1" fmla="val 80710"/>
              <a:gd name="adj2" fmla="val 50000"/>
            </a:avLst>
          </a:prstGeom>
          <a:noFill/>
          <a:ln w="25400">
            <a:solidFill>
              <a:srgbClr val="E46C0A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1991" name="TextBox 13"/>
          <p:cNvSpPr txBox="1"/>
          <p:nvPr/>
        </p:nvSpPr>
        <p:spPr>
          <a:xfrm>
            <a:off x="7504113" y="1266825"/>
            <a:ext cx="1219200" cy="2933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母爱无私</a:t>
            </a:r>
            <a:endParaRPr lang="en-US" altLang="zh-CN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情深似海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2" name="减号 29"/>
          <p:cNvSpPr/>
          <p:nvPr/>
        </p:nvSpPr>
        <p:spPr>
          <a:xfrm>
            <a:off x="2927350" y="1274763"/>
            <a:ext cx="563563" cy="350837"/>
          </a:xfrm>
          <a:prstGeom prst="mathMinus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1993" name="TextBox 16"/>
          <p:cNvSpPr txBox="1"/>
          <p:nvPr/>
        </p:nvSpPr>
        <p:spPr>
          <a:xfrm>
            <a:off x="1944688" y="1830388"/>
            <a:ext cx="4087812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看到母亲：疲惫艰辛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4" name="左大括号 31"/>
          <p:cNvSpPr/>
          <p:nvPr/>
        </p:nvSpPr>
        <p:spPr>
          <a:xfrm>
            <a:off x="1792288" y="1947863"/>
            <a:ext cx="207962" cy="2155825"/>
          </a:xfrm>
          <a:prstGeom prst="leftBrace">
            <a:avLst>
              <a:gd name="adj1" fmla="val 80724"/>
              <a:gd name="adj2" fmla="val 50000"/>
            </a:avLst>
          </a:prstGeom>
          <a:noFill/>
          <a:ln w="25400">
            <a:solidFill>
              <a:srgbClr val="E46C0A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1995" name="TextBox 24"/>
          <p:cNvSpPr txBox="1"/>
          <p:nvPr/>
        </p:nvSpPr>
        <p:spPr>
          <a:xfrm>
            <a:off x="1944688" y="2435225"/>
            <a:ext cx="4883150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母亲给钱：掏、数、塞、坐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6" name="TextBox 27"/>
          <p:cNvSpPr txBox="1"/>
          <p:nvPr/>
        </p:nvSpPr>
        <p:spPr>
          <a:xfrm>
            <a:off x="1944688" y="3040063"/>
            <a:ext cx="4805362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给母亲买罐头：酸、攥、跑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7" name="TextBox 30"/>
          <p:cNvSpPr txBox="1"/>
          <p:nvPr/>
        </p:nvSpPr>
        <p:spPr>
          <a:xfrm>
            <a:off x="1944688" y="3646488"/>
            <a:ext cx="4400550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母亲再凑钱：数落、凑钱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8" name="左大括号 35"/>
          <p:cNvSpPr/>
          <p:nvPr/>
        </p:nvSpPr>
        <p:spPr>
          <a:xfrm flipH="1">
            <a:off x="6651625" y="1947863"/>
            <a:ext cx="231775" cy="2155825"/>
          </a:xfrm>
          <a:prstGeom prst="leftBrace">
            <a:avLst>
              <a:gd name="adj1" fmla="val 80741"/>
              <a:gd name="adj2" fmla="val 50000"/>
            </a:avLst>
          </a:prstGeom>
          <a:noFill/>
          <a:ln w="25400">
            <a:solidFill>
              <a:srgbClr val="E46C0A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1999" name="TextBox 32"/>
          <p:cNvSpPr txBox="1"/>
          <p:nvPr/>
        </p:nvSpPr>
        <p:spPr>
          <a:xfrm>
            <a:off x="6829425" y="2185988"/>
            <a:ext cx="646113" cy="1684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慈祥善良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0" name="TextBox 8"/>
          <p:cNvSpPr txBox="1"/>
          <p:nvPr/>
        </p:nvSpPr>
        <p:spPr>
          <a:xfrm>
            <a:off x="469900" y="1728788"/>
            <a:ext cx="646113" cy="1957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慈母情深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1" name="文本框 19"/>
          <p:cNvSpPr txBox="1"/>
          <p:nvPr/>
        </p:nvSpPr>
        <p:spPr>
          <a:xfrm>
            <a:off x="711200" y="184150"/>
            <a:ext cx="2390775" cy="5842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/>
      <p:bldP spid="41988" grpId="0"/>
      <p:bldP spid="41989" grpId="0"/>
      <p:bldP spid="41990" grpId="0" animBg="1"/>
      <p:bldP spid="41991" grpId="0"/>
      <p:bldP spid="41993" grpId="0"/>
      <p:bldP spid="41994" grpId="0" animBg="1"/>
      <p:bldP spid="41995" grpId="0"/>
      <p:bldP spid="41996" grpId="0"/>
      <p:bldP spid="41997" grpId="0"/>
      <p:bldP spid="41998" grpId="0" animBg="1"/>
      <p:bldP spid="41999" grpId="0"/>
      <p:bldP spid="420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192213" y="1090613"/>
            <a:ext cx="7416800" cy="349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落魄  辞退  压抑  颓败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缝纫机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忙碌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吊挂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噪声  脊背  褐色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疲惫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耽误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衣兜  龟裂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忍心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酸甜  攥着  权利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1192213" y="1090613"/>
            <a:ext cx="7416800" cy="349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魄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辞退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颓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缝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纫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机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忙碌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吊挂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脊背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褐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疲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惫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兜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lnSpc>
                <a:spcPct val="16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忍心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酸甜  攥着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文本框 14"/>
          <p:cNvSpPr txBox="1"/>
          <p:nvPr/>
        </p:nvSpPr>
        <p:spPr>
          <a:xfrm>
            <a:off x="1681163" y="835025"/>
            <a:ext cx="7604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p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ò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文本框 15"/>
          <p:cNvSpPr txBox="1"/>
          <p:nvPr/>
        </p:nvSpPr>
        <p:spPr>
          <a:xfrm>
            <a:off x="4460875" y="835025"/>
            <a:ext cx="6492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18" name="文本框 16"/>
          <p:cNvSpPr txBox="1"/>
          <p:nvPr/>
        </p:nvSpPr>
        <p:spPr>
          <a:xfrm>
            <a:off x="5314950" y="835025"/>
            <a:ext cx="1054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tu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í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19" name="文本框 17"/>
          <p:cNvSpPr txBox="1"/>
          <p:nvPr/>
        </p:nvSpPr>
        <p:spPr>
          <a:xfrm>
            <a:off x="7104063" y="835025"/>
            <a:ext cx="977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r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0" name="文本框 18"/>
          <p:cNvSpPr txBox="1"/>
          <p:nvPr/>
        </p:nvSpPr>
        <p:spPr>
          <a:xfrm>
            <a:off x="3898900" y="1724025"/>
            <a:ext cx="9826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z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o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1" name="文本框 19"/>
          <p:cNvSpPr txBox="1"/>
          <p:nvPr/>
        </p:nvSpPr>
        <p:spPr>
          <a:xfrm>
            <a:off x="6757988" y="1711325"/>
            <a:ext cx="876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h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è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20"/>
          <p:cNvSpPr txBox="1"/>
          <p:nvPr/>
        </p:nvSpPr>
        <p:spPr>
          <a:xfrm>
            <a:off x="1614488" y="2636838"/>
            <a:ext cx="876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i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3" name="文本框 21"/>
          <p:cNvSpPr txBox="1"/>
          <p:nvPr/>
        </p:nvSpPr>
        <p:spPr>
          <a:xfrm>
            <a:off x="2493963" y="2636838"/>
            <a:ext cx="1082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dān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4" name="文本框 22"/>
          <p:cNvSpPr txBox="1"/>
          <p:nvPr/>
        </p:nvSpPr>
        <p:spPr>
          <a:xfrm>
            <a:off x="4349750" y="2636838"/>
            <a:ext cx="9525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dōu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5" name="文本框 23"/>
          <p:cNvSpPr txBox="1"/>
          <p:nvPr/>
        </p:nvSpPr>
        <p:spPr>
          <a:xfrm>
            <a:off x="5222875" y="2636838"/>
            <a:ext cx="9699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jūn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6" name="文本框 24"/>
          <p:cNvSpPr txBox="1"/>
          <p:nvPr/>
        </p:nvSpPr>
        <p:spPr>
          <a:xfrm>
            <a:off x="5148263" y="3481388"/>
            <a:ext cx="1419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qu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7" name="文本框 2"/>
          <p:cNvSpPr txBox="1"/>
          <p:nvPr/>
        </p:nvSpPr>
        <p:spPr>
          <a:xfrm>
            <a:off x="711200" y="184150"/>
            <a:ext cx="2390775" cy="5842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检查预习</a:t>
            </a:r>
            <a:endParaRPr lang="zh-CN" altLang="en-US" sz="3200" b="1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6" grpId="1"/>
      <p:bldP spid="13317" grpId="0"/>
      <p:bldP spid="13317" grpId="1"/>
      <p:bldP spid="13318" grpId="0"/>
      <p:bldP spid="13318" grpId="1"/>
      <p:bldP spid="13319" grpId="0"/>
      <p:bldP spid="13319" grpId="1"/>
      <p:bldP spid="13320" grpId="0"/>
      <p:bldP spid="13320" grpId="1"/>
      <p:bldP spid="13321" grpId="0"/>
      <p:bldP spid="13321" grpId="1"/>
      <p:bldP spid="13322" grpId="0"/>
      <p:bldP spid="13322" grpId="1"/>
      <p:bldP spid="13323" grpId="0"/>
      <p:bldP spid="13323" grpId="1"/>
      <p:bldP spid="13324" grpId="0"/>
      <p:bldP spid="13324" grpId="1"/>
      <p:bldP spid="13325" grpId="0"/>
      <p:bldP spid="13325" grpId="1"/>
      <p:bldP spid="13326" grpId="0"/>
      <p:bldP spid="1332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辞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76275" y="1373188"/>
            <a:ext cx="2935288" cy="2784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文本框 14"/>
          <p:cNvSpPr txBox="1"/>
          <p:nvPr/>
        </p:nvSpPr>
        <p:spPr>
          <a:xfrm>
            <a:off x="682625" y="376238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c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í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4340" name="组合 55"/>
          <p:cNvGrpSpPr/>
          <p:nvPr/>
        </p:nvGrpSpPr>
        <p:grpSpPr>
          <a:xfrm>
            <a:off x="3887788" y="1035050"/>
            <a:ext cx="4656137" cy="1262063"/>
            <a:chOff x="2635628" y="4910009"/>
            <a:chExt cx="4654098" cy="1447702"/>
          </a:xfrm>
        </p:grpSpPr>
        <p:sp>
          <p:nvSpPr>
            <p:cNvPr id="14350" name="矩形 25"/>
            <p:cNvSpPr>
              <a:spLocks noChangeArrowheads="1"/>
            </p:cNvSpPr>
            <p:nvPr/>
          </p:nvSpPr>
          <p:spPr bwMode="auto">
            <a:xfrm>
              <a:off x="2756225" y="4944609"/>
              <a:ext cx="4533501" cy="1194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左窄右宽。左部稍偏上；右部竖为悬针竖。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4351" name="圆角矩形 4"/>
            <p:cNvSpPr/>
            <p:nvPr/>
          </p:nvSpPr>
          <p:spPr>
            <a:xfrm>
              <a:off x="2635628" y="4910009"/>
              <a:ext cx="4654098" cy="1447702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41" name="组合 49"/>
          <p:cNvGrpSpPr/>
          <p:nvPr/>
        </p:nvGrpSpPr>
        <p:grpSpPr>
          <a:xfrm>
            <a:off x="3887788" y="466725"/>
            <a:ext cx="2533650" cy="608013"/>
            <a:chOff x="2923011" y="4114031"/>
            <a:chExt cx="2533191" cy="608683"/>
          </a:xfrm>
        </p:grpSpPr>
        <p:pic>
          <p:nvPicPr>
            <p:cNvPr id="14348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9" name="矩形 20"/>
            <p:cNvSpPr/>
            <p:nvPr/>
          </p:nvSpPr>
          <p:spPr>
            <a:xfrm>
              <a:off x="3530445" y="4125985"/>
              <a:ext cx="1318323" cy="58541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342" name="组合 55"/>
          <p:cNvGrpSpPr/>
          <p:nvPr/>
        </p:nvGrpSpPr>
        <p:grpSpPr>
          <a:xfrm>
            <a:off x="3887788" y="3014663"/>
            <a:ext cx="4656137" cy="1306512"/>
            <a:chOff x="2635627" y="4910010"/>
            <a:chExt cx="4654097" cy="1383470"/>
          </a:xfrm>
        </p:grpSpPr>
        <p:sp>
          <p:nvSpPr>
            <p:cNvPr id="14346" name="矩形 25"/>
            <p:cNvSpPr>
              <a:spLocks noChangeArrowheads="1"/>
            </p:cNvSpPr>
            <p:nvPr/>
          </p:nvSpPr>
          <p:spPr bwMode="auto">
            <a:xfrm>
              <a:off x="2756224" y="4923458"/>
              <a:ext cx="4465268" cy="119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甜一半（舌），辣一半（辛）。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4347" name="圆角矩形 4"/>
            <p:cNvSpPr/>
            <p:nvPr/>
          </p:nvSpPr>
          <p:spPr>
            <a:xfrm>
              <a:off x="2635627" y="4910010"/>
              <a:ext cx="4654097" cy="1383470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43" name="组合 49"/>
          <p:cNvGrpSpPr/>
          <p:nvPr/>
        </p:nvGrpSpPr>
        <p:grpSpPr>
          <a:xfrm>
            <a:off x="3887788" y="2432050"/>
            <a:ext cx="2533650" cy="608013"/>
            <a:chOff x="2923011" y="4114031"/>
            <a:chExt cx="2533191" cy="608683"/>
          </a:xfrm>
        </p:grpSpPr>
        <p:pic>
          <p:nvPicPr>
            <p:cNvPr id="14344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5" name="矩形 26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43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433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抑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3088" y="1484313"/>
            <a:ext cx="2703512" cy="2540000"/>
          </a:xfrm>
          <a:prstGeom prst="rect">
            <a:avLst/>
          </a:prstGeom>
          <a:noFill/>
          <a:ln w="12700">
            <a:solidFill>
              <a:srgbClr val="5AA058"/>
            </a:solidFill>
            <a:miter lim="800000"/>
            <a:headEnd/>
            <a:tailEnd/>
          </a:ln>
        </p:spPr>
      </p:pic>
      <p:sp>
        <p:nvSpPr>
          <p:cNvPr id="15363" name="文本框 14"/>
          <p:cNvSpPr txBox="1"/>
          <p:nvPr/>
        </p:nvSpPr>
        <p:spPr>
          <a:xfrm>
            <a:off x="573088" y="319088"/>
            <a:ext cx="2703512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ì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5364" name="组合 55"/>
          <p:cNvGrpSpPr/>
          <p:nvPr/>
        </p:nvGrpSpPr>
        <p:grpSpPr>
          <a:xfrm>
            <a:off x="3636963" y="1212850"/>
            <a:ext cx="4962525" cy="1295400"/>
            <a:chOff x="2635627" y="4910009"/>
            <a:chExt cx="4961114" cy="1295131"/>
          </a:xfrm>
        </p:grpSpPr>
        <p:sp>
          <p:nvSpPr>
            <p:cNvPr id="15374" name="矩形 25"/>
            <p:cNvSpPr>
              <a:spLocks noChangeArrowheads="1"/>
            </p:cNvSpPr>
            <p:nvPr/>
          </p:nvSpPr>
          <p:spPr bwMode="auto">
            <a:xfrm>
              <a:off x="2756243" y="4944927"/>
              <a:ext cx="4840498" cy="119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左边窄；右部短撇与提画平行，竖为悬针竖。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5375" name="圆角矩形 4"/>
            <p:cNvSpPr/>
            <p:nvPr/>
          </p:nvSpPr>
          <p:spPr>
            <a:xfrm>
              <a:off x="2635627" y="4910009"/>
              <a:ext cx="4913503" cy="1295131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365" name="组合 49"/>
          <p:cNvGrpSpPr/>
          <p:nvPr/>
        </p:nvGrpSpPr>
        <p:grpSpPr>
          <a:xfrm>
            <a:off x="3636963" y="644525"/>
            <a:ext cx="2533650" cy="608013"/>
            <a:chOff x="2923011" y="4114031"/>
            <a:chExt cx="2533191" cy="608683"/>
          </a:xfrm>
        </p:grpSpPr>
        <p:pic>
          <p:nvPicPr>
            <p:cNvPr id="15372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73" name="矩形 20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366" name="组合 55"/>
          <p:cNvGrpSpPr/>
          <p:nvPr/>
        </p:nvGrpSpPr>
        <p:grpSpPr>
          <a:xfrm>
            <a:off x="3636963" y="3216275"/>
            <a:ext cx="4654550" cy="1271588"/>
            <a:chOff x="2635627" y="4910010"/>
            <a:chExt cx="4654097" cy="1270099"/>
          </a:xfrm>
        </p:grpSpPr>
        <p:sp>
          <p:nvSpPr>
            <p:cNvPr id="15370" name="矩形 25"/>
            <p:cNvSpPr>
              <a:spLocks noChangeArrowheads="1"/>
            </p:cNvSpPr>
            <p:nvPr/>
          </p:nvSpPr>
          <p:spPr bwMode="auto">
            <a:xfrm>
              <a:off x="2756265" y="4924281"/>
              <a:ext cx="4465202" cy="1195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仰头无人（卬），手（扌）来扶。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5371" name="圆角矩形 4"/>
            <p:cNvSpPr/>
            <p:nvPr/>
          </p:nvSpPr>
          <p:spPr>
            <a:xfrm>
              <a:off x="2635627" y="4910010"/>
              <a:ext cx="4654097" cy="1270099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367" name="组合 49"/>
          <p:cNvGrpSpPr/>
          <p:nvPr/>
        </p:nvGrpSpPr>
        <p:grpSpPr>
          <a:xfrm>
            <a:off x="3636963" y="2633663"/>
            <a:ext cx="2533650" cy="608012"/>
            <a:chOff x="2923011" y="4114031"/>
            <a:chExt cx="2533191" cy="608683"/>
          </a:xfrm>
        </p:grpSpPr>
        <p:pic>
          <p:nvPicPr>
            <p:cNvPr id="15368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9" name="矩形 26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5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2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536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碌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9125" y="1403350"/>
            <a:ext cx="2867025" cy="2625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文本框 14"/>
          <p:cNvSpPr txBox="1"/>
          <p:nvPr/>
        </p:nvSpPr>
        <p:spPr>
          <a:xfrm>
            <a:off x="619125" y="354013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ù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6388" name="组合 55"/>
          <p:cNvGrpSpPr/>
          <p:nvPr/>
        </p:nvGrpSpPr>
        <p:grpSpPr>
          <a:xfrm>
            <a:off x="3868738" y="1116013"/>
            <a:ext cx="4656137" cy="1287462"/>
            <a:chOff x="2635628" y="4910009"/>
            <a:chExt cx="4654098" cy="1447702"/>
          </a:xfrm>
        </p:grpSpPr>
        <p:sp>
          <p:nvSpPr>
            <p:cNvPr id="16398" name="矩形 25"/>
            <p:cNvSpPr>
              <a:spLocks noChangeArrowheads="1"/>
            </p:cNvSpPr>
            <p:nvPr/>
          </p:nvSpPr>
          <p:spPr bwMode="auto">
            <a:xfrm>
              <a:off x="2756225" y="4945711"/>
              <a:ext cx="4533501" cy="1194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石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小而靠上；</a:t>
              </a:r>
              <a:r>
                <a:rPr lang="zh-CN" altLang="en-US" sz="3200" b="1">
                  <a:latin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宋体" panose="02010600030101010101" pitchFamily="2" charset="-122"/>
                </a:rPr>
                <a:t>录</a:t>
              </a:r>
              <a:r>
                <a:rPr lang="zh-CN" altLang="en-US" sz="3200" b="1">
                  <a:latin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宋体" panose="02010600030101010101" pitchFamily="2" charset="-122"/>
                </a:rPr>
                <a:t>下部均匀舒展。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6399" name="圆角矩形 4"/>
            <p:cNvSpPr/>
            <p:nvPr/>
          </p:nvSpPr>
          <p:spPr>
            <a:xfrm>
              <a:off x="2635628" y="4910009"/>
              <a:ext cx="4654098" cy="1447702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389" name="组合 49"/>
          <p:cNvGrpSpPr/>
          <p:nvPr/>
        </p:nvGrpSpPr>
        <p:grpSpPr>
          <a:xfrm>
            <a:off x="3868738" y="547688"/>
            <a:ext cx="2533650" cy="608012"/>
            <a:chOff x="2923011" y="4114031"/>
            <a:chExt cx="2533191" cy="608683"/>
          </a:xfrm>
        </p:grpSpPr>
        <p:pic>
          <p:nvPicPr>
            <p:cNvPr id="16396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7" name="矩形 20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390" name="组合 55"/>
          <p:cNvGrpSpPr/>
          <p:nvPr/>
        </p:nvGrpSpPr>
        <p:grpSpPr>
          <a:xfrm>
            <a:off x="3868738" y="3187700"/>
            <a:ext cx="4656137" cy="1214438"/>
            <a:chOff x="2635627" y="4910010"/>
            <a:chExt cx="4654097" cy="1383470"/>
          </a:xfrm>
        </p:grpSpPr>
        <p:sp>
          <p:nvSpPr>
            <p:cNvPr id="16394" name="矩形 25"/>
            <p:cNvSpPr>
              <a:spLocks noChangeArrowheads="1"/>
            </p:cNvSpPr>
            <p:nvPr/>
          </p:nvSpPr>
          <p:spPr bwMode="auto">
            <a:xfrm>
              <a:off x="2756224" y="4924478"/>
              <a:ext cx="4465268" cy="1195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匆匆忙忙，半砍（石）半剥（</a:t>
              </a:r>
              <a:r>
                <a:rPr lang="en-US" altLang="zh-CN" sz="3200" b="1" spc="0">
                  <a:latin typeface="宋体" panose="02010600030101010101" pitchFamily="2" charset="-122"/>
                </a:rPr>
                <a:t>bō</a:t>
              </a:r>
              <a:r>
                <a:rPr lang="zh-CN" altLang="en-US" sz="3200" b="1" spc="0">
                  <a:latin typeface="宋体" panose="02010600030101010101" pitchFamily="2" charset="-122"/>
                </a:rPr>
                <a:t>）（录）。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6395" name="圆角矩形 4"/>
            <p:cNvSpPr/>
            <p:nvPr/>
          </p:nvSpPr>
          <p:spPr>
            <a:xfrm>
              <a:off x="2635627" y="4910010"/>
              <a:ext cx="4654097" cy="1383470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391" name="组合 49"/>
          <p:cNvGrpSpPr/>
          <p:nvPr/>
        </p:nvGrpSpPr>
        <p:grpSpPr>
          <a:xfrm>
            <a:off x="3868738" y="2605088"/>
            <a:ext cx="2533650" cy="608012"/>
            <a:chOff x="2923011" y="4114031"/>
            <a:chExt cx="2533191" cy="608683"/>
          </a:xfrm>
        </p:grpSpPr>
        <p:pic>
          <p:nvPicPr>
            <p:cNvPr id="16392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3" name="矩形 26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638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脊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2300" y="1455738"/>
            <a:ext cx="2808288" cy="260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文本框 14"/>
          <p:cNvSpPr txBox="1"/>
          <p:nvPr/>
        </p:nvSpPr>
        <p:spPr>
          <a:xfrm>
            <a:off x="593725" y="288925"/>
            <a:ext cx="2865438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jǐ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7412" name="组合 49"/>
          <p:cNvGrpSpPr/>
          <p:nvPr/>
        </p:nvGrpSpPr>
        <p:grpSpPr>
          <a:xfrm>
            <a:off x="3540125" y="276225"/>
            <a:ext cx="2533650" cy="608013"/>
            <a:chOff x="2923011" y="4114031"/>
            <a:chExt cx="2533191" cy="608683"/>
          </a:xfrm>
        </p:grpSpPr>
        <p:pic>
          <p:nvPicPr>
            <p:cNvPr id="17426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27" name="矩形 20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413" name="组合 49"/>
          <p:cNvGrpSpPr/>
          <p:nvPr/>
        </p:nvGrpSpPr>
        <p:grpSpPr>
          <a:xfrm>
            <a:off x="3540125" y="2455863"/>
            <a:ext cx="2533650" cy="608012"/>
            <a:chOff x="2923011" y="4114031"/>
            <a:chExt cx="2533191" cy="608683"/>
          </a:xfrm>
        </p:grpSpPr>
        <p:pic>
          <p:nvPicPr>
            <p:cNvPr id="17424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25" name="矩形 26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414" name="组合 31"/>
          <p:cNvGrpSpPr/>
          <p:nvPr/>
        </p:nvGrpSpPr>
        <p:grpSpPr>
          <a:xfrm>
            <a:off x="3540125" y="3038475"/>
            <a:ext cx="5029200" cy="1382713"/>
            <a:chOff x="3690605" y="3453695"/>
            <a:chExt cx="5030315" cy="1383957"/>
          </a:xfrm>
        </p:grpSpPr>
        <p:grpSp>
          <p:nvGrpSpPr>
            <p:cNvPr id="17420" name="组合 55"/>
            <p:cNvGrpSpPr/>
            <p:nvPr/>
          </p:nvGrpSpPr>
          <p:grpSpPr>
            <a:xfrm>
              <a:off x="3690605" y="3453695"/>
              <a:ext cx="5030315" cy="1383957"/>
              <a:chOff x="2635627" y="4910010"/>
              <a:chExt cx="5029340" cy="1383470"/>
            </a:xfrm>
          </p:grpSpPr>
          <p:sp>
            <p:nvSpPr>
              <p:cNvPr id="17422" name="矩形 25"/>
              <p:cNvSpPr>
                <a:spLocks noChangeArrowheads="1"/>
              </p:cNvSpPr>
              <p:nvPr/>
            </p:nvSpPr>
            <p:spPr bwMode="auto">
              <a:xfrm>
                <a:off x="2756280" y="4998959"/>
                <a:ext cx="4908687" cy="11960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0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marL="0" lvl="0" indent="0" eaLnBrk="1" hangingPunct="0">
                  <a:lnSpc>
                    <a:spcPct val="120000"/>
                  </a:lnSpc>
                </a:pPr>
                <a:r>
                  <a:rPr lang="zh-CN" altLang="en-US" sz="3200" b="1" spc="0">
                    <a:latin typeface="宋体" panose="02010600030101010101" pitchFamily="2" charset="-122"/>
                  </a:rPr>
                  <a:t>此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“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人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”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本领强，肩扛四颗星，骑在月（  ）亮上。</a:t>
                </a:r>
                <a:endParaRPr lang="en-US" altLang="zh-CN" sz="32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7423" name="圆角矩形 4"/>
              <p:cNvSpPr/>
              <p:nvPr/>
            </p:nvSpPr>
            <p:spPr>
              <a:xfrm>
                <a:off x="2635627" y="4910010"/>
                <a:ext cx="4983302" cy="1383470"/>
              </a:xfrm>
              <a:prstGeom prst="roundRect">
                <a:avLst/>
              </a:prstGeom>
              <a:noFill/>
              <a:ln w="19050">
                <a:solidFill>
                  <a:srgbClr val="885F2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3200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pic>
          <p:nvPicPr>
            <p:cNvPr id="17421" name="图片 28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2339" y="4226295"/>
              <a:ext cx="364274" cy="51388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7415" name="组合 30"/>
          <p:cNvGrpSpPr/>
          <p:nvPr/>
        </p:nvGrpSpPr>
        <p:grpSpPr>
          <a:xfrm>
            <a:off x="3540125" y="844550"/>
            <a:ext cx="5105400" cy="1447800"/>
            <a:chOff x="3690605" y="1161536"/>
            <a:chExt cx="5105377" cy="1448429"/>
          </a:xfrm>
        </p:grpSpPr>
        <p:grpSp>
          <p:nvGrpSpPr>
            <p:cNvPr id="17416" name="组合 55"/>
            <p:cNvGrpSpPr/>
            <p:nvPr/>
          </p:nvGrpSpPr>
          <p:grpSpPr>
            <a:xfrm>
              <a:off x="3690605" y="1161536"/>
              <a:ext cx="5105377" cy="1448429"/>
              <a:chOff x="2635627" y="4910009"/>
              <a:chExt cx="5104388" cy="1447702"/>
            </a:xfrm>
          </p:grpSpPr>
          <p:sp>
            <p:nvSpPr>
              <p:cNvPr id="17418" name="矩形 25"/>
              <p:cNvSpPr>
                <a:spLocks noChangeArrowheads="1"/>
              </p:cNvSpPr>
              <p:nvPr/>
            </p:nvSpPr>
            <p:spPr bwMode="auto">
              <a:xfrm>
                <a:off x="2756253" y="5027476"/>
                <a:ext cx="4983762" cy="11937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0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marL="0" lvl="0" indent="0" eaLnBrk="1" hangingPunct="0">
                  <a:lnSpc>
                    <a:spcPct val="120000"/>
                  </a:lnSpc>
                </a:pPr>
                <a:r>
                  <a:rPr lang="zh-CN" altLang="en-US" sz="3200" b="1" spc="0">
                    <a:latin typeface="宋体" panose="02010600030101010101" pitchFamily="2" charset="-122"/>
                  </a:rPr>
                  <a:t>上部长撇和捺舒展；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“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  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”</a:t>
                </a:r>
                <a:r>
                  <a:rPr lang="zh-CN" altLang="en-US" sz="3200" b="1">
                    <a:latin typeface="宋体" panose="02010600030101010101" pitchFamily="2" charset="-122"/>
                  </a:rPr>
                  <a:t>撇变竖，写得直。</a:t>
                </a:r>
                <a:endParaRPr lang="en-US" altLang="zh-CN" sz="32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7419" name="圆角矩形 4"/>
              <p:cNvSpPr/>
              <p:nvPr/>
            </p:nvSpPr>
            <p:spPr>
              <a:xfrm>
                <a:off x="2635627" y="4910009"/>
                <a:ext cx="4983762" cy="1447702"/>
              </a:xfrm>
              <a:prstGeom prst="roundRect">
                <a:avLst/>
              </a:prstGeom>
              <a:noFill/>
              <a:ln w="19050">
                <a:solidFill>
                  <a:srgbClr val="885F2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 sz="3200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pic>
          <p:nvPicPr>
            <p:cNvPr id="17417" name="图片 29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34206" y="1394680"/>
              <a:ext cx="293371" cy="40070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4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0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741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酸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25475" y="1468438"/>
            <a:ext cx="2732088" cy="2470150"/>
          </a:xfrm>
          <a:prstGeom prst="rect">
            <a:avLst/>
          </a:prstGeom>
          <a:noFill/>
          <a:ln w="12700">
            <a:solidFill>
              <a:srgbClr val="5AA058"/>
            </a:solidFill>
            <a:miter lim="800000"/>
            <a:headEnd/>
            <a:tailEnd/>
          </a:ln>
        </p:spPr>
      </p:pic>
      <p:grpSp>
        <p:nvGrpSpPr>
          <p:cNvPr id="19459" name="组合 55"/>
          <p:cNvGrpSpPr/>
          <p:nvPr/>
        </p:nvGrpSpPr>
        <p:grpSpPr>
          <a:xfrm>
            <a:off x="3703638" y="985838"/>
            <a:ext cx="4921250" cy="1317625"/>
            <a:chOff x="2635627" y="4910009"/>
            <a:chExt cx="4920178" cy="1318715"/>
          </a:xfrm>
        </p:grpSpPr>
        <p:sp>
          <p:nvSpPr>
            <p:cNvPr id="19472" name="矩形 25"/>
            <p:cNvSpPr>
              <a:spLocks noChangeArrowheads="1"/>
            </p:cNvSpPr>
            <p:nvPr/>
          </p:nvSpPr>
          <p:spPr bwMode="auto">
            <a:xfrm>
              <a:off x="2756251" y="4944963"/>
              <a:ext cx="4799554" cy="1196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4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20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等线" pitchFamily="2" charset="-122"/>
                  <a:ea typeface="等线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lang="zh-CN" altLang="en-US">
                  <a:solidFill>
                    <a:schemeClr val="tx1"/>
                  </a:solidFill>
                  <a:latin typeface="等线" pitchFamily="2" charset="-122"/>
                  <a:ea typeface="等线" pitchFamily="2" charset="-122"/>
                </a:defRPr>
              </a:lvl9pPr>
            </a:lstStyle>
            <a:p>
              <a:pPr marL="0" lvl="0" indent="0" eaLnBrk="1" hangingPunct="0">
                <a:lnSpc>
                  <a:spcPct val="120000"/>
                </a:lnSpc>
              </a:pPr>
              <a:r>
                <a:rPr lang="zh-CN" altLang="en-US" sz="3200" b="1" spc="0">
                  <a:latin typeface="宋体" panose="02010600030101010101" pitchFamily="2" charset="-122"/>
                </a:rPr>
                <a:t>左右基本等宽。右部笔画繁多，布局要紧凑。</a:t>
              </a:r>
              <a:endParaRPr lang="en-US" altLang="zh-CN" sz="3200" b="1">
                <a:latin typeface="宋体" panose="02010600030101010101" pitchFamily="2" charset="-122"/>
              </a:endParaRPr>
            </a:p>
          </p:txBody>
        </p:sp>
        <p:sp>
          <p:nvSpPr>
            <p:cNvPr id="19473" name="圆角矩形 4"/>
            <p:cNvSpPr/>
            <p:nvPr/>
          </p:nvSpPr>
          <p:spPr>
            <a:xfrm>
              <a:off x="2635627" y="4910009"/>
              <a:ext cx="4920178" cy="1318715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460" name="组合 49"/>
          <p:cNvGrpSpPr/>
          <p:nvPr/>
        </p:nvGrpSpPr>
        <p:grpSpPr>
          <a:xfrm>
            <a:off x="3703638" y="417513"/>
            <a:ext cx="2533650" cy="608012"/>
            <a:chOff x="2923011" y="4114031"/>
            <a:chExt cx="2533191" cy="608683"/>
          </a:xfrm>
        </p:grpSpPr>
        <p:pic>
          <p:nvPicPr>
            <p:cNvPr id="19470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9471" name="矩形 7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461" name="组合 49"/>
          <p:cNvGrpSpPr/>
          <p:nvPr/>
        </p:nvGrpSpPr>
        <p:grpSpPr>
          <a:xfrm>
            <a:off x="3703638" y="2433638"/>
            <a:ext cx="2533650" cy="608012"/>
            <a:chOff x="2923011" y="4114031"/>
            <a:chExt cx="2533191" cy="608683"/>
          </a:xfrm>
        </p:grpSpPr>
        <p:pic>
          <p:nvPicPr>
            <p:cNvPr id="19468" name="图片 23"/>
            <p:cNvPicPr>
              <a:picLocks noChangeAspect="1"/>
            </p:cNvPicPr>
            <p:nvPr/>
          </p:nvPicPr>
          <p:blipFill>
            <a:blip r:embed="rId4"/>
            <a:srcRect l="8429" t="37014" r="10715" b="43560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9469" name="矩形 13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巧记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462" name="文本框 14"/>
          <p:cNvSpPr txBox="1"/>
          <p:nvPr/>
        </p:nvSpPr>
        <p:spPr>
          <a:xfrm>
            <a:off x="625475" y="354013"/>
            <a:ext cx="28670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6000" b="1">
                <a:solidFill>
                  <a:srgbClr val="E7007E"/>
                </a:solidFill>
                <a:latin typeface="宋体" panose="02010600030101010101" pitchFamily="2" charset="-122"/>
              </a:rPr>
              <a:t>suān</a:t>
            </a:r>
            <a:endParaRPr lang="en-US" altLang="zh-CN" sz="60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grpSp>
        <p:nvGrpSpPr>
          <p:cNvPr id="19463" name="组合 16"/>
          <p:cNvGrpSpPr/>
          <p:nvPr/>
        </p:nvGrpSpPr>
        <p:grpSpPr>
          <a:xfrm>
            <a:off x="3703638" y="3016250"/>
            <a:ext cx="4921250" cy="1268413"/>
            <a:chOff x="4038623" y="3453696"/>
            <a:chExt cx="4921132" cy="1383957"/>
          </a:xfrm>
        </p:grpSpPr>
        <p:grpSp>
          <p:nvGrpSpPr>
            <p:cNvPr id="19464" name="组合 55"/>
            <p:cNvGrpSpPr/>
            <p:nvPr/>
          </p:nvGrpSpPr>
          <p:grpSpPr>
            <a:xfrm>
              <a:off x="4038623" y="3453696"/>
              <a:ext cx="4921132" cy="1383957"/>
              <a:chOff x="2635627" y="4910010"/>
              <a:chExt cx="4920178" cy="1383470"/>
            </a:xfrm>
          </p:grpSpPr>
          <p:sp>
            <p:nvSpPr>
              <p:cNvPr id="19466" name="矩形 25"/>
              <p:cNvSpPr>
                <a:spLocks noChangeArrowheads="1"/>
              </p:cNvSpPr>
              <p:nvPr/>
            </p:nvSpPr>
            <p:spPr bwMode="auto">
              <a:xfrm>
                <a:off x="2756251" y="4923862"/>
                <a:ext cx="4799554" cy="11947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1pPr>
                <a:lvl2pPr marL="742950" indent="-28575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4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2pPr>
                <a:lvl3pPr marL="11430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20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3pPr>
                <a:lvl4pPr marL="16002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4pPr>
                <a:lvl5pPr marL="2057400" indent="-228600" algn="l" defTabSz="914400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等线" pitchFamily="2" charset="-122"/>
                    <a:ea typeface="等线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lang="zh-CN" altLang="en-US">
                    <a:solidFill>
                      <a:schemeClr val="tx1"/>
                    </a:solidFill>
                    <a:latin typeface="等线" pitchFamily="2" charset="-122"/>
                    <a:ea typeface="等线" pitchFamily="2" charset="-122"/>
                  </a:defRPr>
                </a:lvl9pPr>
              </a:lstStyle>
              <a:p>
                <a:pPr marL="0" lvl="0" indent="0" eaLnBrk="1" hangingPunct="0">
                  <a:lnSpc>
                    <a:spcPct val="120000"/>
                  </a:lnSpc>
                </a:pPr>
                <a:r>
                  <a:rPr lang="zh-CN" altLang="en-US" sz="3200" b="1" spc="0">
                    <a:latin typeface="宋体" panose="02010600030101010101" pitchFamily="2" charset="-122"/>
                  </a:rPr>
                  <a:t>酒无水（酉），俊无人（  ）。</a:t>
                </a:r>
                <a:endParaRPr lang="en-US" altLang="zh-CN" sz="32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9467" name="圆角矩形 4"/>
              <p:cNvSpPr/>
              <p:nvPr/>
            </p:nvSpPr>
            <p:spPr>
              <a:xfrm>
                <a:off x="2635627" y="4910010"/>
                <a:ext cx="4920178" cy="1383470"/>
              </a:xfrm>
              <a:prstGeom prst="roundRect">
                <a:avLst/>
              </a:prstGeom>
              <a:noFill/>
              <a:ln w="19050">
                <a:solidFill>
                  <a:srgbClr val="885F2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pic>
          <p:nvPicPr>
            <p:cNvPr id="19465" name="图片 1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5746" y="4222256"/>
              <a:ext cx="377285" cy="46835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9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9458"/>
                </p:tgtEl>
              </p:cMediaNode>
            </p:video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2217</Words>
  <Application>WPS 演示</Application>
  <PresentationFormat>全屏显示(16:9)</PresentationFormat>
  <Paragraphs>239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黑体</vt:lpstr>
      <vt:lpstr>等线</vt:lpstr>
      <vt:lpstr>楷体</vt:lpstr>
      <vt:lpstr>微软雅黑</vt:lpstr>
      <vt:lpstr>Arial Unicode MS</vt:lpstr>
      <vt:lpstr>Cambria</vt:lpstr>
      <vt:lpstr>Arial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978</cp:revision>
  <dcterms:created xsi:type="dcterms:W3CDTF">2016-01-14T05:53:00Z</dcterms:created>
  <dcterms:modified xsi:type="dcterms:W3CDTF">2023-09-25T17:14:09Z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4978AD32807640B7B6DA2FEA58A99042_12</vt:lpwstr>
  </property>
</Properties>
</file>