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23"/>
  </p:notes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1" r:id="rId20"/>
    <p:sldId id="262" r:id="rId21"/>
    <p:sldId id="281" r:id="rId22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A5CB-E68C-4471-AB6A-6A3BA5B778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646B9-7FF7-429C-8969-3331C1AE80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81.png"/><Relationship Id="rId12" Type="http://schemas.openxmlformats.org/officeDocument/2006/relationships/image" Target="../media/image80.png"/><Relationship Id="rId11" Type="http://schemas.openxmlformats.org/officeDocument/2006/relationships/image" Target="../media/image79.png"/><Relationship Id="rId10" Type="http://schemas.openxmlformats.org/officeDocument/2006/relationships/image" Target="../media/image78.png"/><Relationship Id="rId1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2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2" name="组合 11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6" name="组合 15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练习二十一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61854" y="659302"/>
                <a:ext cx="8020292" cy="2779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某小区为宣传绿色出行，对小区的居民进行了一次问卷调查，调查结果显示，有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的居民是骑共享单车出行，有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的居民出门乘坐公共汽车，其余的居民开车，开车的居民和乘车出门的居民哪个更多？多几分之几？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854" y="659302"/>
                <a:ext cx="8020292" cy="2779992"/>
              </a:xfrm>
              <a:prstGeom prst="rect">
                <a:avLst/>
              </a:prstGeom>
              <a:blipFill rotWithShape="1">
                <a:blip r:embed="rId1"/>
                <a:stretch>
                  <a:fillRect l="-6" t="-6" r="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1203459" y="3317846"/>
                <a:ext cx="2710364" cy="789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3459" y="3317846"/>
                <a:ext cx="2710364" cy="789832"/>
              </a:xfrm>
              <a:prstGeom prst="rect">
                <a:avLst/>
              </a:prstGeom>
              <a:blipFill rotWithShape="1">
                <a:blip r:embed="rId2"/>
                <a:stretch>
                  <a:fillRect l="-5" t="-77" r="12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727778" y="3317846"/>
                <a:ext cx="2710364" cy="789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778" y="3317846"/>
                <a:ext cx="2710364" cy="789832"/>
              </a:xfrm>
              <a:prstGeom prst="rect">
                <a:avLst/>
              </a:prstGeom>
              <a:blipFill rotWithShape="1">
                <a:blip r:embed="rId3"/>
                <a:stretch>
                  <a:fillRect l="-7" t="-77" r="1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1816911" y="3972418"/>
                <a:ext cx="5129382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答：乘公共汽车的人更多，多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911" y="3972418"/>
                <a:ext cx="5129382" cy="788486"/>
              </a:xfrm>
              <a:prstGeom prst="rect">
                <a:avLst/>
              </a:prstGeom>
              <a:blipFill rotWithShape="1">
                <a:blip r:embed="rId4"/>
                <a:stretch>
                  <a:fillRect l="-3" t="-63" r="1" b="-4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869" y="734126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30305" y="1419622"/>
            <a:ext cx="2193623" cy="2667513"/>
            <a:chOff x="1730305" y="1419622"/>
            <a:chExt cx="2193623" cy="2667513"/>
          </a:xfrm>
        </p:grpSpPr>
        <p:grpSp>
          <p:nvGrpSpPr>
            <p:cNvPr id="3" name="组合 2"/>
            <p:cNvGrpSpPr/>
            <p:nvPr/>
          </p:nvGrpSpPr>
          <p:grpSpPr>
            <a:xfrm>
              <a:off x="2411760" y="1419622"/>
              <a:ext cx="576064" cy="2664296"/>
              <a:chOff x="2411760" y="1419622"/>
              <a:chExt cx="576064" cy="2165471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411760" y="1419622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411760" y="214493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411760" y="286501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47864" y="1422839"/>
              <a:ext cx="576064" cy="2664296"/>
              <a:chOff x="2411760" y="1419622"/>
              <a:chExt cx="576064" cy="2165471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411760" y="1419622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411760" y="214493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11760" y="286501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矩形 33"/>
                <p:cNvSpPr/>
                <p:nvPr/>
              </p:nvSpPr>
              <p:spPr>
                <a:xfrm>
                  <a:off x="1730305" y="2345245"/>
                  <a:ext cx="1737783" cy="89441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2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2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a:rPr lang="en-US" altLang="zh-CN" sz="3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+</m:t>
                      </m:r>
                    </m:oMath>
                  </a14:m>
                  <a:r>
                    <a:rPr lang="zh-CN" altLang="en-US" sz="32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</a:t>
                  </a:r>
                  <a:r>
                    <a:rPr lang="en-US" altLang="zh-CN" sz="32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34" name="矩形 3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30305" y="2345245"/>
                  <a:ext cx="1737783" cy="894412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矩形 34"/>
                <p:cNvSpPr/>
                <p:nvPr/>
              </p:nvSpPr>
              <p:spPr>
                <a:xfrm>
                  <a:off x="2480822" y="1468240"/>
                  <a:ext cx="494046" cy="7926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35" name="矩形 3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0822" y="1468240"/>
                  <a:ext cx="494046" cy="792653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矩形 35"/>
                <p:cNvSpPr/>
                <p:nvPr/>
              </p:nvSpPr>
              <p:spPr>
                <a:xfrm>
                  <a:off x="2480822" y="2335592"/>
                  <a:ext cx="494046" cy="79387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36" name="矩形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0822" y="2335592"/>
                  <a:ext cx="494046" cy="793872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矩形 36"/>
                <p:cNvSpPr/>
                <p:nvPr/>
              </p:nvSpPr>
              <p:spPr>
                <a:xfrm>
                  <a:off x="2480743" y="3247756"/>
                  <a:ext cx="494046" cy="78906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37" name="矩形 3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0743" y="3247756"/>
                  <a:ext cx="494046" cy="789062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8" name="组合 37"/>
          <p:cNvGrpSpPr/>
          <p:nvPr/>
        </p:nvGrpSpPr>
        <p:grpSpPr>
          <a:xfrm>
            <a:off x="5133522" y="1468240"/>
            <a:ext cx="2280173" cy="2667513"/>
            <a:chOff x="1643755" y="1419622"/>
            <a:chExt cx="2280173" cy="2667513"/>
          </a:xfrm>
        </p:grpSpPr>
        <p:grpSp>
          <p:nvGrpSpPr>
            <p:cNvPr id="39" name="组合 38"/>
            <p:cNvGrpSpPr/>
            <p:nvPr/>
          </p:nvGrpSpPr>
          <p:grpSpPr>
            <a:xfrm>
              <a:off x="2411760" y="1419622"/>
              <a:ext cx="576064" cy="2664296"/>
              <a:chOff x="2411760" y="1419622"/>
              <a:chExt cx="576064" cy="2165471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411760" y="1419622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2411760" y="214493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411760" y="286501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347864" y="1422839"/>
              <a:ext cx="576064" cy="2664296"/>
              <a:chOff x="2411760" y="1419622"/>
              <a:chExt cx="576064" cy="2165471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2411760" y="1419622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411760" y="214493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411760" y="2865013"/>
                <a:ext cx="576064" cy="72008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矩形 40"/>
                <p:cNvSpPr/>
                <p:nvPr/>
              </p:nvSpPr>
              <p:spPr>
                <a:xfrm>
                  <a:off x="1643755" y="2345698"/>
                  <a:ext cx="1776255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200" b="1" i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  <m:r>
                        <a:rPr lang="en-US" altLang="zh-CN" sz="3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−        </m:t>
                      </m:r>
                    </m:oMath>
                  </a14:m>
                  <a:r>
                    <a:rPr lang="en-US" altLang="zh-CN" sz="32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1" name="矩形 4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43755" y="2345698"/>
                  <a:ext cx="1776255" cy="584775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矩形 41"/>
                <p:cNvSpPr/>
                <p:nvPr/>
              </p:nvSpPr>
              <p:spPr>
                <a:xfrm>
                  <a:off x="2480822" y="1468240"/>
                  <a:ext cx="494046" cy="7926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7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2" name="矩形 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0822" y="1468240"/>
                  <a:ext cx="494046" cy="792653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矩形 42"/>
                <p:cNvSpPr/>
                <p:nvPr/>
              </p:nvSpPr>
              <p:spPr>
                <a:xfrm>
                  <a:off x="2480822" y="2335592"/>
                  <a:ext cx="494046" cy="7926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3" name="矩形 4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0822" y="2335592"/>
                  <a:ext cx="494046" cy="792653"/>
                </a:xfrm>
                <a:prstGeom prst="rect">
                  <a:avLst/>
                </a:prstGeom>
                <a:blipFill rotWithShape="1">
                  <a:blip r:embed="rId7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4" name="矩形 43"/>
                <p:cNvSpPr/>
                <p:nvPr/>
              </p:nvSpPr>
              <p:spPr>
                <a:xfrm>
                  <a:off x="2480743" y="3247756"/>
                  <a:ext cx="494046" cy="7926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chemeClr val="tx1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4" name="矩形 4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0743" y="3247756"/>
                  <a:ext cx="494046" cy="792653"/>
                </a:xfrm>
                <a:prstGeom prst="rect">
                  <a:avLst/>
                </a:prstGeom>
                <a:blipFill rotWithShape="1">
                  <a:blip r:embed="rId8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矩形 50"/>
              <p:cNvSpPr/>
              <p:nvPr/>
            </p:nvSpPr>
            <p:spPr>
              <a:xfrm>
                <a:off x="6884518" y="1518406"/>
                <a:ext cx="49404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1" name="矩形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4518" y="1518406"/>
                <a:ext cx="494046" cy="793872"/>
              </a:xfrm>
              <a:prstGeom prst="rect">
                <a:avLst/>
              </a:prstGeom>
              <a:blipFill rotWithShape="1">
                <a:blip r:embed="rId9"/>
                <a:stretch>
                  <a:fillRect l="-98" t="-15" r="10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矩形 51"/>
              <p:cNvSpPr/>
              <p:nvPr/>
            </p:nvSpPr>
            <p:spPr>
              <a:xfrm>
                <a:off x="6884518" y="2385758"/>
                <a:ext cx="49404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2" name="矩形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4518" y="2385758"/>
                <a:ext cx="494046" cy="792653"/>
              </a:xfrm>
              <a:prstGeom prst="rect">
                <a:avLst/>
              </a:prstGeom>
              <a:blipFill rotWithShape="1">
                <a:blip r:embed="rId10"/>
                <a:stretch>
                  <a:fillRect l="-98" t="-8" r="10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矩形 52"/>
              <p:cNvSpPr/>
              <p:nvPr/>
            </p:nvSpPr>
            <p:spPr>
              <a:xfrm>
                <a:off x="6884439" y="3297922"/>
                <a:ext cx="49404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3" name="矩形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4439" y="3297922"/>
                <a:ext cx="494046" cy="793872"/>
              </a:xfrm>
              <a:prstGeom prst="rect">
                <a:avLst/>
              </a:prstGeom>
              <a:blipFill rotWithShape="1">
                <a:blip r:embed="rId11"/>
                <a:stretch>
                  <a:fillRect l="-82" t="-46" r="85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矩形 53"/>
              <p:cNvSpPr/>
              <p:nvPr/>
            </p:nvSpPr>
            <p:spPr>
              <a:xfrm>
                <a:off x="3373650" y="1463517"/>
                <a:ext cx="49404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4" name="矩形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3650" y="1463517"/>
                <a:ext cx="494046" cy="792653"/>
              </a:xfrm>
              <a:prstGeom prst="rect">
                <a:avLst/>
              </a:prstGeom>
              <a:blipFill rotWithShape="1">
                <a:blip r:embed="rId12"/>
                <a:stretch>
                  <a:fillRect l="-107" t="-60" r="111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矩形 54"/>
              <p:cNvSpPr/>
              <p:nvPr/>
            </p:nvSpPr>
            <p:spPr>
              <a:xfrm>
                <a:off x="3421740" y="2380292"/>
                <a:ext cx="494046" cy="7890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5" name="矩形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1740" y="2380292"/>
                <a:ext cx="494046" cy="789062"/>
              </a:xfrm>
              <a:prstGeom prst="rect">
                <a:avLst/>
              </a:prstGeom>
              <a:blipFill rotWithShape="1">
                <a:blip r:embed="rId13"/>
                <a:stretch>
                  <a:fillRect l="-73" t="-40" r="7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矩形 55"/>
          <p:cNvSpPr/>
          <p:nvPr/>
        </p:nvSpPr>
        <p:spPr>
          <a:xfrm>
            <a:off x="3452192" y="3379331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867" y="704606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工人师傅给一个礼堂铺地砖。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66" b="-16133"/>
          <a:stretch>
            <a:fillRect/>
          </a:stretch>
        </p:blipFill>
        <p:spPr>
          <a:xfrm>
            <a:off x="131798" y="2333427"/>
            <a:ext cx="1395330" cy="20429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790753" y="1617834"/>
            <a:ext cx="290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这一天一共铺了几分之几？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9463" y="966216"/>
            <a:ext cx="3402715" cy="3270848"/>
            <a:chOff x="1427960" y="1062320"/>
            <a:chExt cx="3402715" cy="32708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427960" y="1062320"/>
              <a:ext cx="3270848" cy="327084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812908" y="3295333"/>
              <a:ext cx="3017767" cy="400110"/>
              <a:chOff x="2082101" y="1390169"/>
              <a:chExt cx="4464496" cy="797815"/>
            </a:xfrm>
          </p:grpSpPr>
          <p:sp>
            <p:nvSpPr>
              <p:cNvPr id="4" name="对话气泡: 圆角矩形 3"/>
              <p:cNvSpPr/>
              <p:nvPr/>
            </p:nvSpPr>
            <p:spPr>
              <a:xfrm>
                <a:off x="2154110" y="1410741"/>
                <a:ext cx="4392487" cy="720079"/>
              </a:xfrm>
              <a:prstGeom prst="wedgeRoundRectCallout">
                <a:avLst>
                  <a:gd name="adj1" fmla="val -61669"/>
                  <a:gd name="adj2" fmla="val -9873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357B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082101" y="1390169"/>
                <a:ext cx="4464496" cy="7978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你能提出什么数学问题？</a:t>
                </a:r>
                <a:endPara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1529698" y="3958043"/>
            <a:ext cx="290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（答案不唯一哦！）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923523" y="2575781"/>
                <a:ext cx="1449436" cy="789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3523" y="2575781"/>
                <a:ext cx="1449436" cy="789832"/>
              </a:xfrm>
              <a:prstGeom prst="rect">
                <a:avLst/>
              </a:prstGeom>
              <a:blipFill rotWithShape="1">
                <a:blip r:embed="rId3"/>
                <a:stretch>
                  <a:fillRect l="-17" t="-28" r="-508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4921369" y="3669838"/>
                <a:ext cx="4030783" cy="789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答：这一天一共铺了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369" y="3669838"/>
                <a:ext cx="4030783" cy="789832"/>
              </a:xfrm>
              <a:prstGeom prst="rect">
                <a:avLst/>
              </a:prstGeom>
              <a:blipFill rotWithShape="1">
                <a:blip r:embed="rId4"/>
                <a:stretch>
                  <a:fillRect l="-3" t="-22" r="1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对话气泡: 圆角矩形 1"/>
              <p:cNvSpPr/>
              <p:nvPr/>
            </p:nvSpPr>
            <p:spPr>
              <a:xfrm>
                <a:off x="3215403" y="1392169"/>
                <a:ext cx="2339008" cy="1545482"/>
              </a:xfrm>
              <a:prstGeom prst="wedgeRoundRectCallout">
                <a:avLst>
                  <a:gd name="adj1" fmla="val -55545"/>
                  <a:gd name="adj2" fmla="val 22206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357B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>
                    <a:solidFill>
                      <a:schemeClr val="tx1"/>
                    </a:solidFill>
                  </a:rPr>
                  <a:t>上午铺了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dirty="0">
                    <a:solidFill>
                      <a:schemeClr val="tx1"/>
                    </a:solidFill>
                  </a:rPr>
                  <a:t>下午铺了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对话气泡: 圆角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403" y="1392169"/>
                <a:ext cx="2339008" cy="1545482"/>
              </a:xfrm>
              <a:prstGeom prst="wedgeRoundRectCallout">
                <a:avLst>
                  <a:gd name="adj1" fmla="val -55545"/>
                  <a:gd name="adj2" fmla="val 22206"/>
                  <a:gd name="adj3" fmla="val 16667"/>
                </a:avLst>
              </a:prstGeom>
              <a:blipFill rotWithShape="1">
                <a:blip r:embed="rId5"/>
                <a:stretch>
                  <a:fillRect l="-5881" t="-427" r="-269" b="-402"/>
                </a:stretch>
              </a:blipFill>
              <a:ln>
                <a:solidFill>
                  <a:srgbClr val="357B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2646" y="829948"/>
            <a:ext cx="6612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共有几种填法？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831459" y="1672704"/>
                <a:ext cx="4341253" cy="823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1459" y="1672704"/>
                <a:ext cx="4341253" cy="823495"/>
              </a:xfrm>
              <a:prstGeom prst="rect">
                <a:avLst/>
              </a:prstGeom>
              <a:blipFill rotWithShape="1">
                <a:blip r:embed="rId1"/>
                <a:stretch>
                  <a:fillRect l="-3" t="-14" r="1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831459" y="2612052"/>
                <a:ext cx="4402680" cy="8290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1459" y="2612052"/>
                <a:ext cx="4402680" cy="829073"/>
              </a:xfrm>
              <a:prstGeom prst="rect">
                <a:avLst/>
              </a:prstGeom>
              <a:blipFill rotWithShape="1">
                <a:blip r:embed="rId2"/>
                <a:stretch>
                  <a:fillRect l="-3" t="-36" r="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913799" y="3672078"/>
            <a:ext cx="3528392" cy="510778"/>
          </a:xfrm>
          <a:prstGeom prst="wedgeRoundRectCallout">
            <a:avLst>
              <a:gd name="adj1" fmla="val -49690"/>
              <a:gd name="adj2" fmla="val -11154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ts val="15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外，和是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的两个数。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4701809" y="3672078"/>
            <a:ext cx="3528392" cy="510778"/>
          </a:xfrm>
          <a:prstGeom prst="wedgeRoundRectCallout">
            <a:avLst>
              <a:gd name="adj1" fmla="val 48010"/>
              <a:gd name="adj2" fmla="val -21510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ts val="150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外，差是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的两个数。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2647" y="755996"/>
            <a:ext cx="6612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共有几种填法？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2055118" y="1748255"/>
                <a:ext cx="4341253" cy="8234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5118" y="1748255"/>
                <a:ext cx="4341253" cy="823495"/>
              </a:xfrm>
              <a:prstGeom prst="rect">
                <a:avLst/>
              </a:prstGeom>
              <a:blipFill rotWithShape="1">
                <a:blip r:embed="rId1"/>
                <a:stretch>
                  <a:fillRect l="-6" t="-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2024405" y="3372762"/>
                <a:ext cx="4402680" cy="8290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zh-CN" altLang="en-US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405" y="3372762"/>
                <a:ext cx="4402680" cy="829073"/>
              </a:xfrm>
              <a:prstGeom prst="rect">
                <a:avLst/>
              </a:prstGeom>
              <a:blipFill rotWithShape="1">
                <a:blip r:embed="rId2"/>
                <a:stretch>
                  <a:fillRect l="-1" t="-33" r="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2764031" y="1687724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73273" y="1656249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64031" y="1694254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73273" y="1662779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64031" y="1698381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73273" y="1666906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64031" y="3303397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56433" y="3287660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64031" y="3328933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73273" y="3297458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64031" y="3334872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73273" y="3303397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47191" y="3345951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56433" y="3314476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55611" y="3342534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64853" y="3311059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43231" y="3338876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2473" y="3307401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55611" y="3319135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764853" y="3287660"/>
            <a:ext cx="5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9" grpId="0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5" grpId="0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869" y="655542"/>
            <a:ext cx="75485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拿一张长方形的纸对折、再对折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观察并填写下表。你能发现什么规律？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8840" y="1541786"/>
          <a:ext cx="7482980" cy="22105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40822"/>
                <a:gridCol w="947956"/>
                <a:gridCol w="1003986"/>
                <a:gridCol w="925482"/>
                <a:gridCol w="964734"/>
              </a:tblGrid>
              <a:tr h="736855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对折次数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55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平均分成的份数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55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每份是这张纸的几分之一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450799" y="2991851"/>
                <a:ext cx="494045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0799" y="2991851"/>
                <a:ext cx="494045" cy="792653"/>
              </a:xfrm>
              <a:prstGeom prst="rect">
                <a:avLst/>
              </a:prstGeom>
              <a:blipFill rotWithShape="1">
                <a:blip r:embed="rId1"/>
                <a:stretch>
                  <a:fillRect l="-17" t="-46" r="20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460982" y="2991851"/>
                <a:ext cx="494045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0982" y="2991851"/>
                <a:ext cx="494045" cy="792653"/>
              </a:xfrm>
              <a:prstGeom prst="rect">
                <a:avLst/>
              </a:prstGeom>
              <a:blipFill rotWithShape="1">
                <a:blip r:embed="rId2"/>
                <a:stretch>
                  <a:fillRect l="-125" t="-46" r="128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363535" y="2975774"/>
                <a:ext cx="494045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535" y="2975774"/>
                <a:ext cx="494045" cy="792653"/>
              </a:xfrm>
              <a:prstGeom prst="rect">
                <a:avLst/>
              </a:prstGeom>
              <a:blipFill rotWithShape="1">
                <a:blip r:embed="rId3"/>
                <a:stretch>
                  <a:fillRect l="-40" t="-21" r="44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232146" y="2988722"/>
                <a:ext cx="649537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2146" y="2988722"/>
                <a:ext cx="649537" cy="792653"/>
              </a:xfrm>
              <a:prstGeom prst="rect">
                <a:avLst/>
              </a:prstGeom>
              <a:blipFill rotWithShape="1">
                <a:blip r:embed="rId4"/>
                <a:stretch>
                  <a:fillRect l="-20" t="-52" r="10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4531811" y="2416234"/>
            <a:ext cx="301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60982" y="2426985"/>
            <a:ext cx="301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59715" y="2416234"/>
            <a:ext cx="301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81840" y="2416235"/>
            <a:ext cx="550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4698" y="4031168"/>
            <a:ext cx="7146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发现：对折几次，平均分成的份数就是几个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连乘。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4" grpId="0"/>
      <p:bldP spid="13" grpId="0"/>
      <p:bldP spid="14" grpId="0"/>
      <p:bldP spid="15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584" y="1751774"/>
            <a:ext cx="7088832" cy="275311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754719" y="2268344"/>
            <a:ext cx="5634561" cy="12840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同分母分数加、减法的计算方法以及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减几分之几的计算方法。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50257" y="81566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84087" y="1834380"/>
            <a:ext cx="6975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同分母分数相加，分母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7513" y="975500"/>
            <a:ext cx="66876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同分母分数加法的计算方法是怎样的？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279389" y="3084123"/>
                <a:ext cx="1675459" cy="896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+</a:t>
                </a:r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4000" dirty="0"/>
                  <a:t>=</a:t>
                </a:r>
                <a:endParaRPr lang="zh-CN" altLang="en-US" sz="4000" dirty="0"/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389" y="3084123"/>
                <a:ext cx="1675459" cy="896015"/>
              </a:xfrm>
              <a:prstGeom prst="rect">
                <a:avLst/>
              </a:prstGeom>
              <a:blipFill rotWithShape="1">
                <a:blip r:embed="rId1"/>
                <a:stretch>
                  <a:fillRect l="-15" t="-63" r="-610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4850713" y="3047510"/>
                <a:ext cx="570990" cy="9692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0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0713" y="3047510"/>
                <a:ext cx="570990" cy="969240"/>
              </a:xfrm>
              <a:prstGeom prst="rect">
                <a:avLst/>
              </a:prstGeom>
              <a:blipFill rotWithShape="1">
                <a:blip r:embed="rId2"/>
                <a:stretch>
                  <a:fillRect l="-102" t="-15" r="-98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25293" y="1732110"/>
            <a:ext cx="69758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同分母分数相减，分母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5293" y="913942"/>
            <a:ext cx="66876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同分母分数减法的计算方法是怎样的？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3635896" y="2886407"/>
                <a:ext cx="1488997" cy="896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3200" b="0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886407"/>
                <a:ext cx="1488997" cy="896015"/>
              </a:xfrm>
              <a:prstGeom prst="rect">
                <a:avLst/>
              </a:prstGeom>
              <a:blipFill rotWithShape="1">
                <a:blip r:embed="rId1"/>
                <a:stretch>
                  <a:fillRect l="-35" t="-37" r="-13361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973890" y="2850531"/>
                <a:ext cx="570990" cy="9677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0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890" y="2850531"/>
                <a:ext cx="570990" cy="967765"/>
              </a:xfrm>
              <a:prstGeom prst="rect">
                <a:avLst/>
              </a:prstGeom>
              <a:blipFill rotWithShape="1">
                <a:blip r:embed="rId2"/>
                <a:stretch>
                  <a:fillRect l="-100" t="-2" r="-10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25293" y="1851408"/>
            <a:ext cx="74538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写成与减数的分母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的分数，再计算。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5293" y="1033240"/>
            <a:ext cx="66876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减几分之几的计算方法是怎样的？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139952" y="2669576"/>
                <a:ext cx="1492203" cy="896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3200" b="0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2669576"/>
                <a:ext cx="1492203" cy="896015"/>
              </a:xfrm>
              <a:prstGeom prst="rect">
                <a:avLst/>
              </a:prstGeom>
              <a:blipFill rotWithShape="1">
                <a:blip r:embed="rId1"/>
                <a:stretch>
                  <a:fillRect l="-26" t="-4" r="-1338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476499" y="2604525"/>
                <a:ext cx="596637" cy="1026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2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2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6499" y="2604525"/>
                <a:ext cx="596637" cy="1026115"/>
              </a:xfrm>
              <a:prstGeom prst="rect">
                <a:avLst/>
              </a:prstGeom>
              <a:blipFill rotWithShape="1">
                <a:blip r:embed="rId2"/>
                <a:stretch>
                  <a:fillRect l="-43" t="-38" r="-1171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700592" y="2695647"/>
                <a:ext cx="1493807" cy="889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32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592" y="2695647"/>
                <a:ext cx="1493807" cy="889603"/>
              </a:xfrm>
              <a:prstGeom prst="rect">
                <a:avLst/>
              </a:prstGeom>
              <a:blipFill rotWithShape="1">
                <a:blip r:embed="rId3"/>
                <a:stretch>
                  <a:fillRect l="-38" t="-8" r="-13290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394430" y="1703938"/>
            <a:ext cx="1512168" cy="722448"/>
            <a:chOff x="1619672" y="1306036"/>
            <a:chExt cx="2071366" cy="989608"/>
          </a:xfrm>
        </p:grpSpPr>
        <p:grpSp>
          <p:nvGrpSpPr>
            <p:cNvPr id="30" name="组合 29"/>
            <p:cNvGrpSpPr/>
            <p:nvPr/>
          </p:nvGrpSpPr>
          <p:grpSpPr>
            <a:xfrm>
              <a:off x="1619672" y="1306036"/>
              <a:ext cx="936104" cy="936104"/>
              <a:chOff x="1619672" y="1306036"/>
              <a:chExt cx="936104" cy="93610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619672" y="1306036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16200000">
                <a:off x="1626635" y="1300347"/>
                <a:ext cx="455400" cy="466777"/>
              </a:xfrm>
              <a:custGeom>
                <a:avLst/>
                <a:gdLst>
                  <a:gd name="connsiteX0" fmla="*/ 0 w 455400"/>
                  <a:gd name="connsiteY0" fmla="*/ 466777 h 466777"/>
                  <a:gd name="connsiteX1" fmla="*/ 0 w 455400"/>
                  <a:gd name="connsiteY1" fmla="*/ 0 h 466777"/>
                  <a:gd name="connsiteX2" fmla="*/ 81677 w 455400"/>
                  <a:gd name="connsiteY2" fmla="*/ 8234 h 466777"/>
                  <a:gd name="connsiteX3" fmla="*/ 455400 w 455400"/>
                  <a:gd name="connsiteY3" fmla="*/ 466777 h 466777"/>
                  <a:gd name="connsiteX4" fmla="*/ 0 w 455400"/>
                  <a:gd name="connsiteY4" fmla="*/ 466777 h 46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400" h="466777">
                    <a:moveTo>
                      <a:pt x="0" y="466777"/>
                    </a:moveTo>
                    <a:lnTo>
                      <a:pt x="0" y="0"/>
                    </a:lnTo>
                    <a:lnTo>
                      <a:pt x="81677" y="8234"/>
                    </a:lnTo>
                    <a:cubicBezTo>
                      <a:pt x="294960" y="51878"/>
                      <a:pt x="455400" y="240591"/>
                      <a:pt x="455400" y="466777"/>
                    </a:cubicBezTo>
                    <a:lnTo>
                      <a:pt x="0" y="466777"/>
                    </a:lnTo>
                    <a:close/>
                  </a:path>
                </a:pathLst>
              </a:custGeom>
              <a:solidFill>
                <a:srgbClr val="DBECD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>
                <a:stCxn id="17" idx="3"/>
                <a:endCxn id="2" idx="4"/>
              </p:cNvCxnSpPr>
              <p:nvPr/>
            </p:nvCxnSpPr>
            <p:spPr>
              <a:xfrm>
                <a:off x="2087724" y="1306036"/>
                <a:ext cx="0" cy="936104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17" idx="1"/>
                <a:endCxn id="2" idx="6"/>
              </p:cNvCxnSpPr>
              <p:nvPr/>
            </p:nvCxnSpPr>
            <p:spPr>
              <a:xfrm>
                <a:off x="1620947" y="1761436"/>
                <a:ext cx="934829" cy="12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>
                <a:endCxn id="2" idx="5"/>
              </p:cNvCxnSpPr>
              <p:nvPr/>
            </p:nvCxnSpPr>
            <p:spPr>
              <a:xfrm>
                <a:off x="1756120" y="1443125"/>
                <a:ext cx="662567" cy="661926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2" idx="7"/>
              </p:cNvCxnSpPr>
              <p:nvPr/>
            </p:nvCxnSpPr>
            <p:spPr>
              <a:xfrm flipH="1">
                <a:off x="1769861" y="1443125"/>
                <a:ext cx="648826" cy="662025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椭圆 37"/>
            <p:cNvSpPr/>
            <p:nvPr/>
          </p:nvSpPr>
          <p:spPr>
            <a:xfrm>
              <a:off x="2754934" y="1316209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3229312" y="1317534"/>
              <a:ext cx="455400" cy="466777"/>
            </a:xfrm>
            <a:custGeom>
              <a:avLst/>
              <a:gdLst>
                <a:gd name="connsiteX0" fmla="*/ 0 w 455400"/>
                <a:gd name="connsiteY0" fmla="*/ 466777 h 466777"/>
                <a:gd name="connsiteX1" fmla="*/ 0 w 455400"/>
                <a:gd name="connsiteY1" fmla="*/ 0 h 466777"/>
                <a:gd name="connsiteX2" fmla="*/ 81677 w 455400"/>
                <a:gd name="connsiteY2" fmla="*/ 8234 h 466777"/>
                <a:gd name="connsiteX3" fmla="*/ 455400 w 455400"/>
                <a:gd name="connsiteY3" fmla="*/ 466777 h 466777"/>
                <a:gd name="connsiteX4" fmla="*/ 0 w 455400"/>
                <a:gd name="connsiteY4" fmla="*/ 466777 h 46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400" h="466777">
                  <a:moveTo>
                    <a:pt x="0" y="466777"/>
                  </a:moveTo>
                  <a:lnTo>
                    <a:pt x="0" y="0"/>
                  </a:lnTo>
                  <a:lnTo>
                    <a:pt x="81677" y="8234"/>
                  </a:lnTo>
                  <a:cubicBezTo>
                    <a:pt x="294960" y="51878"/>
                    <a:pt x="455400" y="240591"/>
                    <a:pt x="455400" y="466777"/>
                  </a:cubicBezTo>
                  <a:lnTo>
                    <a:pt x="0" y="466777"/>
                  </a:lnTo>
                  <a:close/>
                </a:path>
              </a:pathLst>
            </a:custGeom>
            <a:solidFill>
              <a:srgbClr val="DBECD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直接连接符 42"/>
            <p:cNvCxnSpPr>
              <a:stCxn id="38" idx="0"/>
              <a:endCxn id="38" idx="4"/>
            </p:cNvCxnSpPr>
            <p:nvPr/>
          </p:nvCxnSpPr>
          <p:spPr>
            <a:xfrm>
              <a:off x="3222986" y="1316209"/>
              <a:ext cx="0" cy="93610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38" idx="2"/>
              <a:endCxn id="38" idx="6"/>
            </p:cNvCxnSpPr>
            <p:nvPr/>
          </p:nvCxnSpPr>
          <p:spPr>
            <a:xfrm>
              <a:off x="2754934" y="1784261"/>
              <a:ext cx="936104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endCxn id="38" idx="5"/>
            </p:cNvCxnSpPr>
            <p:nvPr/>
          </p:nvCxnSpPr>
          <p:spPr>
            <a:xfrm>
              <a:off x="2891382" y="1453298"/>
              <a:ext cx="662567" cy="661926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任意多边形: 形状 50"/>
            <p:cNvSpPr/>
            <p:nvPr/>
          </p:nvSpPr>
          <p:spPr>
            <a:xfrm rot="10800000">
              <a:off x="2761260" y="1785560"/>
              <a:ext cx="455400" cy="466777"/>
            </a:xfrm>
            <a:custGeom>
              <a:avLst/>
              <a:gdLst>
                <a:gd name="connsiteX0" fmla="*/ 0 w 455400"/>
                <a:gd name="connsiteY0" fmla="*/ 466777 h 466777"/>
                <a:gd name="connsiteX1" fmla="*/ 0 w 455400"/>
                <a:gd name="connsiteY1" fmla="*/ 0 h 466777"/>
                <a:gd name="connsiteX2" fmla="*/ 81677 w 455400"/>
                <a:gd name="connsiteY2" fmla="*/ 8234 h 466777"/>
                <a:gd name="connsiteX3" fmla="*/ 455400 w 455400"/>
                <a:gd name="connsiteY3" fmla="*/ 466777 h 466777"/>
                <a:gd name="connsiteX4" fmla="*/ 0 w 455400"/>
                <a:gd name="connsiteY4" fmla="*/ 466777 h 466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400" h="466777">
                  <a:moveTo>
                    <a:pt x="0" y="466777"/>
                  </a:moveTo>
                  <a:lnTo>
                    <a:pt x="0" y="0"/>
                  </a:lnTo>
                  <a:lnTo>
                    <a:pt x="81677" y="8234"/>
                  </a:lnTo>
                  <a:cubicBezTo>
                    <a:pt x="294960" y="51878"/>
                    <a:pt x="455400" y="240591"/>
                    <a:pt x="455400" y="466777"/>
                  </a:cubicBezTo>
                  <a:lnTo>
                    <a:pt x="0" y="466777"/>
                  </a:lnTo>
                  <a:close/>
                </a:path>
              </a:pathLst>
            </a:custGeom>
            <a:solidFill>
              <a:srgbClr val="DBECD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直接连接符 45"/>
            <p:cNvCxnSpPr>
              <a:stCxn id="38" idx="7"/>
            </p:cNvCxnSpPr>
            <p:nvPr/>
          </p:nvCxnSpPr>
          <p:spPr>
            <a:xfrm flipH="1">
              <a:off x="2905123" y="1453298"/>
              <a:ext cx="648826" cy="662025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 rot="18900000">
              <a:off x="3099184" y="1831460"/>
              <a:ext cx="332829" cy="464184"/>
            </a:xfrm>
            <a:custGeom>
              <a:avLst/>
              <a:gdLst>
                <a:gd name="connsiteX0" fmla="*/ 0 w 323923"/>
                <a:gd name="connsiteY0" fmla="*/ 323922 h 451763"/>
                <a:gd name="connsiteX1" fmla="*/ 323923 w 323923"/>
                <a:gd name="connsiteY1" fmla="*/ 0 h 451763"/>
                <a:gd name="connsiteX2" fmla="*/ 323923 w 323923"/>
                <a:gd name="connsiteY2" fmla="*/ 451328 h 451763"/>
                <a:gd name="connsiteX3" fmla="*/ 287448 w 323923"/>
                <a:gd name="connsiteY3" fmla="*/ 451763 h 451763"/>
                <a:gd name="connsiteX4" fmla="*/ 63576 w 323923"/>
                <a:gd name="connsiteY4" fmla="*/ 375855 h 451763"/>
                <a:gd name="connsiteX5" fmla="*/ 0 w 323923"/>
                <a:gd name="connsiteY5" fmla="*/ 323922 h 4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923" h="451763">
                  <a:moveTo>
                    <a:pt x="0" y="323922"/>
                  </a:moveTo>
                  <a:lnTo>
                    <a:pt x="323923" y="0"/>
                  </a:lnTo>
                  <a:lnTo>
                    <a:pt x="323923" y="451328"/>
                  </a:lnTo>
                  <a:lnTo>
                    <a:pt x="287448" y="451763"/>
                  </a:lnTo>
                  <a:cubicBezTo>
                    <a:pt x="209003" y="446140"/>
                    <a:pt x="131704" y="420837"/>
                    <a:pt x="63576" y="375855"/>
                  </a:cubicBezTo>
                  <a:lnTo>
                    <a:pt x="0" y="323922"/>
                  </a:lnTo>
                  <a:close/>
                </a:path>
              </a:pathLst>
            </a:custGeom>
            <a:solidFill>
              <a:srgbClr val="DBECD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52970" y="2037745"/>
            <a:ext cx="2304256" cy="67087"/>
            <a:chOff x="3851920" y="3800807"/>
            <a:chExt cx="2880320" cy="79474"/>
          </a:xfrm>
        </p:grpSpPr>
        <p:grpSp>
          <p:nvGrpSpPr>
            <p:cNvPr id="61" name="组合 60"/>
            <p:cNvGrpSpPr/>
            <p:nvPr/>
          </p:nvGrpSpPr>
          <p:grpSpPr>
            <a:xfrm>
              <a:off x="3851920" y="3800807"/>
              <a:ext cx="2880320" cy="79474"/>
              <a:chOff x="3995936" y="3860428"/>
              <a:chExt cx="12097344" cy="22349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3995936" y="3867894"/>
                <a:ext cx="0" cy="216024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995936" y="4083918"/>
                <a:ext cx="12097344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508104" y="3860428"/>
                <a:ext cx="0" cy="216024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直接连接符 62"/>
            <p:cNvCxnSpPr/>
            <p:nvPr/>
          </p:nvCxnSpPr>
          <p:spPr>
            <a:xfrm>
              <a:off x="421196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572000" y="3800807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57200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932040" y="3800807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93204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29208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652120" y="3800807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65212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601216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372200" y="3800807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37220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6732240" y="3803462"/>
              <a:ext cx="0" cy="7681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3471917" y="1403788"/>
            <a:ext cx="2015560" cy="988251"/>
            <a:chOff x="4202623" y="1034608"/>
            <a:chExt cx="2747010" cy="1346889"/>
          </a:xfrm>
        </p:grpSpPr>
        <p:grpSp>
          <p:nvGrpSpPr>
            <p:cNvPr id="89" name="组合 88"/>
            <p:cNvGrpSpPr/>
            <p:nvPr/>
          </p:nvGrpSpPr>
          <p:grpSpPr>
            <a:xfrm>
              <a:off x="4202623" y="1297317"/>
              <a:ext cx="1087766" cy="1084180"/>
              <a:chOff x="4502263" y="1296800"/>
              <a:chExt cx="1087766" cy="108418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4502263" y="1306035"/>
                <a:ext cx="360040" cy="523210"/>
              </a:xfrm>
              <a:prstGeom prst="rect">
                <a:avLst/>
              </a:prstGeom>
              <a:solidFill>
                <a:srgbClr val="FFEFDF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506880" y="1306035"/>
                <a:ext cx="1083149" cy="1036566"/>
              </a:xfrm>
              <a:prstGeom prst="rect">
                <a:avLst/>
              </a:prstGeom>
              <a:solidFill>
                <a:srgbClr val="FFEFDF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4862302" y="1306035"/>
                <a:ext cx="727725" cy="5232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4862302" y="1697592"/>
                <a:ext cx="0" cy="683388"/>
              </a:xfrm>
              <a:prstGeom prst="line">
                <a:avLst/>
              </a:prstGeom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5220072" y="1296800"/>
                <a:ext cx="0" cy="1045801"/>
              </a:xfrm>
              <a:prstGeom prst="line">
                <a:avLst/>
              </a:prstGeom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78" idx="1"/>
              </p:cNvCxnSpPr>
              <p:nvPr/>
            </p:nvCxnSpPr>
            <p:spPr>
              <a:xfrm>
                <a:off x="4506880" y="1824318"/>
                <a:ext cx="411429" cy="0"/>
              </a:xfrm>
              <a:prstGeom prst="line">
                <a:avLst/>
              </a:prstGeom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/>
            <p:cNvGrpSpPr/>
            <p:nvPr/>
          </p:nvGrpSpPr>
          <p:grpSpPr>
            <a:xfrm>
              <a:off x="5861866" y="1284397"/>
              <a:ext cx="1087767" cy="1045801"/>
              <a:chOff x="4502262" y="1296800"/>
              <a:chExt cx="1087767" cy="1045801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4502263" y="1306035"/>
                <a:ext cx="360040" cy="523210"/>
              </a:xfrm>
              <a:prstGeom prst="rect">
                <a:avLst/>
              </a:prstGeom>
              <a:solidFill>
                <a:srgbClr val="FFEFDF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4506880" y="1306035"/>
                <a:ext cx="1083149" cy="1036566"/>
              </a:xfrm>
              <a:prstGeom prst="rect">
                <a:avLst/>
              </a:prstGeom>
              <a:solidFill>
                <a:srgbClr val="FFEFDF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4502262" y="1306035"/>
                <a:ext cx="1087766" cy="5232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4862302" y="1318437"/>
                <a:ext cx="0" cy="1024163"/>
              </a:xfrm>
              <a:prstGeom prst="line">
                <a:avLst/>
              </a:prstGeom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5220072" y="1296800"/>
                <a:ext cx="0" cy="1045801"/>
              </a:xfrm>
              <a:prstGeom prst="line">
                <a:avLst/>
              </a:prstGeom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92" idx="1"/>
              </p:cNvCxnSpPr>
              <p:nvPr/>
            </p:nvCxnSpPr>
            <p:spPr>
              <a:xfrm>
                <a:off x="4506880" y="1824318"/>
                <a:ext cx="411429" cy="0"/>
              </a:xfrm>
              <a:prstGeom prst="line">
                <a:avLst/>
              </a:prstGeom>
              <a:ln w="190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矩形 81"/>
            <p:cNvSpPr/>
            <p:nvPr/>
          </p:nvSpPr>
          <p:spPr>
            <a:xfrm>
              <a:off x="5625841" y="1034608"/>
              <a:ext cx="360040" cy="523210"/>
            </a:xfrm>
            <a:prstGeom prst="rect">
              <a:avLst/>
            </a:prstGeom>
            <a:solidFill>
              <a:srgbClr val="FFEFDF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箭头: 右 97"/>
            <p:cNvSpPr/>
            <p:nvPr/>
          </p:nvSpPr>
          <p:spPr>
            <a:xfrm>
              <a:off x="5465088" y="1718935"/>
              <a:ext cx="254123" cy="211800"/>
            </a:xfrm>
            <a:prstGeom prst="rightArrow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右大括号 100"/>
          <p:cNvSpPr/>
          <p:nvPr/>
        </p:nvSpPr>
        <p:spPr>
          <a:xfrm rot="5400000">
            <a:off x="7163236" y="1078857"/>
            <a:ext cx="83722" cy="2304254"/>
          </a:xfrm>
          <a:prstGeom prst="rightBrace">
            <a:avLst>
              <a:gd name="adj1" fmla="val 49170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右大括号 101"/>
          <p:cNvSpPr/>
          <p:nvPr/>
        </p:nvSpPr>
        <p:spPr>
          <a:xfrm rot="16200000">
            <a:off x="6736474" y="1238096"/>
            <a:ext cx="83722" cy="1450729"/>
          </a:xfrm>
          <a:prstGeom prst="rightBrace">
            <a:avLst>
              <a:gd name="adj1" fmla="val 49170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右大括号 102"/>
          <p:cNvSpPr/>
          <p:nvPr/>
        </p:nvSpPr>
        <p:spPr>
          <a:xfrm rot="16200000">
            <a:off x="7888199" y="1536294"/>
            <a:ext cx="83722" cy="854333"/>
          </a:xfrm>
          <a:prstGeom prst="rightBrace">
            <a:avLst>
              <a:gd name="adj1" fmla="val 49170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" name="矩形 103"/>
              <p:cNvSpPr/>
              <p:nvPr/>
            </p:nvSpPr>
            <p:spPr>
              <a:xfrm>
                <a:off x="6579097" y="1251419"/>
                <a:ext cx="442749" cy="672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4" name="矩形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9097" y="1251419"/>
                <a:ext cx="442749" cy="672941"/>
              </a:xfrm>
              <a:prstGeom prst="rect">
                <a:avLst/>
              </a:prstGeom>
              <a:blipFill rotWithShape="1">
                <a:blip r:embed="rId1"/>
                <a:stretch>
                  <a:fillRect l="-112" t="-70" r="4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矩形 105"/>
          <p:cNvSpPr/>
          <p:nvPr/>
        </p:nvSpPr>
        <p:spPr>
          <a:xfrm>
            <a:off x="7770068" y="1425686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071785" y="2258445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" name="矩形 107"/>
              <p:cNvSpPr/>
              <p:nvPr/>
            </p:nvSpPr>
            <p:spPr>
              <a:xfrm>
                <a:off x="1460034" y="3055001"/>
                <a:ext cx="1268231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+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8" name="矩形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034" y="3055001"/>
                <a:ext cx="1268231" cy="910699"/>
              </a:xfrm>
              <a:prstGeom prst="rect">
                <a:avLst/>
              </a:prstGeom>
              <a:blipFill rotWithShape="1">
                <a:blip r:embed="rId2"/>
                <a:stretch>
                  <a:fillRect l="-13" t="-2" r="2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" name="矩形 108"/>
              <p:cNvSpPr/>
              <p:nvPr/>
            </p:nvSpPr>
            <p:spPr>
              <a:xfrm>
                <a:off x="3808194" y="3069530"/>
                <a:ext cx="1268231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9" name="矩形 1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194" y="3069530"/>
                <a:ext cx="1268231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8" t="-63" r="-2886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" name="矩形 109"/>
              <p:cNvSpPr/>
              <p:nvPr/>
            </p:nvSpPr>
            <p:spPr>
              <a:xfrm>
                <a:off x="6415610" y="3040600"/>
                <a:ext cx="1208408" cy="905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1</m:t>
                      </m:r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−</m:t>
                      </m:r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b="1" i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</m:oMath>
                  </m:oMathPara>
                </a14:m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0" name="矩形 1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5610" y="3040600"/>
                <a:ext cx="1208408" cy="905120"/>
              </a:xfrm>
              <a:prstGeom prst="rect">
                <a:avLst/>
              </a:prstGeom>
              <a:blipFill rotWithShape="1">
                <a:blip r:embed="rId4"/>
                <a:stretch>
                  <a:fillRect l="-17" t="-24" r="-2978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" name="矩形 110"/>
              <p:cNvSpPr/>
              <p:nvPr/>
            </p:nvSpPr>
            <p:spPr>
              <a:xfrm>
                <a:off x="2361590" y="3040600"/>
                <a:ext cx="545341" cy="905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1" name="矩形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590" y="3040600"/>
                <a:ext cx="545341" cy="905120"/>
              </a:xfrm>
              <a:prstGeom prst="rect">
                <a:avLst/>
              </a:prstGeom>
              <a:blipFill rotWithShape="1">
                <a:blip r:embed="rId5"/>
                <a:stretch>
                  <a:fillRect l="-5" t="-24" r="98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" name="矩形 111"/>
              <p:cNvSpPr/>
              <p:nvPr/>
            </p:nvSpPr>
            <p:spPr>
              <a:xfrm>
                <a:off x="4721983" y="3049258"/>
                <a:ext cx="545341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2" name="矩形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1983" y="3049258"/>
                <a:ext cx="545341" cy="910699"/>
              </a:xfrm>
              <a:prstGeom prst="rect">
                <a:avLst/>
              </a:prstGeom>
              <a:blipFill rotWithShape="1">
                <a:blip r:embed="rId6"/>
                <a:stretch>
                  <a:fillRect l="-23" t="-68" r="116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" name="矩形 112"/>
              <p:cNvSpPr/>
              <p:nvPr/>
            </p:nvSpPr>
            <p:spPr>
              <a:xfrm>
                <a:off x="7386295" y="3029374"/>
                <a:ext cx="545341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3" name="矩形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6295" y="3029374"/>
                <a:ext cx="545341" cy="910699"/>
              </a:xfrm>
              <a:prstGeom prst="rect">
                <a:avLst/>
              </a:prstGeom>
              <a:blipFill rotWithShape="1">
                <a:blip r:embed="rId7"/>
                <a:stretch>
                  <a:fillRect l="-112" t="-47" r="89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9220" y="729152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" name="矩形 114"/>
              <p:cNvSpPr/>
              <p:nvPr/>
            </p:nvSpPr>
            <p:spPr>
              <a:xfrm>
                <a:off x="1835707" y="1100874"/>
                <a:ext cx="5643206" cy="17995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>
                  <a:lnSpc>
                    <a:spcPct val="125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+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+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+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+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5" name="矩形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707" y="1100874"/>
                <a:ext cx="5643206" cy="1799595"/>
              </a:xfrm>
              <a:prstGeom prst="rect">
                <a:avLst/>
              </a:prstGeom>
              <a:blipFill rotWithShape="1">
                <a:blip r:embed="rId1"/>
                <a:stretch>
                  <a:fillRect l="-10" t="-23" r="9" b="-8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" name="矩形 115"/>
              <p:cNvSpPr/>
              <p:nvPr/>
            </p:nvSpPr>
            <p:spPr>
              <a:xfrm>
                <a:off x="1828620" y="2843245"/>
                <a:ext cx="5247504" cy="1804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>
                  <a:lnSpc>
                    <a:spcPct val="125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   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1" i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 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6" name="矩形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620" y="2843245"/>
                <a:ext cx="5247504" cy="1804405"/>
              </a:xfrm>
              <a:prstGeom prst="rect">
                <a:avLst/>
              </a:prstGeom>
              <a:blipFill rotWithShape="1">
                <a:blip r:embed="rId2"/>
                <a:stretch>
                  <a:fillRect l="-9" t="-19" r="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764928" y="1185427"/>
                <a:ext cx="545341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4928" y="1185427"/>
                <a:ext cx="545341" cy="910699"/>
              </a:xfrm>
              <a:prstGeom prst="rect">
                <a:avLst/>
              </a:prstGeom>
              <a:blipFill rotWithShape="1">
                <a:blip r:embed="rId3"/>
                <a:stretch>
                  <a:fillRect l="-25" t="-57" r="3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791348" y="2900469"/>
                <a:ext cx="545341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1348" y="2900469"/>
                <a:ext cx="545341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96" t="-47" r="73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5980278" y="139063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2764928" y="2073645"/>
                <a:ext cx="545341" cy="905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4928" y="2073645"/>
                <a:ext cx="545341" cy="905120"/>
              </a:xfrm>
              <a:prstGeom prst="rect">
                <a:avLst/>
              </a:prstGeom>
              <a:blipFill rotWithShape="1">
                <a:blip r:embed="rId5"/>
                <a:stretch>
                  <a:fillRect l="-25" t="-41" r="3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5960752" y="2892615"/>
                <a:ext cx="404855" cy="9093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0752" y="2892615"/>
                <a:ext cx="404855" cy="909352"/>
              </a:xfrm>
              <a:prstGeom prst="rect">
                <a:avLst/>
              </a:prstGeom>
              <a:blipFill rotWithShape="1">
                <a:blip r:embed="rId6"/>
                <a:stretch>
                  <a:fillRect l="-2" t="-21" r="9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2616593" y="3788687"/>
                <a:ext cx="545341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593" y="3788687"/>
                <a:ext cx="545341" cy="910699"/>
              </a:xfrm>
              <a:prstGeom prst="rect">
                <a:avLst/>
              </a:prstGeom>
              <a:blipFill rotWithShape="1">
                <a:blip r:embed="rId7"/>
                <a:stretch>
                  <a:fillRect l="-72" t="-30" r="49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890510" y="3762819"/>
                <a:ext cx="545341" cy="9106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510" y="3762819"/>
                <a:ext cx="545341" cy="910699"/>
              </a:xfrm>
              <a:prstGeom prst="rect">
                <a:avLst/>
              </a:prstGeom>
              <a:blipFill rotWithShape="1">
                <a:blip r:embed="rId8"/>
                <a:stretch>
                  <a:fillRect l="-46" t="-49" r="23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5932602" y="2030265"/>
                <a:ext cx="545341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602" y="2030265"/>
                <a:ext cx="545341" cy="909352"/>
              </a:xfrm>
              <a:prstGeom prst="rect">
                <a:avLst/>
              </a:prstGeom>
              <a:blipFill rotWithShape="1">
                <a:blip r:embed="rId9"/>
                <a:stretch>
                  <a:fillRect l="-79" t="-19" r="56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95869" y="715677"/>
                <a:ext cx="7781381" cy="121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一块巧克力，小东吃了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，小红吃了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，两人一共吃了几分之几？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69" y="715677"/>
                <a:ext cx="7781381" cy="1213922"/>
              </a:xfrm>
              <a:prstGeom prst="rect">
                <a:avLst/>
              </a:prstGeom>
              <a:blipFill rotWithShape="1">
                <a:blip r:embed="rId1"/>
                <a:stretch>
                  <a:fillRect l="-7" t="-3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142" y="1906550"/>
            <a:ext cx="2301108" cy="117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122564" y="2492962"/>
                <a:ext cx="1449436" cy="794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2564" y="2492962"/>
                <a:ext cx="1449436" cy="794064"/>
              </a:xfrm>
              <a:prstGeom prst="rect">
                <a:avLst/>
              </a:prstGeom>
              <a:blipFill rotWithShape="1">
                <a:blip r:embed="rId3"/>
                <a:stretch>
                  <a:fillRect l="-19" t="-74" r="-5082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262463" y="3576382"/>
                <a:ext cx="3670107" cy="7927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答：两人一共吃了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2463" y="3576382"/>
                <a:ext cx="3670107" cy="792718"/>
              </a:xfrm>
              <a:prstGeom prst="rect">
                <a:avLst/>
              </a:prstGeom>
              <a:blipFill rotWithShape="1">
                <a:blip r:embed="rId4"/>
                <a:stretch>
                  <a:fillRect l="-16" t="-8" r="11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95869" y="789206"/>
                <a:ext cx="7911236" cy="12193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一块菜地的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种白菜，剩下的种芹菜。种芹菜的地占整块菜地的几分之几？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69" y="789206"/>
                <a:ext cx="7911236" cy="1219373"/>
              </a:xfrm>
              <a:prstGeom prst="rect">
                <a:avLst/>
              </a:prstGeom>
              <a:blipFill rotWithShape="1">
                <a:blip r:embed="rId1"/>
                <a:stretch>
                  <a:fillRect l="-7" t="-44" r="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617" y="1549132"/>
            <a:ext cx="2413917" cy="241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519818" y="2573442"/>
                <a:ext cx="1466555" cy="8944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9818" y="2573442"/>
                <a:ext cx="1466555" cy="894412"/>
              </a:xfrm>
              <a:prstGeom prst="rect">
                <a:avLst/>
              </a:prstGeom>
              <a:blipFill rotWithShape="1">
                <a:blip r:embed="rId3"/>
                <a:stretch>
                  <a:fillRect l="-9" t="-47" r="-1356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669884" y="3758312"/>
                <a:ext cx="5654625" cy="794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答：种芹菜的地占整块菜地的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  <m:r>
                      <a:rPr lang="zh-CN" alt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884" y="3758312"/>
                <a:ext cx="5654625" cy="794064"/>
              </a:xfrm>
              <a:prstGeom prst="rect">
                <a:avLst/>
              </a:prstGeom>
              <a:blipFill rotWithShape="1">
                <a:blip r:embed="rId4"/>
                <a:stretch>
                  <a:fillRect l="-8" t="-48" r="7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95869" y="555526"/>
                <a:ext cx="7852513" cy="12277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一张长方形纸的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涂红色，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涂蓝色。没涂色的部分占这张纸的几分之几？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69" y="555526"/>
                <a:ext cx="7852513" cy="1227708"/>
              </a:xfrm>
              <a:prstGeom prst="rect">
                <a:avLst/>
              </a:prstGeom>
              <a:blipFill rotWithShape="1">
                <a:blip r:embed="rId1"/>
                <a:stretch>
                  <a:fillRect l="-7" t="-44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226" y="1929764"/>
            <a:ext cx="2952328" cy="128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357788" y="2521583"/>
                <a:ext cx="3076548" cy="8976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2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altLang="zh-CN" sz="32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altLang="zh-CN" sz="32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788" y="2521583"/>
                <a:ext cx="3076548" cy="897618"/>
              </a:xfrm>
              <a:prstGeom prst="rect">
                <a:avLst/>
              </a:prstGeom>
              <a:blipFill rotWithShape="1">
                <a:blip r:embed="rId3"/>
                <a:stretch>
                  <a:fillRect l="-5" t="-71" r="-5569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028625" y="3624666"/>
                <a:ext cx="5835765" cy="7954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答：没涂色的部分占这张纸的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zh-CN" altLang="en-US" sz="28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25" y="3624666"/>
                <a:ext cx="5835765" cy="795474"/>
              </a:xfrm>
              <a:prstGeom prst="rect">
                <a:avLst/>
              </a:prstGeom>
              <a:blipFill rotWithShape="1">
                <a:blip r:embed="rId4"/>
                <a:stretch>
                  <a:fillRect l="-10" t="-11" r="1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1411</Words>
  <Application>WPS 演示</Application>
  <PresentationFormat>全屏显示(16:9)</PresentationFormat>
  <Paragraphs>240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92</cp:revision>
  <dcterms:created xsi:type="dcterms:W3CDTF">2019-09-02T08:53:00Z</dcterms:created>
  <dcterms:modified xsi:type="dcterms:W3CDTF">2023-09-28T13:33:24Z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455955128B73495DB916844C6A410270_12</vt:lpwstr>
  </property>
  <property fmtid="{D5CDD505-2E9C-101B-9397-08002B2CF9AE}" pid="3" name="KSOProductBuildVer">
    <vt:lpwstr>2052-12.1.0.15374</vt:lpwstr>
  </property>
</Properties>
</file>