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0" r:id="rId4"/>
  </p:sldMasterIdLst>
  <p:notesMasterIdLst>
    <p:notesMasterId r:id="rId7"/>
  </p:notesMasterIdLst>
  <p:sldIdLst>
    <p:sldId id="837" r:id="rId5"/>
    <p:sldId id="698" r:id="rId6"/>
    <p:sldId id="779" r:id="rId8"/>
    <p:sldId id="831" r:id="rId9"/>
    <p:sldId id="808" r:id="rId10"/>
    <p:sldId id="819" r:id="rId11"/>
    <p:sldId id="820" r:id="rId12"/>
    <p:sldId id="829" r:id="rId13"/>
    <p:sldId id="812" r:id="rId14"/>
    <p:sldId id="813" r:id="rId15"/>
    <p:sldId id="814" r:id="rId16"/>
    <p:sldId id="830" r:id="rId17"/>
    <p:sldId id="815" r:id="rId18"/>
    <p:sldId id="832" r:id="rId19"/>
    <p:sldId id="833" r:id="rId20"/>
    <p:sldId id="803" r:id="rId21"/>
    <p:sldId id="816" r:id="rId22"/>
    <p:sldId id="735" r:id="rId23"/>
    <p:sldId id="834" r:id="rId24"/>
    <p:sldId id="858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3" userDrawn="1">
          <p15:clr>
            <a:srgbClr val="A4A3A4"/>
          </p15:clr>
        </p15:guide>
        <p15:guide id="2" pos="31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FE3"/>
    <a:srgbClr val="FFFFFF"/>
    <a:srgbClr val="D1D1F0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863"/>
        <p:guide pos="3142"/>
      </p:guideLst>
    </p:cSldViewPr>
  </p:slide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1697990" y="546735"/>
            <a:ext cx="26403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50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3563303" y="2374583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5 0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2944178" y="2880995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2 4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996565" y="3571558"/>
            <a:ext cx="16287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015740" y="3577908"/>
            <a:ext cx="409575" cy="582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1" lang="en-US" altLang="zh-CN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571240" y="3568383"/>
            <a:ext cx="409575" cy="582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1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739515" y="2284095"/>
            <a:ext cx="71438" cy="71438"/>
          </a:xfrm>
          <a:prstGeom prst="ellipse">
            <a:avLst/>
          </a:prstGeom>
          <a:solidFill>
            <a:srgbClr val="FF0000"/>
          </a:solidFill>
          <a:ln w="12700">
            <a:noFill/>
          </a:ln>
        </p:spPr>
        <p:txBody>
          <a:bodyPr anchor="ctr" anchorCtr="0"/>
          <a:lstStyle/>
          <a:p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Rectangle 19"/>
          <p:cNvSpPr/>
          <p:nvPr/>
        </p:nvSpPr>
        <p:spPr>
          <a:xfrm>
            <a:off x="4004628" y="2409508"/>
            <a:ext cx="360362" cy="1008062"/>
          </a:xfrm>
          <a:prstGeom prst="rect">
            <a:avLst/>
          </a:prstGeom>
          <a:noFill/>
          <a:ln w="19050" cap="flat" cmpd="sng">
            <a:solidFill>
              <a:srgbClr val="0066FF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Line 20"/>
          <p:cNvSpPr/>
          <p:nvPr/>
        </p:nvSpPr>
        <p:spPr>
          <a:xfrm>
            <a:off x="4441190" y="2960370"/>
            <a:ext cx="719138" cy="1588"/>
          </a:xfrm>
          <a:prstGeom prst="line">
            <a:avLst/>
          </a:prstGeom>
          <a:ln w="19050" cap="flat" cmpd="sng">
            <a:solidFill>
              <a:srgbClr val="0066FF"/>
            </a:solidFill>
            <a:prstDash val="dash"/>
            <a:round/>
            <a:headEnd type="none" w="med" len="med"/>
            <a:tailEnd type="stealth" w="med" len="med"/>
          </a:ln>
        </p:spPr>
      </p:sp>
      <p:sp>
        <p:nvSpPr>
          <p:cNvPr id="20" name="AutoShape 18" descr="横虚线"/>
          <p:cNvSpPr>
            <a:spLocks noChangeArrowheads="1"/>
          </p:cNvSpPr>
          <p:nvPr/>
        </p:nvSpPr>
        <p:spPr bwMode="auto">
          <a:xfrm>
            <a:off x="5092065" y="2209483"/>
            <a:ext cx="3838575" cy="1492250"/>
          </a:xfrm>
          <a:prstGeom prst="roundRect">
            <a:avLst>
              <a:gd name="adj" fmla="val 16667"/>
            </a:avLst>
          </a:prstGeom>
          <a:solidFill>
            <a:srgbClr val="D6EFEE"/>
          </a:solidFill>
          <a:ln w="19050">
            <a:solidFill>
              <a:srgbClr val="0066FF"/>
            </a:solidFill>
            <a:round/>
          </a:ln>
        </p:spPr>
        <p:txBody>
          <a:bodyPr wrap="none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个位上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不够减，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从十位退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后，个位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要算（  ）减（  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AutoShape 18" descr="横虚线"/>
          <p:cNvSpPr>
            <a:spLocks noChangeArrowheads="1"/>
          </p:cNvSpPr>
          <p:nvPr/>
        </p:nvSpPr>
        <p:spPr bwMode="auto">
          <a:xfrm>
            <a:off x="196215" y="2242820"/>
            <a:ext cx="2662238" cy="1457325"/>
          </a:xfrm>
          <a:prstGeom prst="roundRect">
            <a:avLst>
              <a:gd name="adj" fmla="val 16667"/>
            </a:avLst>
          </a:prstGeom>
          <a:solidFill>
            <a:srgbClr val="D6EFEE"/>
          </a:solidFill>
          <a:ln w="19050">
            <a:solidFill>
              <a:srgbClr val="0066FF"/>
            </a:solidFill>
            <a:round/>
          </a:ln>
        </p:spPr>
        <p:txBody>
          <a:bodyPr wrap="none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从十位退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十位要算（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减（  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Rectangle 19"/>
          <p:cNvSpPr/>
          <p:nvPr/>
        </p:nvSpPr>
        <p:spPr>
          <a:xfrm>
            <a:off x="3593465" y="2411095"/>
            <a:ext cx="360363" cy="1008063"/>
          </a:xfrm>
          <a:prstGeom prst="rect">
            <a:avLst/>
          </a:prstGeom>
          <a:noFill/>
          <a:ln w="19050" cap="flat" cmpd="sng">
            <a:solidFill>
              <a:srgbClr val="0066FF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Line 20"/>
          <p:cNvSpPr/>
          <p:nvPr/>
        </p:nvSpPr>
        <p:spPr>
          <a:xfrm flipH="1">
            <a:off x="2858453" y="2957195"/>
            <a:ext cx="719137" cy="1588"/>
          </a:xfrm>
          <a:prstGeom prst="line">
            <a:avLst/>
          </a:prstGeom>
          <a:ln w="19050" cap="flat" cmpd="sng">
            <a:solidFill>
              <a:srgbClr val="0066FF"/>
            </a:solidFill>
            <a:prstDash val="dash"/>
            <a:round/>
            <a:headEnd type="none" w="med" len="med"/>
            <a:tailEnd type="stealth" w="med" len="med"/>
          </a:ln>
        </p:spPr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6119178" y="3131820"/>
            <a:ext cx="736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</a:t>
            </a:r>
            <a:endParaRPr kumimoji="1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7706678" y="3131820"/>
            <a:ext cx="468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1" lang="en-US" altLang="zh-CN" sz="28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1043940" y="3166745"/>
            <a:ext cx="4175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1" lang="en-US" altLang="zh-CN" sz="28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2007553" y="2747645"/>
            <a:ext cx="606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1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3523615" y="524510"/>
            <a:ext cx="63500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26</a:t>
            </a:r>
            <a:endParaRPr kumimoji="1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38320" y="961795"/>
            <a:ext cx="4577080" cy="1055079"/>
            <a:chOff x="6620" y="1421"/>
            <a:chExt cx="7208" cy="1662"/>
          </a:xfrm>
        </p:grpSpPr>
        <p:sp>
          <p:nvSpPr>
            <p:cNvPr id="16406" name="AutoShape 42"/>
            <p:cNvSpPr/>
            <p:nvPr/>
          </p:nvSpPr>
          <p:spPr>
            <a:xfrm>
              <a:off x="6620" y="1916"/>
              <a:ext cx="5588" cy="973"/>
            </a:xfrm>
            <a:prstGeom prst="wedgeRoundRectCallout">
              <a:avLst>
                <a:gd name="adj1" fmla="val 54333"/>
                <a:gd name="adj2" fmla="val -25421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solidFill>
                    <a:schemeClr val="tx2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个位不够减怎么办？</a:t>
              </a:r>
              <a:endPara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6407" name="图片 1" descr="C:\Users\Administrator\Desktop\新画人物图\书本 拷贝.png书本 拷贝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508" y="1421"/>
              <a:ext cx="1320" cy="1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380861" y="51464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" name="任意多边形 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3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4" grpId="0"/>
      <p:bldP spid="25" grpId="0"/>
      <p:bldP spid="26" grpId="0"/>
      <p:bldP spid="27" grpId="0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TextBox 31"/>
          <p:cNvSpPr txBox="1"/>
          <p:nvPr/>
        </p:nvSpPr>
        <p:spPr>
          <a:xfrm>
            <a:off x="609600" y="438150"/>
            <a:ext cx="1971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算一算。</a:t>
            </a:r>
            <a:endParaRPr lang="zh-CN" alt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4297045" y="2308860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7  1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3505200" y="2815273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2  6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715068" y="3409950"/>
            <a:ext cx="190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942523" y="3512185"/>
            <a:ext cx="409575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1" lang="en-US" altLang="zh-CN" sz="32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4355783" y="3502660"/>
            <a:ext cx="409575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1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65308" y="3585210"/>
            <a:ext cx="384175" cy="39052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Times New Roman" panose="020206030504050203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53635" y="3585210"/>
            <a:ext cx="384175" cy="39052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Times New Roman" panose="02020603050405020304"/>
            </a:endParaRPr>
          </a:p>
        </p:txBody>
      </p:sp>
      <p:sp>
        <p:nvSpPr>
          <p:cNvPr id="17425" name="TextBox 1"/>
          <p:cNvSpPr txBox="1"/>
          <p:nvPr/>
        </p:nvSpPr>
        <p:spPr>
          <a:xfrm>
            <a:off x="2361883" y="1276668"/>
            <a:ext cx="26403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71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4253548" y="1254443"/>
            <a:ext cx="63500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45</a:t>
            </a:r>
            <a:endParaRPr kumimoji="1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79608" y="2263140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60085" y="2225675"/>
            <a:ext cx="3175000" cy="1291590"/>
            <a:chOff x="8952" y="3624"/>
            <a:chExt cx="5000" cy="2034"/>
          </a:xfrm>
        </p:grpSpPr>
        <p:sp>
          <p:nvSpPr>
            <p:cNvPr id="8" name="圆角矩形标注 7"/>
            <p:cNvSpPr/>
            <p:nvPr/>
          </p:nvSpPr>
          <p:spPr>
            <a:xfrm>
              <a:off x="8952" y="3690"/>
              <a:ext cx="4920" cy="1920"/>
            </a:xfrm>
            <a:prstGeom prst="wedgeRoundRectCallout">
              <a:avLst>
                <a:gd name="adj1" fmla="val -66199"/>
                <a:gd name="adj2" fmla="val -23750"/>
                <a:gd name="adj3" fmla="val 16667"/>
              </a:avLst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137" y="3624"/>
              <a:ext cx="4815" cy="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3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从十位借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1</a:t>
              </a:r>
              <a:r>
                <a:rPr lang="zh-CN" altLang="en-US" sz="3000" b="1" kern="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当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10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，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pitchFamily="18" charset="0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加上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再减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6550" y="2572385"/>
            <a:ext cx="3124200" cy="1261110"/>
            <a:chOff x="8952" y="3624"/>
            <a:chExt cx="4920" cy="1986"/>
          </a:xfrm>
        </p:grpSpPr>
        <p:sp>
          <p:nvSpPr>
            <p:cNvPr id="20" name="圆角矩形标注 19"/>
            <p:cNvSpPr/>
            <p:nvPr/>
          </p:nvSpPr>
          <p:spPr>
            <a:xfrm>
              <a:off x="8952" y="3690"/>
              <a:ext cx="4920" cy="1920"/>
            </a:xfrm>
            <a:prstGeom prst="wedgeRoundRectCallout">
              <a:avLst>
                <a:gd name="adj1" fmla="val 78658"/>
                <a:gd name="adj2" fmla="val -49999"/>
                <a:gd name="adj3" fmla="val 16667"/>
              </a:avLst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37" y="3624"/>
              <a:ext cx="4509" cy="1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3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十位减去被借走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pitchFamily="18" charset="0"/>
              </a:endParaRPr>
            </a:p>
            <a:p>
              <a:pPr algn="l">
                <a:lnSpc>
                  <a:spcPct val="11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的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，用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减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 pitchFamily="18" charset="0"/>
                </a:rPr>
                <a:t>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6" grpId="0" bldLvl="0" animBg="1"/>
      <p:bldP spid="29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2465" y="1810385"/>
            <a:ext cx="7872095" cy="189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R="0" lvl="0" algn="l" defTabSz="914400" rtl="0" eaLnBrk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30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1.</a:t>
            </a:r>
            <a:r>
              <a:rPr lang="zh-CN" altLang="en-US" sz="3000" b="1" kern="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相同数位对齐，从个位减起。</a:t>
            </a:r>
            <a:endParaRPr lang="en-US" altLang="zh-CN" sz="3000" b="1" kern="0" noProof="0" dirty="0" smtClean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defTabSz="914400" eaLnBrk="0" hangingPunct="0">
              <a:lnSpc>
                <a:spcPct val="130000"/>
              </a:lnSpc>
              <a:defRPr/>
            </a:pPr>
            <a:r>
              <a:rPr lang="en-US" altLang="zh-CN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个位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不够减时，从十位退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当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10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，再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计算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defTabSz="914400" eaLnBrk="0" hangingPunct="0">
              <a:lnSpc>
                <a:spcPct val="130000"/>
              </a:lnSpc>
              <a:defRPr/>
            </a:pPr>
            <a:r>
              <a:rPr lang="en-US" altLang="zh-CN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十位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退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后要先减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，再计算十位上的减法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altLang="en-US" sz="3000"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518" y="742950"/>
            <a:ext cx="669226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b="1" kern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两</a:t>
            </a:r>
            <a:r>
              <a:rPr lang="zh-CN" altLang="en-US" sz="3000" b="1" kern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位数减两</a:t>
            </a:r>
            <a:r>
              <a:rPr lang="zh-CN" altLang="en-US" sz="3000" b="1" kern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lt"/>
              </a:rPr>
              <a:t>位数（退位）的笔算方法：</a:t>
            </a:r>
            <a:endParaRPr lang="zh-CN" altLang="en-US" sz="3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95262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6 5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8615" y="2381250"/>
            <a:ext cx="13823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3 7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1363" y="2965450"/>
            <a:ext cx="1409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8975" y="2965450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3213100" y="1952625"/>
            <a:ext cx="6985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4 3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2599373" y="2381250"/>
            <a:ext cx="14116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8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773363" y="2965450"/>
            <a:ext cx="1409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1"/>
          <p:cNvSpPr txBox="1"/>
          <p:nvPr/>
        </p:nvSpPr>
        <p:spPr>
          <a:xfrm>
            <a:off x="2720975" y="2965450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5273675" y="1952625"/>
            <a:ext cx="6985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3 0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451668" y="2390775"/>
            <a:ext cx="13823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2 3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854575" y="2965450"/>
            <a:ext cx="1409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5"/>
          <p:cNvSpPr txBox="1"/>
          <p:nvPr/>
        </p:nvSpPr>
        <p:spPr>
          <a:xfrm>
            <a:off x="4800600" y="2965450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7429500" y="1943100"/>
            <a:ext cx="6969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8 0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6838633" y="2390775"/>
            <a:ext cx="14116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5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989763" y="2955925"/>
            <a:ext cx="14097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9"/>
          <p:cNvSpPr txBox="1"/>
          <p:nvPr/>
        </p:nvSpPr>
        <p:spPr>
          <a:xfrm>
            <a:off x="6978015" y="2955925"/>
            <a:ext cx="18199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1568450" y="2959100"/>
            <a:ext cx="2794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1185863" y="2959100"/>
            <a:ext cx="2778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3637280" y="2973388"/>
            <a:ext cx="3778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3208338" y="2973388"/>
            <a:ext cx="3778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TextBox 27"/>
          <p:cNvSpPr txBox="1"/>
          <p:nvPr/>
        </p:nvSpPr>
        <p:spPr>
          <a:xfrm>
            <a:off x="5683250" y="2973388"/>
            <a:ext cx="3778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TextBox 29"/>
          <p:cNvSpPr txBox="1"/>
          <p:nvPr/>
        </p:nvSpPr>
        <p:spPr>
          <a:xfrm>
            <a:off x="7889875" y="2955925"/>
            <a:ext cx="377825" cy="585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30"/>
          <p:cNvSpPr txBox="1"/>
          <p:nvPr/>
        </p:nvSpPr>
        <p:spPr>
          <a:xfrm>
            <a:off x="7483475" y="2963863"/>
            <a:ext cx="3778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44613" y="1951038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03600" y="19526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38775" y="19526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588250" y="19526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362585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P19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7" grpId="0"/>
      <p:bldP spid="11" grpId="0"/>
      <p:bldP spid="13" grpId="0"/>
      <p:bldP spid="14" grpId="0"/>
      <p:bldP spid="22" grpId="0"/>
      <p:bldP spid="24" grpId="0"/>
      <p:bldP spid="25" grpId="0"/>
      <p:bldP spid="26" grpId="0"/>
      <p:bldP spid="28" grpId="0"/>
      <p:bldP spid="29" grpId="0"/>
      <p:bldP spid="31" grpId="0"/>
      <p:bldP spid="33" grpId="0"/>
      <p:bldP spid="34" grpId="0"/>
      <p:bldP spid="37" grpId="0"/>
      <p:bldP spid="39" grpId="0"/>
      <p:bldP spid="40" grpId="0"/>
      <p:bldP spid="3" grpId="0" bldLvl="0" animBg="1"/>
      <p:bldP spid="5" grpId="0" bldLvl="0" animBg="1"/>
      <p:bldP spid="9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"/>
          <p:cNvSpPr/>
          <p:nvPr/>
        </p:nvSpPr>
        <p:spPr>
          <a:xfrm>
            <a:off x="188595" y="871538"/>
            <a:ext cx="171640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计算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305" y="1731010"/>
            <a:ext cx="179705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43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29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1045" y="2409190"/>
            <a:ext cx="71310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4 3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8890" y="2820670"/>
            <a:ext cx="172021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2 9 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2560" y="3329305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03910" y="1978660"/>
            <a:ext cx="3714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03313" y="3329305"/>
            <a:ext cx="39497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7555" y="3329305"/>
            <a:ext cx="39497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55775" y="1745298"/>
            <a:ext cx="56769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14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61565" y="1760220"/>
            <a:ext cx="179705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72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1315" y="2376170"/>
            <a:ext cx="76009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7 2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19313" y="2782570"/>
            <a:ext cx="172021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2 7 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119313" y="3306445"/>
            <a:ext cx="16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66440" y="3306445"/>
            <a:ext cx="39497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63850" y="3306445"/>
            <a:ext cx="39497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11158" y="1945640"/>
            <a:ext cx="3714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908" y="1759903"/>
            <a:ext cx="60706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45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40593" y="1783715"/>
            <a:ext cx="158496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61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29555" y="2399665"/>
            <a:ext cx="71310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6 1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45698" y="2813685"/>
            <a:ext cx="133540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3 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807268" y="3329940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12460" y="3329940"/>
            <a:ext cx="39497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49875" y="3329940"/>
            <a:ext cx="365125" cy="553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62893" y="1963420"/>
            <a:ext cx="3714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99810" y="1775460"/>
            <a:ext cx="60706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58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31343" y="1805940"/>
            <a:ext cx="179705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54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0470" y="2423478"/>
            <a:ext cx="71310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5 4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26568" y="2829878"/>
            <a:ext cx="172021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1 6 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981825" y="3323590"/>
            <a:ext cx="15024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814945" y="3312478"/>
            <a:ext cx="56769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8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06665" y="3311208"/>
            <a:ext cx="39497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78408" y="1981200"/>
            <a:ext cx="3714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95983" y="1791335"/>
            <a:ext cx="60706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38</a:t>
            </a:r>
            <a:endParaRPr kumimoji="0" lang="en-US" altLang="zh-CN" sz="3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3600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P20  T4)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9" name="文本框 8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3" name="任意多边形 2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3" grpId="0"/>
      <p:bldP spid="15" grpId="0"/>
      <p:bldP spid="16" grpId="0"/>
      <p:bldP spid="18" grpId="0"/>
      <p:bldP spid="19" grpId="0"/>
      <p:bldP spid="20" grpId="0"/>
      <p:bldP spid="21" grpId="0"/>
      <p:bldP spid="23" grpId="0"/>
      <p:bldP spid="24" grpId="0"/>
      <p:bldP spid="26" grpId="0"/>
      <p:bldP spid="27" grpId="0"/>
      <p:bldP spid="28" grpId="0"/>
      <p:bldP spid="29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5" descr="未标题-5"/>
          <p:cNvPicPr>
            <a:picLocks noChangeAspect="1"/>
          </p:cNvPicPr>
          <p:nvPr/>
        </p:nvPicPr>
        <p:blipFill>
          <a:blip r:embed="rId1"/>
          <a:srcRect r="80612"/>
          <a:stretch>
            <a:fillRect/>
          </a:stretch>
        </p:blipFill>
        <p:spPr>
          <a:xfrm>
            <a:off x="1106488" y="1995488"/>
            <a:ext cx="1639887" cy="295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42"/>
          <p:cNvSpPr txBox="1">
            <a:spLocks noChangeArrowheads="1"/>
          </p:cNvSpPr>
          <p:nvPr/>
        </p:nvSpPr>
        <p:spPr bwMode="auto">
          <a:xfrm>
            <a:off x="533400" y="818833"/>
            <a:ext cx="70770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下面的计算对吗？把不对的改正过来。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4580" name="Picture 25" descr="未标题-5"/>
          <p:cNvPicPr>
            <a:picLocks noChangeAspect="1"/>
          </p:cNvPicPr>
          <p:nvPr/>
        </p:nvPicPr>
        <p:blipFill>
          <a:blip r:embed="rId1"/>
          <a:srcRect l="25221" r="50159"/>
          <a:stretch>
            <a:fillRect/>
          </a:stretch>
        </p:blipFill>
        <p:spPr>
          <a:xfrm>
            <a:off x="4572000" y="1966913"/>
            <a:ext cx="2082800" cy="295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Box 4"/>
          <p:cNvSpPr txBox="1"/>
          <p:nvPr/>
        </p:nvSpPr>
        <p:spPr>
          <a:xfrm>
            <a:off x="3332163" y="2470150"/>
            <a:ext cx="76009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4 0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2581593" y="2876550"/>
            <a:ext cx="172021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2 8 </a:t>
            </a:r>
            <a:endParaRPr kumimoji="0" lang="zh-CN" altLang="en-US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98763" y="3400425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9"/>
          <p:cNvSpPr txBox="1"/>
          <p:nvPr/>
        </p:nvSpPr>
        <p:spPr>
          <a:xfrm>
            <a:off x="3389313" y="2020570"/>
            <a:ext cx="3714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3714115" y="3400425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3345498" y="3400425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1400" y="371792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05538" y="3754438"/>
            <a:ext cx="4381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7550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P21  T6)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9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5" descr="未标题-5"/>
          <p:cNvPicPr>
            <a:picLocks noChangeAspect="1"/>
          </p:cNvPicPr>
          <p:nvPr/>
        </p:nvPicPr>
        <p:blipFill>
          <a:blip r:embed="rId1"/>
          <a:srcRect l="52092" r="25696"/>
          <a:stretch>
            <a:fillRect/>
          </a:stretch>
        </p:blipFill>
        <p:spPr>
          <a:xfrm>
            <a:off x="1192530" y="1672590"/>
            <a:ext cx="1879600" cy="295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5" descr="未标题-5"/>
          <p:cNvPicPr>
            <a:picLocks noChangeAspect="1"/>
          </p:cNvPicPr>
          <p:nvPr/>
        </p:nvPicPr>
        <p:blipFill>
          <a:blip r:embed="rId1"/>
          <a:srcRect l="76784"/>
          <a:stretch>
            <a:fillRect/>
          </a:stretch>
        </p:blipFill>
        <p:spPr>
          <a:xfrm>
            <a:off x="4715193" y="1699578"/>
            <a:ext cx="1965325" cy="2957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051368" y="3517265"/>
            <a:ext cx="64928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3316605" y="2247265"/>
            <a:ext cx="76009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7 9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" name="TextBox 5"/>
          <p:cNvSpPr txBox="1"/>
          <p:nvPr/>
        </p:nvSpPr>
        <p:spPr>
          <a:xfrm>
            <a:off x="2546350" y="2653665"/>
            <a:ext cx="172021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6 7 </a:t>
            </a:r>
            <a:endParaRPr kumimoji="0" lang="zh-CN" altLang="en-US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783205" y="3177540"/>
            <a:ext cx="14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0"/>
          <p:cNvSpPr txBox="1"/>
          <p:nvPr/>
        </p:nvSpPr>
        <p:spPr>
          <a:xfrm>
            <a:off x="3710623" y="3177540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3326130" y="3177540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07393" y="351726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6913880" y="2250440"/>
            <a:ext cx="76009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5 3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6545580" y="2672715"/>
            <a:ext cx="1143000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buClrTx/>
              <a:buSzTx/>
              <a:buFontTx/>
              <a:buNone/>
              <a:defRPr/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4</a:t>
            </a:r>
            <a:endParaRPr kumimoji="0" lang="zh-CN" altLang="en-US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531610" y="3180715"/>
            <a:ext cx="12588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9"/>
          <p:cNvSpPr txBox="1"/>
          <p:nvPr/>
        </p:nvSpPr>
        <p:spPr>
          <a:xfrm>
            <a:off x="6930390" y="1809750"/>
            <a:ext cx="37147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7309803" y="3180715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6904355" y="3180715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30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TextBox 42"/>
          <p:cNvSpPr txBox="1">
            <a:spLocks noChangeArrowheads="1"/>
          </p:cNvSpPr>
          <p:nvPr/>
        </p:nvSpPr>
        <p:spPr bwMode="auto">
          <a:xfrm>
            <a:off x="533400" y="818833"/>
            <a:ext cx="70770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下面的计算对吗？把不对的改正过来。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7550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P21  T6)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6883" y="137795"/>
            <a:ext cx="324802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我会解决问题。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9459" name="矩形 5"/>
          <p:cNvSpPr/>
          <p:nvPr/>
        </p:nvSpPr>
        <p:spPr>
          <a:xfrm>
            <a:off x="556260" y="2157730"/>
            <a:ext cx="77222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你能提出一个用减法解决的问题并解答吗？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1" name="矩形 6"/>
          <p:cNvSpPr/>
          <p:nvPr/>
        </p:nvSpPr>
        <p:spPr>
          <a:xfrm>
            <a:off x="1677035" y="2717800"/>
            <a:ext cx="554355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一件上衣比一条裤子贵多少元？</a:t>
            </a:r>
            <a:endParaRPr lang="zh-CN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9570" y="3301365"/>
            <a:ext cx="325183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7013" y="3861118"/>
            <a:ext cx="592836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答：一件上衣比一条裤子贵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21485" y="287655"/>
            <a:ext cx="5701030" cy="1795780"/>
            <a:chOff x="2570" y="613"/>
            <a:chExt cx="11144" cy="3510"/>
          </a:xfrm>
        </p:grpSpPr>
        <p:pic>
          <p:nvPicPr>
            <p:cNvPr id="19457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70" y="613"/>
              <a:ext cx="11145" cy="3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0" y="2003"/>
              <a:ext cx="919" cy="24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655320"/>
            <a:ext cx="472440" cy="4838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0" y="1138555"/>
            <a:ext cx="527050" cy="483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3518" y="4421188"/>
            <a:ext cx="286321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（答案不唯一）</a:t>
            </a:r>
            <a:endParaRPr kumimoji="0" 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8" grpId="0"/>
      <p:bldP spid="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685800" y="818833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2626360" y="2345690"/>
            <a:ext cx="577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995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3</a:t>
            </a:r>
            <a:r>
              <a:rPr lang="en-US" altLang="zh-CN" sz="299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299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3003433" y="233135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3000895" y="2937253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9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5" name="TextBox 19"/>
          <p:cNvSpPr txBox="1"/>
          <p:nvPr/>
        </p:nvSpPr>
        <p:spPr>
          <a:xfrm>
            <a:off x="2090457" y="2973417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116469" y="3517142"/>
            <a:ext cx="13710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9"/>
          <p:cNvSpPr txBox="1"/>
          <p:nvPr/>
        </p:nvSpPr>
        <p:spPr>
          <a:xfrm>
            <a:off x="2620902" y="2942329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14" name="TextBox 19"/>
          <p:cNvSpPr txBox="1"/>
          <p:nvPr/>
        </p:nvSpPr>
        <p:spPr>
          <a:xfrm>
            <a:off x="3002163" y="232627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15" name="TextBox 19"/>
          <p:cNvSpPr txBox="1"/>
          <p:nvPr/>
        </p:nvSpPr>
        <p:spPr>
          <a:xfrm>
            <a:off x="3006609" y="293217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9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3091180" y="2510790"/>
            <a:ext cx="288290" cy="3587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"/>
          <p:cNvSpPr txBox="1"/>
          <p:nvPr/>
        </p:nvSpPr>
        <p:spPr>
          <a:xfrm>
            <a:off x="2999105" y="1971993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2732088" y="239712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4" name="TextBox 39"/>
          <p:cNvSpPr txBox="1"/>
          <p:nvPr/>
        </p:nvSpPr>
        <p:spPr>
          <a:xfrm>
            <a:off x="3020060" y="3614103"/>
            <a:ext cx="590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0" name="TextBox 19"/>
          <p:cNvSpPr txBox="1"/>
          <p:nvPr/>
        </p:nvSpPr>
        <p:spPr>
          <a:xfrm>
            <a:off x="2570101" y="1907025"/>
            <a:ext cx="361637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3399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2 </a:t>
            </a:r>
            <a:endParaRPr lang="en-US" altLang="zh-CN" sz="2400" b="1" dirty="0">
              <a:solidFill>
                <a:srgbClr val="3399FF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37" name="TextBox 19"/>
          <p:cNvSpPr txBox="1"/>
          <p:nvPr/>
        </p:nvSpPr>
        <p:spPr>
          <a:xfrm>
            <a:off x="2638046" y="3547230"/>
            <a:ext cx="361637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1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4214495" y="2311400"/>
            <a:ext cx="1396796" cy="1323975"/>
            <a:chOff x="11992" y="2331"/>
            <a:chExt cx="2200" cy="2085"/>
          </a:xfrm>
        </p:grpSpPr>
        <p:sp>
          <p:nvSpPr>
            <p:cNvPr id="138" name="TextBox 19"/>
            <p:cNvSpPr txBox="1"/>
            <p:nvPr/>
          </p:nvSpPr>
          <p:spPr>
            <a:xfrm>
              <a:off x="12717" y="2354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3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39" name="TextBox 19"/>
            <p:cNvSpPr txBox="1"/>
            <p:nvPr/>
          </p:nvSpPr>
          <p:spPr>
            <a:xfrm>
              <a:off x="13429" y="2331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6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0" name="TextBox 19"/>
            <p:cNvSpPr txBox="1"/>
            <p:nvPr/>
          </p:nvSpPr>
          <p:spPr>
            <a:xfrm>
              <a:off x="13425" y="3285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9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1" name="TextBox 19"/>
            <p:cNvSpPr txBox="1"/>
            <p:nvPr/>
          </p:nvSpPr>
          <p:spPr>
            <a:xfrm>
              <a:off x="11992" y="3342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lt"/>
                </a:rPr>
                <a:t> </a:t>
              </a:r>
              <a:endPara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>
              <a:off x="12033" y="4198"/>
              <a:ext cx="215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9"/>
            <p:cNvSpPr txBox="1"/>
            <p:nvPr/>
          </p:nvSpPr>
          <p:spPr>
            <a:xfrm>
              <a:off x="12747" y="3293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1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144" name="TextBox 19"/>
          <p:cNvSpPr txBox="1"/>
          <p:nvPr/>
        </p:nvSpPr>
        <p:spPr>
          <a:xfrm>
            <a:off x="5129108" y="3502026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7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45" name="TextBox 19"/>
          <p:cNvSpPr txBox="1"/>
          <p:nvPr/>
        </p:nvSpPr>
        <p:spPr>
          <a:xfrm>
            <a:off x="4713542" y="3505198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1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147" name="直接箭头连接符 146"/>
          <p:cNvCxnSpPr/>
          <p:nvPr/>
        </p:nvCxnSpPr>
        <p:spPr>
          <a:xfrm>
            <a:off x="3599815" y="2969895"/>
            <a:ext cx="6223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4828223" y="237045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684145" y="2544445"/>
            <a:ext cx="288290" cy="3587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2" grpId="0"/>
      <p:bldP spid="35" grpId="0"/>
      <p:bldP spid="113" grpId="0"/>
      <p:bldP spid="114" grpId="0"/>
      <p:bldP spid="115" grpId="0"/>
      <p:bldP spid="118" grpId="0"/>
      <p:bldP spid="120" grpId="0" animBg="1"/>
      <p:bldP spid="134" grpId="0"/>
      <p:bldP spid="130" grpId="0"/>
      <p:bldP spid="137" grpId="0"/>
      <p:bldP spid="144" grpId="0"/>
      <p:bldP spid="145" grpId="0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628900" y="2343150"/>
            <a:ext cx="3952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第5课时  退位减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031365" y="1519555"/>
            <a:ext cx="670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100以内的加法和减法（二）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1565910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2" name="任意多边形 1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57835" y="677545"/>
            <a:ext cx="259524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defTabSz="91440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3000" b="1" kern="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3000" b="1" kern="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口算我最棒。</a:t>
            </a:r>
            <a:endParaRPr kumimoji="0" lang="zh-CN" altLang="en-US" sz="3000" b="1" kern="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127" name="Rectangle 2"/>
          <p:cNvSpPr txBox="1"/>
          <p:nvPr/>
        </p:nvSpPr>
        <p:spPr>
          <a:xfrm>
            <a:off x="881380" y="1600200"/>
            <a:ext cx="7833995" cy="19951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15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17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11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12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10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13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en-US" altLang="zh-CN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" name="Text Box 12"/>
          <p:cNvSpPr txBox="1"/>
          <p:nvPr/>
        </p:nvSpPr>
        <p:spPr>
          <a:xfrm>
            <a:off x="2175510" y="1659255"/>
            <a:ext cx="523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8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2" name="Text Box 12"/>
          <p:cNvSpPr txBox="1"/>
          <p:nvPr/>
        </p:nvSpPr>
        <p:spPr>
          <a:xfrm>
            <a:off x="7323455" y="2322830"/>
            <a:ext cx="6032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5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3" name="Text Box 12"/>
          <p:cNvSpPr txBox="1"/>
          <p:nvPr/>
        </p:nvSpPr>
        <p:spPr>
          <a:xfrm>
            <a:off x="4829175" y="1660843"/>
            <a:ext cx="606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6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4" name="Text Box 12"/>
          <p:cNvSpPr txBox="1"/>
          <p:nvPr/>
        </p:nvSpPr>
        <p:spPr>
          <a:xfrm>
            <a:off x="2087245" y="2953385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4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5" name="Text Box 12"/>
          <p:cNvSpPr txBox="1"/>
          <p:nvPr/>
        </p:nvSpPr>
        <p:spPr>
          <a:xfrm>
            <a:off x="7344093" y="1680528"/>
            <a:ext cx="7159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8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6" name="Text Box 12"/>
          <p:cNvSpPr txBox="1"/>
          <p:nvPr/>
        </p:nvSpPr>
        <p:spPr>
          <a:xfrm>
            <a:off x="4752023" y="2954020"/>
            <a:ext cx="7159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5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7" name="Text Box 12"/>
          <p:cNvSpPr txBox="1"/>
          <p:nvPr/>
        </p:nvSpPr>
        <p:spPr>
          <a:xfrm>
            <a:off x="2167890" y="2305368"/>
            <a:ext cx="4460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7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39" name="Text Box 12"/>
          <p:cNvSpPr txBox="1"/>
          <p:nvPr/>
        </p:nvSpPr>
        <p:spPr>
          <a:xfrm>
            <a:off x="7407910" y="2933065"/>
            <a:ext cx="4460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6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4893310" y="2314893"/>
            <a:ext cx="4460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lt"/>
              </a:rPr>
              <a:t>9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2"/>
          <p:cNvSpPr txBox="1"/>
          <p:nvPr/>
        </p:nvSpPr>
        <p:spPr>
          <a:xfrm>
            <a:off x="516573" y="286068"/>
            <a:ext cx="5043487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算一算，连一连。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2038985" y="2358390"/>
            <a:ext cx="4361815" cy="120396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6" name="直接连接符 75"/>
          <p:cNvCxnSpPr/>
          <p:nvPr/>
        </p:nvCxnSpPr>
        <p:spPr>
          <a:xfrm>
            <a:off x="3874770" y="2378075"/>
            <a:ext cx="1611630" cy="11842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5141" name="Group 95"/>
          <p:cNvGrpSpPr/>
          <p:nvPr/>
        </p:nvGrpSpPr>
        <p:grpSpPr>
          <a:xfrm>
            <a:off x="1296670" y="1429385"/>
            <a:ext cx="7171055" cy="1079500"/>
            <a:chOff x="930" y="2750"/>
            <a:chExt cx="4517" cy="680"/>
          </a:xfrm>
        </p:grpSpPr>
        <p:grpSp>
          <p:nvGrpSpPr>
            <p:cNvPr id="5180" name="Group 96"/>
            <p:cNvGrpSpPr/>
            <p:nvPr/>
          </p:nvGrpSpPr>
          <p:grpSpPr>
            <a:xfrm>
              <a:off x="930" y="2750"/>
              <a:ext cx="1028" cy="680"/>
              <a:chOff x="716" y="2886"/>
              <a:chExt cx="1028" cy="680"/>
            </a:xfrm>
          </p:grpSpPr>
          <p:pic>
            <p:nvPicPr>
              <p:cNvPr id="5190" name="Picture 7" descr="台湾矢量卡通图库 - 趣味动物篇 - 卡通企鹅图片5 - 卡通企鹅向量图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3696"/>
              <a:stretch>
                <a:fillRect/>
              </a:stretch>
            </p:blipFill>
            <p:spPr>
              <a:xfrm flipH="1">
                <a:off x="716" y="2886"/>
                <a:ext cx="443" cy="6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1" name="Text Box 8"/>
              <p:cNvSpPr txBox="1"/>
              <p:nvPr/>
            </p:nvSpPr>
            <p:spPr>
              <a:xfrm>
                <a:off x="784" y="3183"/>
                <a:ext cx="960" cy="383"/>
              </a:xfrm>
              <a:prstGeom prst="rect">
                <a:avLst/>
              </a:prstGeom>
              <a:solidFill>
                <a:srgbClr val="FF99CC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43</a:t>
                </a:r>
                <a:r>
                  <a:rPr lang="zh-CN" altLang="en-US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21</a:t>
                </a:r>
                <a:endPara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  <p:grpSp>
          <p:nvGrpSpPr>
            <p:cNvPr id="5181" name="Group 99"/>
            <p:cNvGrpSpPr/>
            <p:nvPr/>
          </p:nvGrpSpPr>
          <p:grpSpPr>
            <a:xfrm>
              <a:off x="2028" y="2750"/>
              <a:ext cx="1107" cy="673"/>
              <a:chOff x="716" y="2886"/>
              <a:chExt cx="1107" cy="673"/>
            </a:xfrm>
          </p:grpSpPr>
          <p:pic>
            <p:nvPicPr>
              <p:cNvPr id="5188" name="Picture 7" descr="台湾矢量卡通图库 - 趣味动物篇 - 卡通企鹅图片5 - 卡通企鹅向量图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3696"/>
              <a:stretch>
                <a:fillRect/>
              </a:stretch>
            </p:blipFill>
            <p:spPr>
              <a:xfrm flipH="1">
                <a:off x="716" y="2886"/>
                <a:ext cx="443" cy="6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9" name="Text Box 8"/>
              <p:cNvSpPr txBox="1"/>
              <p:nvPr/>
            </p:nvSpPr>
            <p:spPr>
              <a:xfrm>
                <a:off x="913" y="3176"/>
                <a:ext cx="910" cy="383"/>
              </a:xfrm>
              <a:prstGeom prst="rect">
                <a:avLst/>
              </a:prstGeom>
              <a:solidFill>
                <a:srgbClr val="FF99CC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64</a:t>
                </a:r>
                <a:r>
                  <a:rPr lang="zh-CN" altLang="en-US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32</a:t>
                </a:r>
                <a:endPara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  <p:grpSp>
          <p:nvGrpSpPr>
            <p:cNvPr id="5182" name="Group 102"/>
            <p:cNvGrpSpPr/>
            <p:nvPr/>
          </p:nvGrpSpPr>
          <p:grpSpPr>
            <a:xfrm>
              <a:off x="3132" y="2750"/>
              <a:ext cx="1052" cy="668"/>
              <a:chOff x="716" y="2886"/>
              <a:chExt cx="1052" cy="668"/>
            </a:xfrm>
          </p:grpSpPr>
          <p:pic>
            <p:nvPicPr>
              <p:cNvPr id="5186" name="Picture 7" descr="台湾矢量卡通图库 - 趣味动物篇 - 卡通企鹅图片5 - 卡通企鹅向量图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3696"/>
              <a:stretch>
                <a:fillRect/>
              </a:stretch>
            </p:blipFill>
            <p:spPr>
              <a:xfrm flipH="1">
                <a:off x="716" y="2886"/>
                <a:ext cx="443" cy="6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7" name="Text Box 8"/>
              <p:cNvSpPr txBox="1"/>
              <p:nvPr/>
            </p:nvSpPr>
            <p:spPr>
              <a:xfrm>
                <a:off x="913" y="3158"/>
                <a:ext cx="855" cy="396"/>
              </a:xfrm>
              <a:prstGeom prst="rect">
                <a:avLst/>
              </a:prstGeom>
              <a:solidFill>
                <a:srgbClr val="FF99CC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56</a:t>
                </a:r>
                <a:r>
                  <a:rPr lang="zh-CN" altLang="en-US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41</a:t>
                </a:r>
                <a:endPara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  <p:grpSp>
          <p:nvGrpSpPr>
            <p:cNvPr id="5183" name="Group 105"/>
            <p:cNvGrpSpPr/>
            <p:nvPr/>
          </p:nvGrpSpPr>
          <p:grpSpPr>
            <a:xfrm>
              <a:off x="4230" y="2750"/>
              <a:ext cx="1217" cy="671"/>
              <a:chOff x="716" y="2886"/>
              <a:chExt cx="1217" cy="671"/>
            </a:xfrm>
          </p:grpSpPr>
          <p:pic>
            <p:nvPicPr>
              <p:cNvPr id="5184" name="Picture 7" descr="台湾矢量卡通图库 - 趣味动物篇 - 卡通企鹅图片5 - 卡通企鹅向量图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3696"/>
              <a:stretch>
                <a:fillRect/>
              </a:stretch>
            </p:blipFill>
            <p:spPr>
              <a:xfrm flipH="1">
                <a:off x="716" y="2886"/>
                <a:ext cx="443" cy="6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5" name="Text Box 8"/>
              <p:cNvSpPr txBox="1"/>
              <p:nvPr/>
            </p:nvSpPr>
            <p:spPr>
              <a:xfrm>
                <a:off x="967" y="3174"/>
                <a:ext cx="966" cy="383"/>
              </a:xfrm>
              <a:prstGeom prst="rect">
                <a:avLst/>
              </a:prstGeom>
              <a:solidFill>
                <a:srgbClr val="FF99CC"/>
              </a:solidFill>
              <a:ln w="9525">
                <a:noFill/>
              </a:ln>
              <a:effectLst>
                <a:outerShdw dist="53882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77</a:t>
                </a:r>
                <a:r>
                  <a:rPr lang="zh-CN" altLang="en-US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ea"/>
                  </a:rPr>
                  <a:t>－</a:t>
                </a:r>
                <a:r>
                  <a:rPr lang="en-US" altLang="zh-CN" b="1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43</a:t>
                </a:r>
                <a:endParaRPr lang="en-US" altLang="zh-CN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</p:grpSp>
      </p:grpSp>
      <p:grpSp>
        <p:nvGrpSpPr>
          <p:cNvPr id="5142" name="Group 108"/>
          <p:cNvGrpSpPr/>
          <p:nvPr/>
        </p:nvGrpSpPr>
        <p:grpSpPr>
          <a:xfrm>
            <a:off x="2197100" y="3042285"/>
            <a:ext cx="4603750" cy="1108075"/>
            <a:chOff x="1497" y="3528"/>
            <a:chExt cx="2900" cy="698"/>
          </a:xfrm>
        </p:grpSpPr>
        <p:grpSp>
          <p:nvGrpSpPr>
            <p:cNvPr id="5143" name="Group 109"/>
            <p:cNvGrpSpPr/>
            <p:nvPr/>
          </p:nvGrpSpPr>
          <p:grpSpPr>
            <a:xfrm>
              <a:off x="1497" y="3528"/>
              <a:ext cx="2900" cy="698"/>
              <a:chOff x="1497" y="3528"/>
              <a:chExt cx="2900" cy="698"/>
            </a:xfrm>
          </p:grpSpPr>
          <p:grpSp>
            <p:nvGrpSpPr>
              <p:cNvPr id="5148" name="Group 31"/>
              <p:cNvGrpSpPr/>
              <p:nvPr/>
            </p:nvGrpSpPr>
            <p:grpSpPr>
              <a:xfrm>
                <a:off x="2703" y="3833"/>
                <a:ext cx="575" cy="393"/>
                <a:chOff x="1701" y="845"/>
                <a:chExt cx="1043" cy="635"/>
              </a:xfrm>
            </p:grpSpPr>
            <p:sp>
              <p:nvSpPr>
                <p:cNvPr id="5176" name="AutoShape 32"/>
                <p:cNvSpPr/>
                <p:nvPr/>
              </p:nvSpPr>
              <p:spPr>
                <a:xfrm>
                  <a:off x="1792" y="845"/>
                  <a:ext cx="862" cy="4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en-US" altLang="zh-CN" b="1" dirty="0">
                    <a:solidFill>
                      <a:srgbClr val="FF6699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7" name="Oval 33"/>
                <p:cNvSpPr/>
                <p:nvPr/>
              </p:nvSpPr>
              <p:spPr>
                <a:xfrm>
                  <a:off x="1882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8" name="Oval 34"/>
                <p:cNvSpPr/>
                <p:nvPr/>
              </p:nvSpPr>
              <p:spPr>
                <a:xfrm>
                  <a:off x="2336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9" name="AutoShape 35"/>
                <p:cNvSpPr/>
                <p:nvPr/>
              </p:nvSpPr>
              <p:spPr>
                <a:xfrm>
                  <a:off x="1701" y="1207"/>
                  <a:ext cx="1043" cy="13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5149" name="Group 36"/>
              <p:cNvGrpSpPr/>
              <p:nvPr/>
            </p:nvGrpSpPr>
            <p:grpSpPr>
              <a:xfrm>
                <a:off x="3278" y="3833"/>
                <a:ext cx="574" cy="393"/>
                <a:chOff x="1701" y="845"/>
                <a:chExt cx="1043" cy="635"/>
              </a:xfrm>
            </p:grpSpPr>
            <p:sp>
              <p:nvSpPr>
                <p:cNvPr id="5172" name="AutoShape 37"/>
                <p:cNvSpPr/>
                <p:nvPr/>
              </p:nvSpPr>
              <p:spPr>
                <a:xfrm>
                  <a:off x="1792" y="845"/>
                  <a:ext cx="861" cy="4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en-US" altLang="zh-CN" b="1" dirty="0">
                    <a:solidFill>
                      <a:srgbClr val="FF6699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3" name="Oval 38"/>
                <p:cNvSpPr/>
                <p:nvPr/>
              </p:nvSpPr>
              <p:spPr>
                <a:xfrm>
                  <a:off x="1882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4" name="Oval 39"/>
                <p:cNvSpPr/>
                <p:nvPr/>
              </p:nvSpPr>
              <p:spPr>
                <a:xfrm>
                  <a:off x="2336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5" name="AutoShape 40"/>
                <p:cNvSpPr/>
                <p:nvPr/>
              </p:nvSpPr>
              <p:spPr>
                <a:xfrm>
                  <a:off x="1701" y="1207"/>
                  <a:ext cx="1043" cy="13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5150" name="Group 41"/>
              <p:cNvGrpSpPr/>
              <p:nvPr/>
            </p:nvGrpSpPr>
            <p:grpSpPr>
              <a:xfrm>
                <a:off x="3852" y="3833"/>
                <a:ext cx="545" cy="393"/>
                <a:chOff x="1701" y="845"/>
                <a:chExt cx="1043" cy="635"/>
              </a:xfrm>
            </p:grpSpPr>
            <p:sp>
              <p:nvSpPr>
                <p:cNvPr id="5168" name="AutoShape 42"/>
                <p:cNvSpPr/>
                <p:nvPr/>
              </p:nvSpPr>
              <p:spPr>
                <a:xfrm>
                  <a:off x="1791" y="845"/>
                  <a:ext cx="863" cy="45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en-US" altLang="zh-CN" b="1" dirty="0">
                    <a:solidFill>
                      <a:srgbClr val="FF6699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69" name="Oval 43"/>
                <p:cNvSpPr/>
                <p:nvPr/>
              </p:nvSpPr>
              <p:spPr>
                <a:xfrm>
                  <a:off x="1882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0" name="Oval 44"/>
                <p:cNvSpPr/>
                <p:nvPr/>
              </p:nvSpPr>
              <p:spPr>
                <a:xfrm>
                  <a:off x="2336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71" name="AutoShape 45"/>
                <p:cNvSpPr/>
                <p:nvPr/>
              </p:nvSpPr>
              <p:spPr>
                <a:xfrm>
                  <a:off x="1701" y="1207"/>
                  <a:ext cx="1043" cy="13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5151" name="Group 52"/>
              <p:cNvGrpSpPr/>
              <p:nvPr/>
            </p:nvGrpSpPr>
            <p:grpSpPr>
              <a:xfrm>
                <a:off x="1497" y="3833"/>
                <a:ext cx="603" cy="393"/>
                <a:chOff x="1701" y="845"/>
                <a:chExt cx="1043" cy="635"/>
              </a:xfrm>
            </p:grpSpPr>
            <p:sp>
              <p:nvSpPr>
                <p:cNvPr id="5164" name="AutoShape 53"/>
                <p:cNvSpPr/>
                <p:nvPr/>
              </p:nvSpPr>
              <p:spPr>
                <a:xfrm>
                  <a:off x="1791" y="845"/>
                  <a:ext cx="862" cy="45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zh-CN" b="1" dirty="0">
                    <a:solidFill>
                      <a:srgbClr val="FF6699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65" name="Oval 54"/>
                <p:cNvSpPr/>
                <p:nvPr/>
              </p:nvSpPr>
              <p:spPr>
                <a:xfrm>
                  <a:off x="1882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66" name="Oval 55"/>
                <p:cNvSpPr/>
                <p:nvPr/>
              </p:nvSpPr>
              <p:spPr>
                <a:xfrm>
                  <a:off x="2336" y="1253"/>
                  <a:ext cx="227" cy="227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67" name="AutoShape 56"/>
                <p:cNvSpPr/>
                <p:nvPr/>
              </p:nvSpPr>
              <p:spPr>
                <a:xfrm>
                  <a:off x="1701" y="1207"/>
                  <a:ext cx="1043" cy="13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800" b="0">
                      <a:solidFill>
                        <a:srgbClr val="1C1C1C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4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endParaRPr lang="zh-CN" altLang="en-US" b="1" dirty="0">
                    <a:solidFill>
                      <a:schemeClr val="tx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5152" name="AutoShape 25"/>
              <p:cNvSpPr/>
              <p:nvPr/>
            </p:nvSpPr>
            <p:spPr>
              <a:xfrm>
                <a:off x="2152" y="3833"/>
                <a:ext cx="498" cy="281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en-US" altLang="zh-CN" b="1" dirty="0">
                  <a:solidFill>
                    <a:srgbClr val="FF6699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3" name="Oval 26"/>
              <p:cNvSpPr/>
              <p:nvPr/>
            </p:nvSpPr>
            <p:spPr>
              <a:xfrm>
                <a:off x="2205" y="4086"/>
                <a:ext cx="131" cy="140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4" name="Oval 27"/>
              <p:cNvSpPr/>
              <p:nvPr/>
            </p:nvSpPr>
            <p:spPr>
              <a:xfrm>
                <a:off x="2467" y="4086"/>
                <a:ext cx="131" cy="140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5" name="AutoShape 28"/>
              <p:cNvSpPr/>
              <p:nvPr/>
            </p:nvSpPr>
            <p:spPr>
              <a:xfrm>
                <a:off x="2100" y="4057"/>
                <a:ext cx="603" cy="85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6" name="Rectangle 57"/>
              <p:cNvSpPr/>
              <p:nvPr/>
            </p:nvSpPr>
            <p:spPr>
              <a:xfrm>
                <a:off x="1655" y="3908"/>
                <a:ext cx="201" cy="112"/>
              </a:xfrm>
              <a:prstGeom prst="rect">
                <a:avLst/>
              </a:prstGeom>
              <a:solidFill>
                <a:srgbClr val="FF99CC"/>
              </a:solidFill>
              <a:ln w="254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7" name="Rectangle 58"/>
              <p:cNvSpPr/>
              <p:nvPr/>
            </p:nvSpPr>
            <p:spPr>
              <a:xfrm>
                <a:off x="1698" y="3709"/>
                <a:ext cx="86" cy="112"/>
              </a:xfrm>
              <a:prstGeom prst="rect">
                <a:avLst/>
              </a:prstGeom>
              <a:solidFill>
                <a:srgbClr val="FF99CC"/>
              </a:solidFill>
              <a:ln w="254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8" name="Oval 59"/>
              <p:cNvSpPr/>
              <p:nvPr/>
            </p:nvSpPr>
            <p:spPr>
              <a:xfrm>
                <a:off x="1746" y="3646"/>
                <a:ext cx="8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59" name="Oval 60"/>
              <p:cNvSpPr/>
              <p:nvPr/>
            </p:nvSpPr>
            <p:spPr>
              <a:xfrm>
                <a:off x="1837" y="3601"/>
                <a:ext cx="11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60" name="Oval 61"/>
              <p:cNvSpPr/>
              <p:nvPr/>
            </p:nvSpPr>
            <p:spPr>
              <a:xfrm>
                <a:off x="1973" y="3528"/>
                <a:ext cx="144" cy="84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61" name="Rectangle 62"/>
              <p:cNvSpPr/>
              <p:nvPr/>
            </p:nvSpPr>
            <p:spPr>
              <a:xfrm>
                <a:off x="1928" y="3974"/>
                <a:ext cx="86" cy="28"/>
              </a:xfrm>
              <a:prstGeom prst="rect">
                <a:avLst/>
              </a:prstGeom>
              <a:solidFill>
                <a:srgbClr val="FF99CC"/>
              </a:solidFill>
              <a:ln w="254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62" name="Rectangle 63"/>
              <p:cNvSpPr/>
              <p:nvPr/>
            </p:nvSpPr>
            <p:spPr>
              <a:xfrm>
                <a:off x="1928" y="3917"/>
                <a:ext cx="86" cy="28"/>
              </a:xfrm>
              <a:prstGeom prst="rect">
                <a:avLst/>
              </a:prstGeom>
              <a:solidFill>
                <a:srgbClr val="FF99CC"/>
              </a:solidFill>
              <a:ln w="25400" cap="flat" cmpd="sng">
                <a:solidFill>
                  <a:srgbClr val="FF99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63" name="Oval 64"/>
              <p:cNvSpPr/>
              <p:nvPr/>
            </p:nvSpPr>
            <p:spPr>
              <a:xfrm>
                <a:off x="1555" y="3890"/>
                <a:ext cx="57" cy="55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5144" name="Text Box 142"/>
            <p:cNvSpPr txBox="1"/>
            <p:nvPr/>
          </p:nvSpPr>
          <p:spPr>
            <a:xfrm>
              <a:off x="2222" y="3769"/>
              <a:ext cx="364" cy="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rgbClr val="FF66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15</a:t>
              </a:r>
              <a:endParaRPr lang="en-US" altLang="zh-CN" b="1">
                <a:solidFill>
                  <a:srgbClr val="FF6699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5" name="Text Box 143"/>
            <p:cNvSpPr txBox="1"/>
            <p:nvPr/>
          </p:nvSpPr>
          <p:spPr>
            <a:xfrm>
              <a:off x="2810" y="3769"/>
              <a:ext cx="364" cy="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rgbClr val="FF66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34</a:t>
              </a:r>
              <a:endParaRPr lang="en-US" altLang="zh-CN" b="1">
                <a:solidFill>
                  <a:srgbClr val="FF6699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6" name="Text Box 144"/>
            <p:cNvSpPr txBox="1"/>
            <p:nvPr/>
          </p:nvSpPr>
          <p:spPr>
            <a:xfrm>
              <a:off x="3386" y="3769"/>
              <a:ext cx="364" cy="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rgbClr val="FF66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32</a:t>
              </a:r>
              <a:endParaRPr lang="en-US" altLang="zh-CN" b="1">
                <a:solidFill>
                  <a:srgbClr val="FF6699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7" name="Text Box 145"/>
            <p:cNvSpPr txBox="1"/>
            <p:nvPr/>
          </p:nvSpPr>
          <p:spPr>
            <a:xfrm>
              <a:off x="3950" y="3769"/>
              <a:ext cx="364" cy="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rgbClr val="FF66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22</a:t>
              </a:r>
              <a:endParaRPr lang="en-US" altLang="zh-CN" b="1">
                <a:solidFill>
                  <a:srgbClr val="FF6699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 flipH="1">
            <a:off x="3657600" y="2359025"/>
            <a:ext cx="2030095" cy="12033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0" name="直接连接符 79"/>
          <p:cNvCxnSpPr/>
          <p:nvPr/>
        </p:nvCxnSpPr>
        <p:spPr>
          <a:xfrm flipH="1">
            <a:off x="4572000" y="2366645"/>
            <a:ext cx="2906395" cy="119570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6"/>
          <p:cNvSpPr/>
          <p:nvPr/>
        </p:nvSpPr>
        <p:spPr>
          <a:xfrm>
            <a:off x="2795588" y="539750"/>
            <a:ext cx="3024187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81600" y="593725"/>
            <a:ext cx="3766185" cy="1226820"/>
            <a:chOff x="7800" y="1173"/>
            <a:chExt cx="5931" cy="1932"/>
          </a:xfrm>
        </p:grpSpPr>
        <p:sp>
          <p:nvSpPr>
            <p:cNvPr id="3" name="AutoShape 24"/>
            <p:cNvSpPr/>
            <p:nvPr/>
          </p:nvSpPr>
          <p:spPr>
            <a:xfrm>
              <a:off x="7800" y="1173"/>
              <a:ext cx="4235" cy="1932"/>
            </a:xfrm>
            <a:prstGeom prst="wedgeRoundRectCallout">
              <a:avLst>
                <a:gd name="adj1" fmla="val 62150"/>
                <a:gd name="adj2" fmla="val 7619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美国比英国多多少枚金牌？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0248" name="图片 1" descr="C:\Users\Administrator\Desktop\新画人物图\书本 拷贝.png书本 拷贝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2"/>
                </a:clrFrom>
                <a:clrTo>
                  <a:srgbClr val="FFFFF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480" y="1529"/>
              <a:ext cx="1251" cy="15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AutoShape 66"/>
          <p:cNvSpPr/>
          <p:nvPr/>
        </p:nvSpPr>
        <p:spPr>
          <a:xfrm>
            <a:off x="5383213" y="2502535"/>
            <a:ext cx="2154237" cy="562040"/>
          </a:xfrm>
          <a:prstGeom prst="wedgeRoundRectCallout">
            <a:avLst>
              <a:gd name="adj1" fmla="val 59904"/>
              <a:gd name="adj2" fmla="val -15031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怎样列式？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257483" y="3638233"/>
            <a:ext cx="28454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4347" name="图片 1" descr="C:\Users\Administrator\Desktop\新画人物图\女02 拷贝.png女02 拷贝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772400" y="2095500"/>
            <a:ext cx="669925" cy="1405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utoShape 66"/>
          <p:cNvSpPr/>
          <p:nvPr/>
        </p:nvSpPr>
        <p:spPr>
          <a:xfrm>
            <a:off x="5383213" y="2475230"/>
            <a:ext cx="2154237" cy="613243"/>
          </a:xfrm>
          <a:prstGeom prst="wedgeRoundRectCallout">
            <a:avLst>
              <a:gd name="adj1" fmla="val 60375"/>
              <a:gd name="adj2" fmla="val -1278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如何计算？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445631" y="685457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24" name="任意多边形 23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2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lt"/>
              </a:endParaRPr>
            </a:p>
          </p:txBody>
        </p:sp>
      </p:grpSp>
      <p:graphicFrame>
        <p:nvGraphicFramePr>
          <p:cNvPr id="9" name="Group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33718" y="1410335"/>
          <a:ext cx="6694170" cy="210312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605280"/>
                <a:gridCol w="1786890"/>
              </a:tblGrid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</a:rPr>
                        <a:t>代表团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</a:rPr>
                        <a:t>金牌数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美</a:t>
                      </a:r>
                      <a:r>
                        <a:rPr kumimoji="0" lang="en-US" altLang="zh-CN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国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3000" b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英</a:t>
                      </a:r>
                      <a:r>
                        <a:rPr lang="en-US" altLang="zh-CN" sz="3000" b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   </a:t>
                      </a:r>
                      <a:r>
                        <a:rPr lang="zh-CN" altLang="en-US" sz="3000" b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国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19</a:t>
                      </a:r>
                      <a:endParaRPr kumimoji="0" lang="en-US" altLang="zh-CN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445" y="1962394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56" y="1807918"/>
            <a:ext cx="722640" cy="11851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14" y="1826317"/>
            <a:ext cx="722640" cy="11851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866" y="1826951"/>
            <a:ext cx="722640" cy="11851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文本框 32"/>
          <p:cNvSpPr txBox="1"/>
          <p:nvPr/>
        </p:nvSpPr>
        <p:spPr>
          <a:xfrm>
            <a:off x="7239000" y="1733550"/>
            <a:ext cx="1612900" cy="8655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楷体" panose="02010609060101010101" charset="-122"/>
                <a:sym typeface="+mn-lt"/>
              </a:rPr>
              <a:t>不够减，</a:t>
            </a:r>
            <a:endParaRPr lang="zh-CN" altLang="en-US" sz="2800" b="1" kern="0" noProof="0" dirty="0">
              <a:ln>
                <a:noFill/>
              </a:ln>
              <a:effectLst/>
              <a:uLnTx/>
              <a:uFillTx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effectLst/>
                <a:uLnTx/>
                <a:uFillTx/>
                <a:ea typeface="楷体" panose="02010609060101010101" charset="-122"/>
                <a:cs typeface="楷体" panose="02010609060101010101" charset="-122"/>
                <a:sym typeface="+mn-lt"/>
              </a:rPr>
              <a:t>怎么办？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400618" y="437833"/>
            <a:ext cx="28454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43600" y="1581150"/>
            <a:ext cx="909320" cy="696595"/>
            <a:chOff x="9372" y="2362"/>
            <a:chExt cx="1432" cy="1097"/>
          </a:xfrm>
        </p:grpSpPr>
        <p:sp>
          <p:nvSpPr>
            <p:cNvPr id="6" name="TextBox 19"/>
            <p:cNvSpPr txBox="1"/>
            <p:nvPr/>
          </p:nvSpPr>
          <p:spPr>
            <a:xfrm>
              <a:off x="9372" y="2385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3</a:t>
              </a:r>
              <a:r>
                <a:rPr lang="en-US" altLang="zh-CN" sz="2995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2995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7" name="TextBox 19"/>
            <p:cNvSpPr txBox="1"/>
            <p:nvPr/>
          </p:nvSpPr>
          <p:spPr>
            <a:xfrm>
              <a:off x="10085" y="2362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6</a:t>
              </a: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5516894" y="2685927"/>
            <a:ext cx="13710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490845" y="2106295"/>
            <a:ext cx="1367155" cy="718185"/>
            <a:chOff x="8647" y="3317"/>
            <a:chExt cx="2153" cy="1131"/>
          </a:xfrm>
        </p:grpSpPr>
        <p:sp>
          <p:nvSpPr>
            <p:cNvPr id="8" name="TextBox 19"/>
            <p:cNvSpPr txBox="1"/>
            <p:nvPr/>
          </p:nvSpPr>
          <p:spPr>
            <a:xfrm>
              <a:off x="10081" y="3317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9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9" name="TextBox 19"/>
            <p:cNvSpPr txBox="1"/>
            <p:nvPr/>
          </p:nvSpPr>
          <p:spPr>
            <a:xfrm>
              <a:off x="8647" y="3374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lt"/>
                </a:rPr>
                <a:t> </a:t>
              </a:r>
              <a:endPara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9402" y="3325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1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28" name="TextBox 19"/>
          <p:cNvSpPr txBox="1"/>
          <p:nvPr/>
        </p:nvSpPr>
        <p:spPr>
          <a:xfrm>
            <a:off x="6399413" y="158078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0" name="TextBox 19"/>
          <p:cNvSpPr txBox="1"/>
          <p:nvPr/>
        </p:nvSpPr>
        <p:spPr>
          <a:xfrm>
            <a:off x="6404494" y="210667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9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192" y="1962394"/>
            <a:ext cx="535940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767" y="1962394"/>
            <a:ext cx="535940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342" y="1962394"/>
            <a:ext cx="535940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917" y="1962394"/>
            <a:ext cx="535940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492" y="1962394"/>
            <a:ext cx="535940" cy="11071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6705600" y="3486150"/>
            <a:ext cx="1905000" cy="1524000"/>
          </a:xfrm>
          <a:prstGeom prst="rect">
            <a:avLst/>
          </a:prstGeom>
          <a:solidFill>
            <a:srgbClr val="FBDFE3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84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933" y="2036003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8659" y="2040445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4945" y="1990957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378" y="1982710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294" y="1947815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1588" y="1935126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66" y="1898327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744" y="1889445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416" y="1854550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41" descr="{E5BCA2F4-E846-4983-B40B-D29B30A63FA8}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928" y="1855819"/>
            <a:ext cx="536112" cy="11071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小棒捆的绳子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4218" y="2294542"/>
            <a:ext cx="515809" cy="3267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51" y="1826951"/>
            <a:ext cx="722640" cy="11851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10" y="1852964"/>
            <a:ext cx="722640" cy="11851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9"/>
          <p:cNvSpPr txBox="1"/>
          <p:nvPr/>
        </p:nvSpPr>
        <p:spPr>
          <a:xfrm>
            <a:off x="7204349" y="1213104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TextBox 19"/>
          <p:cNvSpPr txBox="1"/>
          <p:nvPr/>
        </p:nvSpPr>
        <p:spPr>
          <a:xfrm>
            <a:off x="7656713" y="119851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7654175" y="1804413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9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6743737" y="1840577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rPr>
              <a:t>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69749" y="2384302"/>
            <a:ext cx="13710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9"/>
          <p:cNvSpPr txBox="1"/>
          <p:nvPr/>
        </p:nvSpPr>
        <p:spPr>
          <a:xfrm>
            <a:off x="7223382" y="1809489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7656078" y="1188987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6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7655444" y="1800602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9 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5" name="椭圆形标注 34"/>
          <p:cNvSpPr/>
          <p:nvPr/>
        </p:nvSpPr>
        <p:spPr>
          <a:xfrm>
            <a:off x="7345045" y="286068"/>
            <a:ext cx="825500" cy="636588"/>
          </a:xfrm>
          <a:prstGeom prst="wedgeEllipseCallout">
            <a:avLst>
              <a:gd name="adj1" fmla="val -30499"/>
              <a:gd name="adj2" fmla="val 69765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744460" y="1377950"/>
            <a:ext cx="288290" cy="3587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1"/>
          <p:cNvSpPr txBox="1"/>
          <p:nvPr/>
        </p:nvSpPr>
        <p:spPr>
          <a:xfrm>
            <a:off x="7645400" y="1016318"/>
            <a:ext cx="5905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7344728" y="1264285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6" name="平行四边形 125"/>
          <p:cNvSpPr/>
          <p:nvPr/>
        </p:nvSpPr>
        <p:spPr>
          <a:xfrm>
            <a:off x="3070225" y="1974850"/>
            <a:ext cx="2886710" cy="1000125"/>
          </a:xfrm>
          <a:prstGeom prst="parallelogram">
            <a:avLst>
              <a:gd name="adj" fmla="val 40517"/>
            </a:avLst>
          </a:prstGeom>
          <a:noFill/>
          <a:ln w="28575">
            <a:solidFill>
              <a:srgbClr val="FF99CC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ym typeface="+mn-lt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8114665" y="1295400"/>
            <a:ext cx="1049655" cy="5886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从十位退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当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10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400618" y="437833"/>
            <a:ext cx="28454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38680" y="1894205"/>
            <a:ext cx="1948815" cy="1106170"/>
            <a:chOff x="2884" y="3090"/>
            <a:chExt cx="3069" cy="1742"/>
          </a:xfrm>
        </p:grpSpPr>
        <p:pic>
          <p:nvPicPr>
            <p:cNvPr id="6" name="Picture 41" descr="{E5BCA2F4-E846-4983-B40B-D29B30A63FA8}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84" y="3090"/>
              <a:ext cx="844" cy="1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41" descr="{E5BCA2F4-E846-4983-B40B-D29B30A63FA8}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29" y="3090"/>
              <a:ext cx="844" cy="1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41" descr="{E5BCA2F4-E846-4983-B40B-D29B30A63FA8}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74" y="3090"/>
              <a:ext cx="844" cy="1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41" descr="{E5BCA2F4-E846-4983-B40B-D29B30A63FA8}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9" y="3090"/>
              <a:ext cx="844" cy="1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icture 41" descr="{E5BCA2F4-E846-4983-B40B-D29B30A63FA8}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64" y="3090"/>
              <a:ext cx="844" cy="17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Picture 41" descr="{E5BCA2F4-E846-4983-B40B-D29B30A63FA8}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09" y="3090"/>
              <a:ext cx="844" cy="174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4" name="TextBox 39"/>
          <p:cNvSpPr txBox="1"/>
          <p:nvPr/>
        </p:nvSpPr>
        <p:spPr>
          <a:xfrm>
            <a:off x="7694295" y="2415858"/>
            <a:ext cx="590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7" name="TextBox 19"/>
          <p:cNvSpPr txBox="1"/>
          <p:nvPr/>
        </p:nvSpPr>
        <p:spPr>
          <a:xfrm>
            <a:off x="7230366" y="2332475"/>
            <a:ext cx="361637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1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31" name="平行四边形 130"/>
          <p:cNvSpPr/>
          <p:nvPr/>
        </p:nvSpPr>
        <p:spPr>
          <a:xfrm>
            <a:off x="299085" y="1931670"/>
            <a:ext cx="933450" cy="1028700"/>
          </a:xfrm>
          <a:prstGeom prst="parallelogram">
            <a:avLst>
              <a:gd name="adj" fmla="val 40493"/>
            </a:avLst>
          </a:prstGeom>
          <a:noFill/>
          <a:ln w="28575">
            <a:solidFill>
              <a:srgbClr val="3399FF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ym typeface="+mn-lt"/>
            </a:endParaRPr>
          </a:p>
        </p:txBody>
      </p:sp>
      <p:sp>
        <p:nvSpPr>
          <p:cNvPr id="30" name="平行四边形 29"/>
          <p:cNvSpPr/>
          <p:nvPr/>
        </p:nvSpPr>
        <p:spPr>
          <a:xfrm rot="21420000">
            <a:off x="345440" y="1991360"/>
            <a:ext cx="881380" cy="908685"/>
          </a:xfrm>
          <a:prstGeom prst="parallelogram">
            <a:avLst>
              <a:gd name="adj" fmla="val 4961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TextBox 19"/>
          <p:cNvSpPr txBox="1"/>
          <p:nvPr/>
        </p:nvSpPr>
        <p:spPr>
          <a:xfrm>
            <a:off x="7237986" y="761485"/>
            <a:ext cx="361637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3399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2 </a:t>
            </a:r>
            <a:endParaRPr lang="en-US" altLang="zh-CN" sz="2400" b="1" dirty="0">
              <a:solidFill>
                <a:srgbClr val="3399FF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147" name="直接箭头连接符 146"/>
          <p:cNvCxnSpPr/>
          <p:nvPr/>
        </p:nvCxnSpPr>
        <p:spPr>
          <a:xfrm flipH="1">
            <a:off x="7614920" y="3042285"/>
            <a:ext cx="0" cy="3810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/>
          <p:cNvGrpSpPr/>
          <p:nvPr/>
        </p:nvGrpSpPr>
        <p:grpSpPr>
          <a:xfrm>
            <a:off x="6748780" y="3430270"/>
            <a:ext cx="1396796" cy="1167130"/>
            <a:chOff x="11992" y="2578"/>
            <a:chExt cx="2200" cy="1838"/>
          </a:xfrm>
        </p:grpSpPr>
        <p:sp>
          <p:nvSpPr>
            <p:cNvPr id="138" name="TextBox 19"/>
            <p:cNvSpPr txBox="1"/>
            <p:nvPr/>
          </p:nvSpPr>
          <p:spPr>
            <a:xfrm>
              <a:off x="12717" y="2601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3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39" name="TextBox 19"/>
            <p:cNvSpPr txBox="1"/>
            <p:nvPr/>
          </p:nvSpPr>
          <p:spPr>
            <a:xfrm>
              <a:off x="13429" y="2578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6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0" name="TextBox 19"/>
            <p:cNvSpPr txBox="1"/>
            <p:nvPr/>
          </p:nvSpPr>
          <p:spPr>
            <a:xfrm>
              <a:off x="13425" y="3285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9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41" name="TextBox 19"/>
            <p:cNvSpPr txBox="1"/>
            <p:nvPr/>
          </p:nvSpPr>
          <p:spPr>
            <a:xfrm>
              <a:off x="11992" y="3342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lt"/>
                </a:rPr>
                <a:t> </a:t>
              </a:r>
              <a:endPara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lt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>
              <a:off x="12033" y="4198"/>
              <a:ext cx="215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9"/>
            <p:cNvSpPr txBox="1"/>
            <p:nvPr/>
          </p:nvSpPr>
          <p:spPr>
            <a:xfrm>
              <a:off x="12747" y="3293"/>
              <a:ext cx="719" cy="10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1</a:t>
              </a:r>
              <a:r>
                <a:rPr lang="en-US" altLang="zh-CN" sz="32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lt"/>
                </a:rPr>
                <a:t> 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144" name="TextBox 19"/>
          <p:cNvSpPr txBox="1"/>
          <p:nvPr/>
        </p:nvSpPr>
        <p:spPr>
          <a:xfrm>
            <a:off x="7663393" y="4464051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7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45" name="TextBox 19"/>
          <p:cNvSpPr txBox="1"/>
          <p:nvPr/>
        </p:nvSpPr>
        <p:spPr>
          <a:xfrm>
            <a:off x="7247827" y="4467223"/>
            <a:ext cx="4568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lt"/>
              </a:rPr>
              <a:t>1 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362508" y="3518535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-609600" y="4095750"/>
            <a:ext cx="7141210" cy="64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想一想：从十位减起方便吗？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2917 0.0093827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46284E-6 L 0.21893 0.023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38" y="11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9362E-6 L 0.04618 0.0231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114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0515E-6 L 0.08125 0.019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95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12735E-7 L 0.18368 0.0135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4" y="6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28585E-6 L 0.09792 0.009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46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6247E-6 L 0.16632 0.0077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97965E-6 L 0.13282 -0.000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2" y="-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6195E-6 L 0.1309 -0.0015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-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81221E-6 L 0.00903 -0.011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" y="-55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90071E-6 L -0.00729 -0.0098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4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bldLvl="0" animBg="1"/>
      <p:bldP spid="35" grpId="1" bldLvl="0" animBg="1"/>
      <p:bldP spid="110" grpId="0"/>
      <p:bldP spid="115" grpId="0" bldLvl="0" animBg="1"/>
      <p:bldP spid="126" grpId="0" bldLvl="0" animBg="1"/>
      <p:bldP spid="135" grpId="0" bldLvl="0" animBg="1"/>
      <p:bldP spid="134" grpId="0"/>
      <p:bldP spid="137" grpId="0"/>
      <p:bldP spid="131" grpId="0" bldLvl="0" animBg="1"/>
      <p:bldP spid="30" grpId="0" bldLvl="0" animBg="1"/>
      <p:bldP spid="130" grpId="0"/>
      <p:bldP spid="144" grpId="0"/>
      <p:bldP spid="145" grpId="0"/>
      <p:bldP spid="33" grpId="0" bldLvl="0" animBg="1"/>
      <p:bldP spid="1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话气泡: 椭圆形 5"/>
          <p:cNvSpPr/>
          <p:nvPr/>
        </p:nvSpPr>
        <p:spPr>
          <a:xfrm>
            <a:off x="2393950" y="521764"/>
            <a:ext cx="1283761" cy="556260"/>
          </a:xfrm>
          <a:prstGeom prst="wedgeEllipseCallout">
            <a:avLst>
              <a:gd name="adj1" fmla="val 61623"/>
              <a:gd name="adj2" fmla="val 28239"/>
            </a:avLst>
          </a:prstGeom>
          <a:noFill/>
          <a:ln w="25400">
            <a:solidFill>
              <a:srgbClr val="0324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3080" y="1723772"/>
            <a:ext cx="38798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7</a:t>
            </a:r>
            <a:endParaRPr lang="en-US" altLang="zh-CN" sz="3200" b="1" cap="none" spc="0" dirty="0">
              <a:ln w="0"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57655" y="675934"/>
            <a:ext cx="1730905" cy="1098378"/>
            <a:chOff x="6940504" y="2936702"/>
            <a:chExt cx="1730905" cy="1098378"/>
          </a:xfrm>
        </p:grpSpPr>
        <p:sp>
          <p:nvSpPr>
            <p:cNvPr id="9" name="矩形 8"/>
            <p:cNvSpPr/>
            <p:nvPr/>
          </p:nvSpPr>
          <p:spPr>
            <a:xfrm>
              <a:off x="7567661" y="2936702"/>
              <a:ext cx="1003300" cy="5835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200" b="1" cap="none" spc="0" dirty="0">
                  <a:ln w="0"/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3  6</a:t>
              </a:r>
              <a:endParaRPr lang="en-US" altLang="zh-CN" sz="3200" b="1" cap="none" spc="0" dirty="0">
                <a:ln w="0"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40504" y="3451515"/>
              <a:ext cx="1616710" cy="5835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32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3200" b="1" cap="none" spc="0" dirty="0">
                  <a:ln w="0"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1  9</a:t>
              </a:r>
              <a:endParaRPr lang="zh-CN" altLang="en-US" sz="3200" b="1" cap="none" spc="0" dirty="0">
                <a:ln w="0"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7053636" y="4030622"/>
              <a:ext cx="16177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3880554" y="1724010"/>
            <a:ext cx="3914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 dirty="0">
                <a:ln w="0"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3200" b="1" cap="none" spc="0" dirty="0">
              <a:ln w="0"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578548" y="-211591"/>
            <a:ext cx="689932" cy="113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7338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4" name="对话气泡: 椭圆形 16"/>
          <p:cNvSpPr/>
          <p:nvPr/>
        </p:nvSpPr>
        <p:spPr>
          <a:xfrm>
            <a:off x="2543981" y="1828165"/>
            <a:ext cx="754380" cy="667385"/>
          </a:xfrm>
          <a:prstGeom prst="wedgeEllipseCallout">
            <a:avLst>
              <a:gd name="adj1" fmla="val 112095"/>
              <a:gd name="adj2" fmla="val -9479"/>
            </a:avLst>
          </a:prstGeom>
          <a:noFill/>
          <a:ln w="25400">
            <a:solidFill>
              <a:srgbClr val="0324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02665" y="2957830"/>
            <a:ext cx="7205980" cy="1447800"/>
            <a:chOff x="1579" y="4658"/>
            <a:chExt cx="11348" cy="2280"/>
          </a:xfrm>
        </p:grpSpPr>
        <p:sp>
          <p:nvSpPr>
            <p:cNvPr id="3" name="爆炸形 1 2"/>
            <p:cNvSpPr/>
            <p:nvPr/>
          </p:nvSpPr>
          <p:spPr>
            <a:xfrm>
              <a:off x="1579" y="4658"/>
              <a:ext cx="11159" cy="2280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1681" y="5293"/>
              <a:ext cx="11246" cy="10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退位减从十位减起不方便。</a:t>
              </a:r>
              <a:endParaRPr lang="zh-CN" altLang="en-US" sz="3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12" grpId="0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6"/>
          <p:cNvSpPr txBox="1"/>
          <p:nvPr/>
        </p:nvSpPr>
        <p:spPr>
          <a:xfrm>
            <a:off x="5924550" y="2133600"/>
            <a:ext cx="10033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3  6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5099050" y="2581275"/>
            <a:ext cx="18218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－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1  9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456238" y="3165475"/>
            <a:ext cx="14795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0"/>
          <p:cNvSpPr txBox="1"/>
          <p:nvPr/>
        </p:nvSpPr>
        <p:spPr>
          <a:xfrm>
            <a:off x="6518275" y="3127375"/>
            <a:ext cx="4667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935663" y="3141663"/>
            <a:ext cx="4667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74" name="文本框 4"/>
          <p:cNvSpPr txBox="1"/>
          <p:nvPr/>
        </p:nvSpPr>
        <p:spPr>
          <a:xfrm>
            <a:off x="494030" y="508000"/>
            <a:ext cx="50317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美国比英国多多少枚金牌？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2388" y="4095750"/>
            <a:ext cx="484346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美国比英国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多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枚金牌。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9" name="TextBox 39"/>
          <p:cNvSpPr txBox="1"/>
          <p:nvPr/>
        </p:nvSpPr>
        <p:spPr>
          <a:xfrm>
            <a:off x="6669405" y="1278255"/>
            <a:ext cx="1861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（枚）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63465" y="1272540"/>
            <a:ext cx="3657600" cy="583565"/>
            <a:chOff x="5139" y="12289"/>
            <a:chExt cx="5760" cy="919"/>
          </a:xfrm>
        </p:grpSpPr>
        <p:sp>
          <p:nvSpPr>
            <p:cNvPr id="121" name="TextBox 1"/>
            <p:cNvSpPr txBox="1"/>
            <p:nvPr/>
          </p:nvSpPr>
          <p:spPr>
            <a:xfrm>
              <a:off x="5139" y="12289"/>
              <a:ext cx="383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36</a:t>
              </a:r>
              <a:r>
                <a:rPr lang="zh-CN" altLang="en-US" sz="32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19</a:t>
              </a:r>
              <a:r>
                <a:rPr lang="zh-CN" altLang="en-US" sz="32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151" name="直接连接符 150"/>
            <p:cNvCxnSpPr/>
            <p:nvPr/>
          </p:nvCxnSpPr>
          <p:spPr>
            <a:xfrm flipV="1">
              <a:off x="7800" y="13050"/>
              <a:ext cx="3099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椭圆 3"/>
          <p:cNvSpPr/>
          <p:nvPr/>
        </p:nvSpPr>
        <p:spPr>
          <a:xfrm>
            <a:off x="6060123" y="2108200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3718" y="1410335"/>
          <a:ext cx="6694170" cy="210312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605280"/>
                <a:gridCol w="1786890"/>
              </a:tblGrid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</a:rPr>
                        <a:t>代表团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</a:rPr>
                        <a:t>金牌数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美</a:t>
                      </a:r>
                      <a:r>
                        <a:rPr kumimoji="0" lang="en-US" altLang="zh-CN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zh-CN" altLang="en-US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国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3000" b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英</a:t>
                      </a:r>
                      <a:r>
                        <a:rPr lang="en-US" altLang="zh-CN" sz="3000" b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   </a:t>
                      </a:r>
                      <a:r>
                        <a:rPr lang="zh-CN" altLang="en-US" sz="3000" b="1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国</a:t>
                      </a:r>
                      <a:endParaRPr kumimoji="0" lang="zh-CN" altLang="en-US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1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19</a:t>
                      </a:r>
                      <a:endParaRPr kumimoji="0" lang="en-US" altLang="zh-CN" sz="3000" b="1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>
                      <a:solidFill>
                        <a:srgbClr val="0070C0"/>
                      </a:solidFill>
                      <a:prstDash val="solid"/>
                    </a:lnL>
                    <a:lnR w="19050">
                      <a:solidFill>
                        <a:srgbClr val="0070C0"/>
                      </a:solidFill>
                      <a:prstDash val="solid"/>
                    </a:lnR>
                    <a:lnT w="19050">
                      <a:solidFill>
                        <a:srgbClr val="0070C0"/>
                      </a:solidFill>
                      <a:prstDash val="solid"/>
                    </a:lnT>
                    <a:lnB w="19050">
                      <a:solidFill>
                        <a:srgbClr val="0070C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6" grpId="0"/>
      <p:bldP spid="149" grpId="0"/>
      <p:bldP spid="4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114dcc45-6129-474f-b196-d05fe3c6cd47}"/>
  <p:tag name="TABLE_ENDDRAG_ORIGIN_RECT" val="121*293"/>
  <p:tag name="TABLE_ENDDRAG_RECT" val="47*36*121*293"/>
</p:tagLst>
</file>

<file path=ppt/tags/tag2.xml><?xml version="1.0" encoding="utf-8"?>
<p:tagLst xmlns:p="http://schemas.openxmlformats.org/presentationml/2006/main">
  <p:tag name="KSO_WM_UNIT_TABLE_BEAUTIFY" val="smartTable{114dcc45-6129-474f-b196-d05fe3c6cd47}"/>
  <p:tag name="TABLE_ENDDRAG_ORIGIN_RECT" val="121*293"/>
  <p:tag name="TABLE_ENDDRAG_RECT" val="47*36*121*293"/>
</p:tagLst>
</file>

<file path=ppt/tags/tag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演示</Application>
  <PresentationFormat>全屏显示(16:9)</PresentationFormat>
  <Paragraphs>455</Paragraphs>
  <Slides>20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Cambria</vt:lpstr>
      <vt:lpstr>黑体</vt:lpstr>
      <vt:lpstr>Times New Roman</vt:lpstr>
      <vt:lpstr>楷体_GB2312</vt:lpstr>
      <vt:lpstr>新宋体</vt:lpstr>
      <vt:lpstr>Arial Unicode MS</vt:lpstr>
      <vt:lpstr>Times New Roman</vt:lpstr>
      <vt:lpstr>思源黑体 CN Bold</vt:lpstr>
      <vt:lpstr>思源黑体 CN Bold</vt:lpstr>
      <vt:lpstr>思源黑体 CN Normal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496</cp:revision>
  <dcterms:created xsi:type="dcterms:W3CDTF">2015-05-29T07:51:00Z</dcterms:created>
  <dcterms:modified xsi:type="dcterms:W3CDTF">2023-09-29T03:44:48Z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