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43"/>
  </p:handoutMasterIdLst>
  <p:sldIdLst>
    <p:sldId id="578" r:id="rId4"/>
    <p:sldId id="628" r:id="rId6"/>
    <p:sldId id="629" r:id="rId7"/>
    <p:sldId id="256" r:id="rId8"/>
    <p:sldId id="630" r:id="rId9"/>
    <p:sldId id="580" r:id="rId10"/>
    <p:sldId id="631" r:id="rId11"/>
    <p:sldId id="632" r:id="rId12"/>
    <p:sldId id="635" r:id="rId13"/>
    <p:sldId id="634" r:id="rId14"/>
    <p:sldId id="636" r:id="rId15"/>
    <p:sldId id="637" r:id="rId16"/>
    <p:sldId id="633" r:id="rId17"/>
    <p:sldId id="638" r:id="rId18"/>
    <p:sldId id="582" r:id="rId19"/>
    <p:sldId id="641" r:id="rId20"/>
    <p:sldId id="639" r:id="rId21"/>
    <p:sldId id="640" r:id="rId22"/>
    <p:sldId id="577" r:id="rId23"/>
    <p:sldId id="642" r:id="rId24"/>
    <p:sldId id="643" r:id="rId25"/>
    <p:sldId id="644" r:id="rId26"/>
    <p:sldId id="645" r:id="rId27"/>
    <p:sldId id="646" r:id="rId28"/>
    <p:sldId id="647" r:id="rId29"/>
    <p:sldId id="649" r:id="rId30"/>
    <p:sldId id="650" r:id="rId31"/>
    <p:sldId id="651" r:id="rId32"/>
    <p:sldId id="653" r:id="rId33"/>
    <p:sldId id="654" r:id="rId34"/>
    <p:sldId id="658" r:id="rId35"/>
    <p:sldId id="655" r:id="rId36"/>
    <p:sldId id="659" r:id="rId37"/>
    <p:sldId id="660" r:id="rId38"/>
    <p:sldId id="662" r:id="rId39"/>
    <p:sldId id="663" r:id="rId40"/>
    <p:sldId id="527" r:id="rId41"/>
    <p:sldId id="665" r:id="rId42"/>
  </p:sldIdLst>
  <p:sldSz cx="9144000" cy="5143500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733425"/>
    <a:srgbClr val="58676C"/>
    <a:srgbClr val="0000FF"/>
    <a:srgbClr val="A61DB1"/>
    <a:srgbClr val="FF00FF"/>
    <a:srgbClr val="66FFFF"/>
    <a:srgbClr val="F7FF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26"/>
    <p:restoredTop sz="96256"/>
  </p:normalViewPr>
  <p:slideViewPr>
    <p:cSldViewPr showGuides="1">
      <p:cViewPr varScale="1">
        <p:scale>
          <a:sx n="146" d="100"/>
          <a:sy n="146" d="100"/>
        </p:scale>
        <p:origin x="37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63CF4A-F316-41D4-9F70-B4462F406DB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DA674F-026C-4677-BFAD-25508046007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1250CC-8663-4C2B-864C-622BBC5DB0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A2365A-BCBF-4EA9-8CB7-79DDD767004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76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76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97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97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17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17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37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584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584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78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78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99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40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60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60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81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81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018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018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22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22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427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427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632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632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837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837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04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04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24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24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45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45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65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65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86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86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06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06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27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27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47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47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68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68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88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88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09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09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29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29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74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94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94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15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35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35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56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56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81913" y="50800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6"/>
          <p:cNvPicPr>
            <a:picLocks noChangeAspect="1"/>
          </p:cNvPicPr>
          <p:nvPr userDrawn="1"/>
        </p:nvPicPr>
        <p:blipFill>
          <a:blip r:embed="rId3"/>
          <a:srcRect t="45023"/>
          <a:stretch>
            <a:fillRect/>
          </a:stretch>
        </p:blipFill>
        <p:spPr>
          <a:xfrm>
            <a:off x="5148263" y="-20637"/>
            <a:ext cx="1871662" cy="22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4"/>
          <a:srcRect b="55556"/>
          <a:stretch>
            <a:fillRect/>
          </a:stretch>
        </p:blipFill>
        <p:spPr>
          <a:xfrm>
            <a:off x="949325" y="-20637"/>
            <a:ext cx="1296988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6"/>
          <p:cNvPicPr>
            <a:picLocks noChangeAspect="1"/>
          </p:cNvPicPr>
          <p:nvPr userDrawn="1"/>
        </p:nvPicPr>
        <p:blipFill>
          <a:blip r:embed="rId4"/>
          <a:srcRect t="53571"/>
          <a:stretch>
            <a:fillRect/>
          </a:stretch>
        </p:blipFill>
        <p:spPr>
          <a:xfrm>
            <a:off x="179388" y="44450"/>
            <a:ext cx="1296987" cy="60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rcRect t="37581" b="248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347788"/>
            <a:ext cx="9144000" cy="2232025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6"/>
          <p:cNvSpPr/>
          <p:nvPr/>
        </p:nvSpPr>
        <p:spPr>
          <a:xfrm>
            <a:off x="539750" y="627063"/>
            <a:ext cx="82089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郭沫若给无产阶级革命家方志敏写过一首诗：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195" name="矩形 6"/>
          <p:cNvSpPr/>
          <p:nvPr/>
        </p:nvSpPr>
        <p:spPr>
          <a:xfrm>
            <a:off x="1476375" y="1347788"/>
            <a:ext cx="70516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千秋青史永留红，百代难忘正学功。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纵使血痕终化碧，弋阳依旧万株枫。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750" y="2586038"/>
            <a:ext cx="797401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这首诗高度赞扬了为革命事业付出艰苦努力的方志敏，也写出了方志敏精神对后人的影响。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6"/>
          <p:cNvSpPr/>
          <p:nvPr/>
        </p:nvSpPr>
        <p:spPr>
          <a:xfrm>
            <a:off x="431800" y="720725"/>
            <a:ext cx="82804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自然段的第一句话是对两个国方兵士的什么描写？你从文中的哪个词中发现的？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0113" y="2211388"/>
            <a:ext cx="3240087" cy="1512887"/>
            <a:chOff x="2843808" y="3075805"/>
            <a:chExt cx="3240360" cy="1512169"/>
          </a:xfrm>
        </p:grpSpPr>
        <p:pic>
          <p:nvPicPr>
            <p:cNvPr id="26632" name="图片 13"/>
            <p:cNvPicPr>
              <a:picLocks noChangeAspect="1"/>
            </p:cNvPicPr>
            <p:nvPr/>
          </p:nvPicPr>
          <p:blipFill>
            <a:blip r:embed="rId1"/>
            <a:srcRect t="14531" b="28712"/>
            <a:stretch>
              <a:fillRect/>
            </a:stretch>
          </p:blipFill>
          <p:spPr>
            <a:xfrm>
              <a:off x="2843808" y="3075805"/>
              <a:ext cx="3240360" cy="1512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3" name="矩形 15"/>
            <p:cNvSpPr/>
            <p:nvPr/>
          </p:nvSpPr>
          <p:spPr>
            <a:xfrm>
              <a:off x="3203848" y="3581950"/>
              <a:ext cx="2656496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心理活动描写</a:t>
              </a:r>
              <a:endPara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29125" y="2168525"/>
            <a:ext cx="1870075" cy="2033588"/>
            <a:chOff x="5076056" y="2208281"/>
            <a:chExt cx="1870147" cy="2032432"/>
          </a:xfrm>
        </p:grpSpPr>
        <p:pic>
          <p:nvPicPr>
            <p:cNvPr id="26630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76056" y="2208281"/>
              <a:ext cx="1870147" cy="2032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1" name="矩形 20"/>
            <p:cNvSpPr/>
            <p:nvPr/>
          </p:nvSpPr>
          <p:spPr>
            <a:xfrm>
              <a:off x="5580112" y="2887499"/>
              <a:ext cx="1008609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热望</a:t>
              </a:r>
              <a:endPara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3" name="矩形 6"/>
          <p:cNvSpPr/>
          <p:nvPr/>
        </p:nvSpPr>
        <p:spPr>
          <a:xfrm>
            <a:off x="6445250" y="2847975"/>
            <a:ext cx="20161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热切希望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6"/>
          <p:cNvSpPr/>
          <p:nvPr/>
        </p:nvSpPr>
        <p:spPr>
          <a:xfrm>
            <a:off x="468313" y="771525"/>
            <a:ext cx="8281987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自然段的第二句话是对两个国方兵士的什么描写？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00338" y="2284413"/>
            <a:ext cx="3240087" cy="1511300"/>
            <a:chOff x="2843808" y="3075805"/>
            <a:chExt cx="3240360" cy="1512169"/>
          </a:xfrm>
        </p:grpSpPr>
        <p:pic>
          <p:nvPicPr>
            <p:cNvPr id="28676" name="图片 13"/>
            <p:cNvPicPr>
              <a:picLocks noChangeAspect="1"/>
            </p:cNvPicPr>
            <p:nvPr/>
          </p:nvPicPr>
          <p:blipFill>
            <a:blip r:embed="rId1"/>
            <a:srcRect t="14531" b="28712"/>
            <a:stretch>
              <a:fillRect/>
            </a:stretch>
          </p:blipFill>
          <p:spPr>
            <a:xfrm>
              <a:off x="2843808" y="3075805"/>
              <a:ext cx="3240360" cy="1512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7" name="矩形 15"/>
            <p:cNvSpPr/>
            <p:nvPr/>
          </p:nvSpPr>
          <p:spPr>
            <a:xfrm>
              <a:off x="3635896" y="3583223"/>
              <a:ext cx="1832553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动作描写</a:t>
              </a:r>
              <a:endPara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6"/>
          <p:cNvSpPr/>
          <p:nvPr/>
        </p:nvSpPr>
        <p:spPr>
          <a:xfrm>
            <a:off x="611188" y="842963"/>
            <a:ext cx="82819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自然段的第二句话中的动词圈出来。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39975" y="2274888"/>
            <a:ext cx="1108075" cy="1204912"/>
            <a:chOff x="5324432" y="2646245"/>
            <a:chExt cx="1107997" cy="1204145"/>
          </a:xfrm>
        </p:grpSpPr>
        <p:pic>
          <p:nvPicPr>
            <p:cNvPr id="30730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24432" y="2646245"/>
              <a:ext cx="1107997" cy="12041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1" name="矩形 7"/>
            <p:cNvSpPr/>
            <p:nvPr/>
          </p:nvSpPr>
          <p:spPr>
            <a:xfrm>
              <a:off x="5580112" y="2887499"/>
              <a:ext cx="596638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摸</a:t>
              </a:r>
              <a:endPara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94150" y="2274888"/>
            <a:ext cx="1108075" cy="1204912"/>
            <a:chOff x="5324432" y="2646245"/>
            <a:chExt cx="1107997" cy="1204145"/>
          </a:xfrm>
        </p:grpSpPr>
        <p:pic>
          <p:nvPicPr>
            <p:cNvPr id="30728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24432" y="2646245"/>
              <a:ext cx="1107997" cy="12041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9" name="矩形 11"/>
            <p:cNvSpPr/>
            <p:nvPr/>
          </p:nvSpPr>
          <p:spPr>
            <a:xfrm>
              <a:off x="5580112" y="2887499"/>
              <a:ext cx="596638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捏</a:t>
              </a:r>
              <a:endPara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84838" y="2274888"/>
            <a:ext cx="1108075" cy="1204912"/>
            <a:chOff x="5324432" y="2646245"/>
            <a:chExt cx="1107997" cy="1204145"/>
          </a:xfrm>
        </p:grpSpPr>
        <p:pic>
          <p:nvPicPr>
            <p:cNvPr id="30726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24432" y="2646245"/>
              <a:ext cx="1107997" cy="12041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7" name="矩形 17"/>
            <p:cNvSpPr/>
            <p:nvPr/>
          </p:nvSpPr>
          <p:spPr>
            <a:xfrm>
              <a:off x="5580112" y="2887499"/>
              <a:ext cx="596638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搜</a:t>
              </a:r>
              <a:endPara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6"/>
          <p:cNvSpPr/>
          <p:nvPr/>
        </p:nvSpPr>
        <p:spPr>
          <a:xfrm>
            <a:off x="431800" y="627063"/>
            <a:ext cx="82804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两个国方兵士搜遍了方志敏的全身，一个铜板都没有搜出，只搜出了一只时表和一支自来水笔，这说明什么？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35288" y="2419350"/>
            <a:ext cx="3057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方志敏十分清贫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6"/>
          <p:cNvSpPr/>
          <p:nvPr/>
        </p:nvSpPr>
        <p:spPr>
          <a:xfrm>
            <a:off x="431800" y="3003550"/>
            <a:ext cx="82804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这句话明明是对两个国方兵士的动作描写，却体现出方志敏的清贫，这是什么手法？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87788" y="4198938"/>
            <a:ext cx="10080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反衬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5"/>
          <p:cNvSpPr/>
          <p:nvPr/>
        </p:nvSpPr>
        <p:spPr>
          <a:xfrm>
            <a:off x="684213" y="627063"/>
            <a:ext cx="82804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读一读描写两个兵士动作、语言、神态、心理活动的语句，解决问题。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4819" name="矩形 5"/>
          <p:cNvSpPr/>
          <p:nvPr/>
        </p:nvSpPr>
        <p:spPr>
          <a:xfrm>
            <a:off x="1042988" y="1924050"/>
            <a:ext cx="64452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）圈出这些句子中的动词。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）把他们说的话画上横线。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）圈出描写他们神态的词语。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）找出对他们的心理活动描写。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5"/>
          <p:cNvSpPr/>
          <p:nvPr/>
        </p:nvSpPr>
        <p:spPr>
          <a:xfrm>
            <a:off x="755650" y="700088"/>
            <a:ext cx="7993063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他们于是被激怒起来了，猜疑我是把钱藏在哪里，不肯拿出来。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他们之中有一个，左手拿着一个木柄榴弹，右手拉出榴弹中的引线，双脚拉开一步，做出要抛掷的姿势，用凶恶的眼光盯着我，威吓地吼道：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5"/>
          <p:cNvSpPr/>
          <p:nvPr/>
        </p:nvSpPr>
        <p:spPr>
          <a:xfrm>
            <a:off x="323850" y="771525"/>
            <a:ext cx="8496300" cy="305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赶快将钱拿出来，不然就是一炸弹，把你炸死去！”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“你骗谁！像你这样当大官的人会没有钱！”拿榴弹的兵士坚不相信。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5"/>
          <p:cNvSpPr/>
          <p:nvPr/>
        </p:nvSpPr>
        <p:spPr>
          <a:xfrm>
            <a:off x="539750" y="771525"/>
            <a:ext cx="8280400" cy="2932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“绝不会没有钱的，一定是藏在哪里，我是老出门的，骗不得我。”另一个兵士一面说，一面弓着背将我的衣角裤裆过细地捏，总企望着有新的发现。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5"/>
          <p:cNvSpPr/>
          <p:nvPr/>
        </p:nvSpPr>
        <p:spPr>
          <a:xfrm>
            <a:off x="250825" y="555625"/>
            <a:ext cx="8496300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等他们确知在我身上搜不出什么的时候，也就停手不搜了；又在我藏躲的地方周围，低头注目搜寻了一番，也毫无所得。他们是多么失望啊！那个持弹欲放的兵士，也将拉着的引线，仍旧塞进榴弹的木柄里，转过来抢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5"/>
          <p:cNvSpPr/>
          <p:nvPr/>
        </p:nvSpPr>
        <p:spPr>
          <a:xfrm>
            <a:off x="755650" y="842963"/>
            <a:ext cx="7991475" cy="293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夺我的表和水笔。后来彼此说定表和笔卖出钱来平分，才算无话。他们用怀疑而又惊异的目光，对我自上而下地望了几遍，就同声同声命令：“走吧！”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6"/>
          <p:cNvSpPr/>
          <p:nvPr/>
        </p:nvSpPr>
        <p:spPr>
          <a:xfrm>
            <a:off x="611188" y="1131888"/>
            <a:ext cx="8208962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方志敏究竟是一个怎样的人？他又有哪些值得后人称道的品质呢？对于方志敏，大家了解多少呢？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5"/>
          <p:cNvSpPr/>
          <p:nvPr/>
        </p:nvSpPr>
        <p:spPr>
          <a:xfrm>
            <a:off x="684213" y="484188"/>
            <a:ext cx="7991475" cy="3797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拿、拉、抛掷、盯着、威吓、吼、说、弓着、捏、搜、低头注目搜寻、塞、转、抢夺、望、命令。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描写国方兵士神态的词语：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激怒、凶恶、企望、失望、怀疑而又惊异。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4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5"/>
          <p:cNvSpPr/>
          <p:nvPr/>
        </p:nvSpPr>
        <p:spPr>
          <a:xfrm>
            <a:off x="485775" y="771525"/>
            <a:ext cx="8172450" cy="287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宋体" panose="02010600030101010101" pitchFamily="2" charset="-122"/>
              </a:rPr>
              <a:t>）从对两个兵士的动作、语言、神态、心理活动的描写中，你体会到两个兵士当时是怎么想的？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5"/>
          <p:cNvSpPr/>
          <p:nvPr/>
        </p:nvSpPr>
        <p:spPr>
          <a:xfrm>
            <a:off x="323850" y="771525"/>
            <a:ext cx="81724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6</a:t>
            </a:r>
            <a:r>
              <a:rPr lang="zh-CN" altLang="en-US" sz="3200" b="1" dirty="0">
                <a:latin typeface="宋体" panose="02010600030101010101" pitchFamily="2" charset="-122"/>
              </a:rPr>
              <a:t>）你觉得这两个国方兵士是什么样的人？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65388" y="1563688"/>
            <a:ext cx="51847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贪婪、卑鄙无耻之徒。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323850" y="2270125"/>
            <a:ext cx="817245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宋体" panose="02010600030101010101" pitchFamily="2" charset="-122"/>
              </a:rPr>
              <a:t>）作者是怎样来表现他们的贪婪的？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263" y="2989263"/>
            <a:ext cx="79914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通过对两个国方兵士的动作、语言、神态和心理活动的描写来表现他们的贪婪。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6"/>
          <p:cNvSpPr/>
          <p:nvPr/>
        </p:nvSpPr>
        <p:spPr>
          <a:xfrm>
            <a:off x="323850" y="-20637"/>
            <a:ext cx="21605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33425"/>
                </a:solidFill>
                <a:latin typeface="宋体" panose="02010600030101010101" pitchFamily="2" charset="-122"/>
              </a:rPr>
              <a:t>品读重点</a:t>
            </a:r>
            <a:endParaRPr lang="zh-CN" altLang="en-US" sz="3200" b="1" dirty="0">
              <a:solidFill>
                <a:srgbClr val="733425"/>
              </a:solidFill>
              <a:latin typeface="宋体" panose="02010600030101010101" pitchFamily="2" charset="-122"/>
            </a:endParaRPr>
          </a:p>
        </p:txBody>
      </p:sp>
      <p:sp>
        <p:nvSpPr>
          <p:cNvPr id="53251" name="矩形 6"/>
          <p:cNvSpPr/>
          <p:nvPr/>
        </p:nvSpPr>
        <p:spPr>
          <a:xfrm>
            <a:off x="638175" y="842963"/>
            <a:ext cx="7866063" cy="293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在整个搜身的过程中，方志敏有怎样的表现？默读课文，找出描写方志敏动作、语言、神态的语句，体会方志敏的心理活动。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5"/>
          <p:cNvSpPr/>
          <p:nvPr/>
        </p:nvSpPr>
        <p:spPr>
          <a:xfrm>
            <a:off x="503238" y="555625"/>
            <a:ext cx="813752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“哼！你不要做出那难看的样子来吧！我确实一个铜板都没有存，想从我这里发洋财，是想错了。”我微笑着，淡淡地说。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“你们要相信我的话，不要瞎忙吧！我不比你们国民党当官，个个都有钱，我今天确实是一个铜板也没有，我们革命不是为着发财！”我再次向他们解释。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6"/>
          <p:cNvSpPr/>
          <p:nvPr/>
        </p:nvSpPr>
        <p:spPr>
          <a:xfrm>
            <a:off x="539750" y="627063"/>
            <a:ext cx="81819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从对方志敏的语言和神态描写中，你体会到什么？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7900" y="1822450"/>
            <a:ext cx="77549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可以体会出方志敏的从容不迫和清贫，他为了革命付出一切的高尚品质。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225" y="3140075"/>
            <a:ext cx="81803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方志敏是一个怎样的人？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1900" y="3802063"/>
            <a:ext cx="7756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廉洁奉公，被俘时表现得正义凛然。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6"/>
          <p:cNvSpPr/>
          <p:nvPr/>
        </p:nvSpPr>
        <p:spPr>
          <a:xfrm>
            <a:off x="481013" y="700088"/>
            <a:ext cx="818197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本文主要写方志敏的清贫，可是作者用了大量的笔墨来描写国民党兵士，作者这样写的意图是什么呢？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550" y="2624138"/>
            <a:ext cx="77549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运用侧面描写的方法，衬托方志敏的清贫。在对比中突出方志敏的大义凛然、清贫守节。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"/>
          <p:cNvSpPr/>
          <p:nvPr/>
        </p:nvSpPr>
        <p:spPr>
          <a:xfrm>
            <a:off x="971550" y="1131888"/>
            <a:ext cx="7200900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课文中还写了其他的内容来体现方志敏的清贫。请大家朗读第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自然段，说一说自己的感受。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"/>
          <p:cNvSpPr/>
          <p:nvPr/>
        </p:nvSpPr>
        <p:spPr>
          <a:xfrm>
            <a:off x="395288" y="1058863"/>
            <a:ext cx="8496300" cy="1455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    在这长期的奋斗中，我一向是过着朴素的生活，从没有奢侈过。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8888" y="2798763"/>
            <a:ext cx="38893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作用：开篇点题。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矩形 6"/>
          <p:cNvSpPr/>
          <p:nvPr/>
        </p:nvSpPr>
        <p:spPr>
          <a:xfrm>
            <a:off x="323850" y="814388"/>
            <a:ext cx="84963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    这在国方的伟人们看来，颇似奇迹，或认为夸张；而矜持不苟，舍己为公，却是每个共产党员具备的美德。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838" y="2716213"/>
            <a:ext cx="846931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运用了对比手法，将共产党和国民党进行比较，突出共产党员的矜持不苟和舍己为公。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6"/>
          <p:cNvSpPr/>
          <p:nvPr/>
        </p:nvSpPr>
        <p:spPr>
          <a:xfrm>
            <a:off x="323850" y="-20637"/>
            <a:ext cx="1871663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33425"/>
                </a:solidFill>
                <a:latin typeface="宋体" panose="02010600030101010101" pitchFamily="2" charset="-122"/>
              </a:rPr>
              <a:t>走近作者</a:t>
            </a:r>
            <a:endParaRPr lang="zh-CN" altLang="en-US" sz="3200" b="1" dirty="0">
              <a:solidFill>
                <a:srgbClr val="733425"/>
              </a:solidFill>
              <a:latin typeface="宋体" panose="02010600030101010101" pitchFamily="2" charset="-122"/>
            </a:endParaRPr>
          </a:p>
        </p:txBody>
      </p:sp>
      <p:sp>
        <p:nvSpPr>
          <p:cNvPr id="12291" name="矩形 6"/>
          <p:cNvSpPr/>
          <p:nvPr/>
        </p:nvSpPr>
        <p:spPr>
          <a:xfrm>
            <a:off x="468313" y="623888"/>
            <a:ext cx="8280400" cy="3895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方志敏（</a:t>
            </a:r>
            <a:r>
              <a:rPr lang="en-US" altLang="zh-CN" sz="3000" b="1" dirty="0">
                <a:latin typeface="宋体" panose="02010600030101010101" pitchFamily="2" charset="-122"/>
              </a:rPr>
              <a:t>1899—1935</a:t>
            </a:r>
            <a:r>
              <a:rPr lang="zh-CN" altLang="en-US" sz="3000" b="1" dirty="0">
                <a:latin typeface="宋体" panose="02010600030101010101" pitchFamily="2" charset="-122"/>
              </a:rPr>
              <a:t>），中国无产阶级革命家、军事家。江西弋阳人。</a:t>
            </a:r>
            <a:r>
              <a:rPr lang="en-US" altLang="zh-CN" sz="3000" b="1" dirty="0">
                <a:latin typeface="宋体" panose="02010600030101010101" pitchFamily="2" charset="-122"/>
              </a:rPr>
              <a:t>1922</a:t>
            </a:r>
            <a:r>
              <a:rPr lang="zh-CN" altLang="en-US" sz="3000" b="1" dirty="0">
                <a:latin typeface="宋体" panose="02010600030101010101" pitchFamily="2" charset="-122"/>
              </a:rPr>
              <a:t>年加入中国社会主义青年团。</a:t>
            </a:r>
            <a:r>
              <a:rPr lang="en-US" altLang="zh-CN" sz="3000" b="1" dirty="0">
                <a:latin typeface="宋体" panose="02010600030101010101" pitchFamily="2" charset="-122"/>
              </a:rPr>
              <a:t>1924</a:t>
            </a:r>
            <a:r>
              <a:rPr lang="zh-CN" altLang="en-US" sz="3000" b="1" dirty="0">
                <a:latin typeface="宋体" panose="02010600030101010101" pitchFamily="2" charset="-122"/>
              </a:rPr>
              <a:t>年转入中国共产党。</a:t>
            </a:r>
            <a:r>
              <a:rPr lang="en-US" altLang="zh-CN" sz="3000" b="1" dirty="0">
                <a:latin typeface="宋体" panose="02010600030101010101" pitchFamily="2" charset="-122"/>
              </a:rPr>
              <a:t>1935</a:t>
            </a:r>
            <a:r>
              <a:rPr lang="zh-CN" altLang="en-US" sz="3000" b="1" dirty="0">
                <a:latin typeface="宋体" panose="02010600030101010101" pitchFamily="2" charset="-122"/>
              </a:rPr>
              <a:t>年</a:t>
            </a:r>
            <a:r>
              <a:rPr lang="en-US" altLang="zh-CN" sz="3000" b="1" dirty="0">
                <a:latin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</a:rPr>
              <a:t>月在江西怀玉山遭国民党包围，在玉山陇首村被俘。面对严刑和诱降，正气凛然、坚贞不屈。</a:t>
            </a:r>
            <a:r>
              <a:rPr lang="en-US" altLang="zh-CN" sz="3000" b="1" dirty="0">
                <a:latin typeface="宋体" panose="02010600030101010101" pitchFamily="2" charset="-122"/>
              </a:rPr>
              <a:t>8</a:t>
            </a:r>
            <a:r>
              <a:rPr lang="zh-CN" altLang="en-US" sz="3000" b="1" dirty="0">
                <a:latin typeface="宋体" panose="02010600030101010101" pitchFamily="2" charset="-122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</a:rPr>
              <a:t>日在南昌英勇就义。遗著有</a:t>
            </a:r>
            <a:r>
              <a:rPr lang="en-US" altLang="zh-CN" sz="3000" b="1" dirty="0">
                <a:latin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</a:rPr>
              <a:t>可爱的中国</a:t>
            </a:r>
            <a:r>
              <a:rPr lang="en-US" altLang="zh-CN" sz="3000" b="1" dirty="0">
                <a:latin typeface="宋体" panose="02010600030101010101" pitchFamily="2" charset="-122"/>
              </a:rPr>
              <a:t>》《</a:t>
            </a:r>
            <a:r>
              <a:rPr lang="zh-CN" altLang="en-US" sz="3000" b="1" dirty="0">
                <a:latin typeface="宋体" panose="02010600030101010101" pitchFamily="2" charset="-122"/>
              </a:rPr>
              <a:t>狱中纪实</a:t>
            </a:r>
            <a:r>
              <a:rPr lang="en-US" altLang="zh-CN" sz="3000" b="1" dirty="0">
                <a:latin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</a:rPr>
              <a:t>等。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矩形 6"/>
          <p:cNvSpPr/>
          <p:nvPr/>
        </p:nvSpPr>
        <p:spPr>
          <a:xfrm>
            <a:off x="323850" y="1058863"/>
            <a:ext cx="8496300" cy="1455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    所以，如果有人问我身边有没有一些积蓄，那我可以告诉你一桩趣事。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6013" y="2859088"/>
            <a:ext cx="44370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作用：引出下文。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6"/>
          <p:cNvSpPr/>
          <p:nvPr/>
        </p:nvSpPr>
        <p:spPr>
          <a:xfrm>
            <a:off x="755650" y="627063"/>
            <a:ext cx="80645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快速阅读第</a:t>
            </a:r>
            <a:r>
              <a:rPr lang="en-US" altLang="zh-CN" sz="3200" b="1" dirty="0">
                <a:latin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自然段，说一说“传世宝”指什么。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888" y="1995488"/>
            <a:ext cx="73453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几套旧的汗褂裤与几双缝上底的线袜。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36" name="矩形 6"/>
          <p:cNvSpPr/>
          <p:nvPr/>
        </p:nvSpPr>
        <p:spPr>
          <a:xfrm>
            <a:off x="684213" y="2859088"/>
            <a:ext cx="80645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这段话运用了什么修辞手法？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450" y="3635375"/>
            <a:ext cx="73453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设问，自问自答。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6"/>
          <p:cNvSpPr/>
          <p:nvPr/>
        </p:nvSpPr>
        <p:spPr>
          <a:xfrm>
            <a:off x="1116013" y="1117600"/>
            <a:ext cx="75596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齐读最后一个自然段。这一段在文中起什么作用？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813" y="2787650"/>
            <a:ext cx="44640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点明主题和中心。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6"/>
          <p:cNvSpPr/>
          <p:nvPr/>
        </p:nvSpPr>
        <p:spPr>
          <a:xfrm>
            <a:off x="539750" y="625475"/>
            <a:ext cx="7993063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四人小组讨论交流：说说你对“清贫”的理解。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988" y="1922463"/>
            <a:ext cx="76327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清贫是节俭朴素、高洁朴实、克己奉公、秉公无私，更是为革命奉献自己的信念和浩然正气。这是中华民族的传统美德，是需要代代相传的品质。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755650" y="555625"/>
            <a:ext cx="7920038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我们现代社会也需要这种清贫的美德，现代的人奢侈浪费太严重，我们要学习方志敏甘于清贫、矜持不苟、舍己为公的优秀品质。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清贫的人是值得我们尊敬的，学了这篇课文，我也要努力做一个朴素的人，一个有骨气的人。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62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62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6"/>
          <p:cNvSpPr/>
          <p:nvPr/>
        </p:nvSpPr>
        <p:spPr>
          <a:xfrm>
            <a:off x="574675" y="700088"/>
            <a:ext cx="7993063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读完这篇文章，相信大家对以方志敏为代表的共产党员有了更为深刻的认识。有时候，“清贫”和“富有”是可以结伴而行的，你觉得以方志敏为代表的共产党员的“富有”是指什么呢？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2600" y="3671888"/>
            <a:ext cx="34559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崇高的精神品质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39750" y="700088"/>
            <a:ext cx="80645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文章反映的不仅仅是革命先烈为了革命事业而甘于过清贫、朴素的生活，更体现了方志敏将清贫作为自己最大财富的高尚革命气节。在物质生活丰富的今天，我们不用像革命先烈那样过着清贫的生活，但我们也要学习方志敏同志追求精神上的富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323850" y="-9525"/>
            <a:ext cx="1831975" cy="606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733425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板书设计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733425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801688" y="885825"/>
            <a:ext cx="217488" cy="3494088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976313" y="627063"/>
            <a:ext cx="6013450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总述：经手百万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用于革命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928688" y="2265363"/>
            <a:ext cx="1301750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76313" y="4057650"/>
            <a:ext cx="7572375" cy="517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总述：清贫，洁白朴素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战胜困难的地方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 flipH="1">
            <a:off x="7808913" y="796925"/>
            <a:ext cx="217488" cy="3651250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9" name="文本框 5"/>
          <p:cNvSpPr txBox="1"/>
          <p:nvPr/>
        </p:nvSpPr>
        <p:spPr>
          <a:xfrm>
            <a:off x="7954963" y="1062038"/>
            <a:ext cx="1001712" cy="2792412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p>
            <a:pPr algn="ctr" eaLnBrk="1" hangingPunct="1"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忠于革命的精神共产党员的美德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1929" name="Text Box 14"/>
          <p:cNvSpPr txBox="1"/>
          <p:nvPr/>
        </p:nvSpPr>
        <p:spPr>
          <a:xfrm>
            <a:off x="257175" y="1889125"/>
            <a:ext cx="677863" cy="13589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清贫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5"/>
          <p:cNvSpPr txBox="1"/>
          <p:nvPr/>
        </p:nvSpPr>
        <p:spPr>
          <a:xfrm>
            <a:off x="1914525" y="1520825"/>
            <a:ext cx="2443163" cy="565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35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积蓄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820863" y="1597025"/>
            <a:ext cx="200025" cy="1982788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2730500" y="1317625"/>
            <a:ext cx="193675" cy="1139825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2922588" y="1104900"/>
            <a:ext cx="3394075" cy="1587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一只时表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一直自来水笔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一个铜板都没有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1914525" y="2989263"/>
            <a:ext cx="2443163" cy="5667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35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财产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2708275" y="2894013"/>
            <a:ext cx="200025" cy="935038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8" name="文本框 5"/>
          <p:cNvSpPr txBox="1"/>
          <p:nvPr/>
        </p:nvSpPr>
        <p:spPr>
          <a:xfrm>
            <a:off x="2844800" y="2816225"/>
            <a:ext cx="3775075" cy="10366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几套旧的汗褂裤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几双缝上底的线袜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左大括号 28"/>
          <p:cNvSpPr/>
          <p:nvPr/>
        </p:nvSpPr>
        <p:spPr>
          <a:xfrm rot="10800000">
            <a:off x="5868988" y="1217613"/>
            <a:ext cx="249238" cy="2501900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" name="文本框 5"/>
          <p:cNvSpPr txBox="1"/>
          <p:nvPr/>
        </p:nvSpPr>
        <p:spPr>
          <a:xfrm>
            <a:off x="6067425" y="1630363"/>
            <a:ext cx="1077913" cy="1771650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p>
            <a:pPr algn="ctr" eaLnBrk="1" hangingPunct="1"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舍己为公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矜持不苟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9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4498975" y="1995488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39" name="标题 1"/>
          <p:cNvSpPr txBox="1"/>
          <p:nvPr/>
        </p:nvSpPr>
        <p:spPr>
          <a:xfrm>
            <a:off x="3995738" y="1938338"/>
            <a:ext cx="352901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4400" b="1" baseline="30000" dirty="0">
                <a:latin typeface="宋体" panose="02010600030101010101" pitchFamily="2" charset="-122"/>
              </a:rPr>
              <a:t>*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清贫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2"/>
          <a:srcRect l="36076"/>
          <a:stretch>
            <a:fillRect/>
          </a:stretch>
        </p:blipFill>
        <p:spPr>
          <a:xfrm>
            <a:off x="6588125" y="4516438"/>
            <a:ext cx="22955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3"/>
          <p:cNvSpPr/>
          <p:nvPr/>
        </p:nvSpPr>
        <p:spPr>
          <a:xfrm>
            <a:off x="719138" y="842963"/>
            <a:ext cx="7705725" cy="293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宋体" panose="02010600030101010101" pitchFamily="2" charset="-122"/>
              </a:rPr>
              <a:t>“清贫”出自唐代姚崇《冰壶诫》“与其浊富，宁比清贫”。这句话是对高尚品德的一种追求。“清贫”是“清寒贫苦”的意思。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7"/>
          <p:cNvSpPr/>
          <p:nvPr/>
        </p:nvSpPr>
        <p:spPr>
          <a:xfrm>
            <a:off x="684213" y="915988"/>
            <a:ext cx="8064500" cy="2759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筹集     矜持     俘虏     金镯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威吓     裤裆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企望     彼此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汗褂     深山坞</a:t>
            </a:r>
            <a:endParaRPr lang="zh-CN" altLang="en-US" sz="36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矩形 6"/>
          <p:cNvSpPr/>
          <p:nvPr/>
        </p:nvSpPr>
        <p:spPr>
          <a:xfrm>
            <a:off x="323850" y="-20637"/>
            <a:ext cx="21605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33425"/>
                </a:solidFill>
                <a:latin typeface="宋体" panose="02010600030101010101" pitchFamily="2" charset="-122"/>
              </a:rPr>
              <a:t>字词学习</a:t>
            </a:r>
            <a:endParaRPr lang="zh-CN" altLang="en-US" sz="3200" b="1" dirty="0">
              <a:solidFill>
                <a:srgbClr val="733425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矩形 2"/>
          <p:cNvSpPr/>
          <p:nvPr/>
        </p:nvSpPr>
        <p:spPr>
          <a:xfrm>
            <a:off x="4102100" y="2571750"/>
            <a:ext cx="6508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</a:rPr>
              <a:t>wù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6"/>
          <p:cNvSpPr/>
          <p:nvPr/>
        </p:nvSpPr>
        <p:spPr>
          <a:xfrm>
            <a:off x="250825" y="-20637"/>
            <a:ext cx="21605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33425"/>
                </a:solidFill>
                <a:latin typeface="宋体" panose="02010600030101010101" pitchFamily="2" charset="-122"/>
              </a:rPr>
              <a:t>初读课文</a:t>
            </a:r>
            <a:endParaRPr lang="zh-CN" altLang="en-US" sz="3200" b="1" dirty="0">
              <a:solidFill>
                <a:srgbClr val="733425"/>
              </a:solidFill>
              <a:latin typeface="宋体" panose="02010600030101010101" pitchFamily="2" charset="-122"/>
            </a:endParaRPr>
          </a:p>
        </p:txBody>
      </p:sp>
      <p:sp>
        <p:nvSpPr>
          <p:cNvPr id="20483" name="矩形 6"/>
          <p:cNvSpPr/>
          <p:nvPr/>
        </p:nvSpPr>
        <p:spPr>
          <a:xfrm>
            <a:off x="712788" y="973138"/>
            <a:ext cx="78644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根据阅读提示自学课文。四人小组交流讨论。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0484" name="矩形 6"/>
          <p:cNvSpPr/>
          <p:nvPr/>
        </p:nvSpPr>
        <p:spPr>
          <a:xfrm>
            <a:off x="1187450" y="2254250"/>
            <a:ext cx="7488238" cy="2505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默读课文，说说你从方志敏的自述和他同两个兵士的对话中，体会到他怎样的品质。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和同学交流你对“清贫”的理解。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6"/>
          <p:cNvSpPr/>
          <p:nvPr/>
        </p:nvSpPr>
        <p:spPr>
          <a:xfrm>
            <a:off x="639763" y="1131888"/>
            <a:ext cx="78644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用一句话概括：本文主要写了什么事？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639763" y="2068513"/>
            <a:ext cx="8008937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本文主要写了方志敏一生清贫，被捕时身无分文的故事。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6"/>
          <p:cNvSpPr/>
          <p:nvPr/>
        </p:nvSpPr>
        <p:spPr>
          <a:xfrm>
            <a:off x="1403350" y="987425"/>
            <a:ext cx="59769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这篇文章有哪些主要人物？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76600" y="1876425"/>
            <a:ext cx="2357438" cy="665163"/>
            <a:chOff x="2339752" y="2237858"/>
            <a:chExt cx="2357736" cy="664010"/>
          </a:xfrm>
        </p:grpSpPr>
        <p:sp>
          <p:nvSpPr>
            <p:cNvPr id="24583" name="矩形 6"/>
            <p:cNvSpPr/>
            <p:nvPr/>
          </p:nvSpPr>
          <p:spPr>
            <a:xfrm>
              <a:off x="2915816" y="2297087"/>
              <a:ext cx="178167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  <a:spcBef>
                  <a:spcPts val="1000"/>
                </a:spcBef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方志敏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584" name="图形 2" descr="用户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39752" y="2237858"/>
              <a:ext cx="647782" cy="64816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3276600" y="2768600"/>
            <a:ext cx="3527425" cy="663575"/>
            <a:chOff x="2339752" y="2237858"/>
            <a:chExt cx="3528392" cy="664010"/>
          </a:xfrm>
        </p:grpSpPr>
        <p:sp>
          <p:nvSpPr>
            <p:cNvPr id="24581" name="矩形 6"/>
            <p:cNvSpPr/>
            <p:nvPr/>
          </p:nvSpPr>
          <p:spPr>
            <a:xfrm>
              <a:off x="2915816" y="2297087"/>
              <a:ext cx="2952328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  <a:spcBef>
                  <a:spcPts val="1000"/>
                </a:spcBef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两个国方兵士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582" name="图形 9" descr="用户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39752" y="2237858"/>
              <a:ext cx="647878" cy="6481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2629</Words>
  <Application>WPS 演示</Application>
  <PresentationFormat>全屏显示(16:9)</PresentationFormat>
  <Paragraphs>190</Paragraphs>
  <Slides>38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501</cp:revision>
  <dcterms:created xsi:type="dcterms:W3CDTF">2016-10-29T08:56:00Z</dcterms:created>
  <dcterms:modified xsi:type="dcterms:W3CDTF">2023-11-13T12:17:26Z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ECB06E10E50042A5B6305C042A9279ED_13</vt:lpwstr>
  </property>
  <property fmtid="{D5CDD505-2E9C-101B-9397-08002B2CF9AE}" pid="4" name="KSOProductBuildVer">
    <vt:lpwstr>2052-12.1.0.15374</vt:lpwstr>
  </property>
</Properties>
</file>