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5" r:id="rId3"/>
  </p:sldMasterIdLst>
  <p:notesMasterIdLst>
    <p:notesMasterId r:id="rId44"/>
  </p:notesMasterIdLst>
  <p:handoutMasterIdLst>
    <p:handoutMasterId r:id="rId52"/>
  </p:handoutMasterIdLst>
  <p:sldIdLst>
    <p:sldId id="554" r:id="rId4"/>
    <p:sldId id="312" r:id="rId5"/>
    <p:sldId id="541" r:id="rId6"/>
    <p:sldId id="583" r:id="rId7"/>
    <p:sldId id="584" r:id="rId8"/>
    <p:sldId id="585" r:id="rId9"/>
    <p:sldId id="307" r:id="rId10"/>
    <p:sldId id="586" r:id="rId11"/>
    <p:sldId id="587" r:id="rId12"/>
    <p:sldId id="588" r:id="rId13"/>
    <p:sldId id="589" r:id="rId14"/>
    <p:sldId id="590" r:id="rId15"/>
    <p:sldId id="591" r:id="rId16"/>
    <p:sldId id="592" r:id="rId17"/>
    <p:sldId id="593" r:id="rId18"/>
    <p:sldId id="594" r:id="rId19"/>
    <p:sldId id="595" r:id="rId20"/>
    <p:sldId id="596" r:id="rId21"/>
    <p:sldId id="597" r:id="rId22"/>
    <p:sldId id="598" r:id="rId23"/>
    <p:sldId id="599" r:id="rId24"/>
    <p:sldId id="600" r:id="rId25"/>
    <p:sldId id="601" r:id="rId26"/>
    <p:sldId id="602" r:id="rId27"/>
    <p:sldId id="603" r:id="rId28"/>
    <p:sldId id="604" r:id="rId29"/>
    <p:sldId id="605" r:id="rId30"/>
    <p:sldId id="372" r:id="rId31"/>
    <p:sldId id="373" r:id="rId32"/>
    <p:sldId id="374" r:id="rId33"/>
    <p:sldId id="606" r:id="rId34"/>
    <p:sldId id="607" r:id="rId35"/>
    <p:sldId id="608" r:id="rId36"/>
    <p:sldId id="609" r:id="rId37"/>
    <p:sldId id="610" r:id="rId38"/>
    <p:sldId id="611" r:id="rId39"/>
    <p:sldId id="612" r:id="rId40"/>
    <p:sldId id="613" r:id="rId41"/>
    <p:sldId id="614" r:id="rId42"/>
    <p:sldId id="615" r:id="rId43"/>
    <p:sldId id="616" r:id="rId45"/>
    <p:sldId id="617" r:id="rId46"/>
    <p:sldId id="559" r:id="rId47"/>
    <p:sldId id="618" r:id="rId48"/>
    <p:sldId id="619" r:id="rId49"/>
    <p:sldId id="577" r:id="rId50"/>
    <p:sldId id="626" r:id="rId51"/>
  </p:sldIdLst>
  <p:sldSz cx="9144000" cy="5143500"/>
  <p:notesSz cx="6858000" cy="9144000"/>
  <p:embeddedFontLst>
    <p:embeddedFont>
      <p:font typeface="楷体" panose="02010609060101010101" pitchFamily="49" charset="-122"/>
      <p:regular r:id="rId56"/>
    </p:embeddedFont>
    <p:embeddedFont>
      <p:font typeface="黑体" panose="02010609060101010101" pitchFamily="49" charset="-122"/>
      <p:regular r:id="rId57"/>
    </p:embeddedFont>
    <p:embeddedFont>
      <p:font typeface="微软雅黑" panose="020B0503020204020204" charset="-122"/>
      <p:regular r:id="rId58"/>
    </p:embeddedFont>
    <p:embeddedFont>
      <p:font typeface="Calibri" panose="020F0502020204030204" charset="0"/>
      <p:regular r:id="rId59"/>
      <p:bold r:id="rId60"/>
      <p:italic r:id="rId61"/>
      <p:boldItalic r:id="rId62"/>
    </p:embeddedFont>
  </p:embeddedFontLst>
  <p:custDataLst>
    <p:tags r:id="rId6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33CC"/>
    <a:srgbClr val="FF00FF"/>
    <a:srgbClr val="0000FF"/>
    <a:srgbClr val="FF0066"/>
    <a:srgbClr val="FFFF99"/>
    <a:srgbClr val="FFFFFF"/>
    <a:srgbClr val="00FFFF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34"/>
    <p:restoredTop sz="96256"/>
  </p:normalViewPr>
  <p:slideViewPr>
    <p:cSldViewPr snapToGrid="0" showGuides="1">
      <p:cViewPr varScale="1">
        <p:scale>
          <a:sx n="140" d="100"/>
          <a:sy n="140" d="100"/>
        </p:scale>
        <p:origin x="666" y="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3" Type="http://schemas.openxmlformats.org/officeDocument/2006/relationships/tags" Target="tags/tag1.xml"/><Relationship Id="rId62" Type="http://schemas.openxmlformats.org/officeDocument/2006/relationships/font" Target="fonts/font7.fntdata"/><Relationship Id="rId61" Type="http://schemas.openxmlformats.org/officeDocument/2006/relationships/font" Target="fonts/font6.fntdata"/><Relationship Id="rId60" Type="http://schemas.openxmlformats.org/officeDocument/2006/relationships/font" Target="fonts/font5.fntdata"/><Relationship Id="rId6" Type="http://schemas.openxmlformats.org/officeDocument/2006/relationships/slide" Target="slides/slide3.xml"/><Relationship Id="rId59" Type="http://schemas.openxmlformats.org/officeDocument/2006/relationships/font" Target="fonts/font4.fntdata"/><Relationship Id="rId58" Type="http://schemas.openxmlformats.org/officeDocument/2006/relationships/font" Target="fonts/font3.fntdata"/><Relationship Id="rId57" Type="http://schemas.openxmlformats.org/officeDocument/2006/relationships/font" Target="fonts/font2.fntdata"/><Relationship Id="rId56" Type="http://schemas.openxmlformats.org/officeDocument/2006/relationships/font" Target="fonts/font1.fntdata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A0882C9-E4F6-4968-A46A-8812EB9F8E6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628ED5B-6EE5-415F-A39A-663B2FE042A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F87DE7A-13E4-4FF7-B9F2-988524F4EC2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52C965-2021-415E-9DAC-8184820C915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1204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51205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89863" y="0"/>
            <a:ext cx="1354137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0" y="400050"/>
            <a:ext cx="9144000" cy="4448175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0" y="219075"/>
            <a:ext cx="9144000" cy="476250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514350"/>
            <a:ext cx="9144000" cy="421005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0" y="400050"/>
            <a:ext cx="9144000" cy="4448175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0" y="219075"/>
            <a:ext cx="9144000" cy="476250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514350"/>
            <a:ext cx="9144000" cy="421005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8" name="图片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2725" y="-85725"/>
            <a:ext cx="2803525" cy="1979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4"/>
          <p:cNvPicPr>
            <a:picLocks noChangeAspect="1"/>
          </p:cNvPicPr>
          <p:nvPr userDrawn="1"/>
        </p:nvPicPr>
        <p:blipFill>
          <a:blip r:embed="rId4">
            <a:lum bright="70001" contrast="-7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5"/>
          <p:cNvPicPr>
            <a:picLocks noChangeAspect="1"/>
          </p:cNvPicPr>
          <p:nvPr userDrawn="1"/>
        </p:nvPicPr>
        <p:blipFill>
          <a:blip r:embed="rId4">
            <a:lum bright="70001" contrast="-7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图片 6"/>
          <p:cNvPicPr>
            <a:picLocks noChangeAspect="1"/>
          </p:cNvPicPr>
          <p:nvPr userDrawn="1"/>
        </p:nvPicPr>
        <p:blipFill>
          <a:blip r:embed="rId4">
            <a:lum bright="70001" contrast="-7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4"/>
          <p:cNvPicPr>
            <a:picLocks noChangeAspect="1"/>
          </p:cNvPicPr>
          <p:nvPr userDrawn="1"/>
        </p:nvPicPr>
        <p:blipFill>
          <a:blip r:embed="rId4">
            <a:lum bright="70001" contrast="-7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5"/>
          <p:cNvPicPr>
            <a:picLocks noChangeAspect="1"/>
          </p:cNvPicPr>
          <p:nvPr userDrawn="1"/>
        </p:nvPicPr>
        <p:blipFill>
          <a:blip r:embed="rId4">
            <a:lum bright="70001" contrast="-7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6"/>
          <p:cNvPicPr>
            <a:picLocks noChangeAspect="1"/>
          </p:cNvPicPr>
          <p:nvPr userDrawn="1"/>
        </p:nvPicPr>
        <p:blipFill>
          <a:blip r:embed="rId4">
            <a:lum bright="70001" contrast="-7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212725" y="-85725"/>
            <a:ext cx="2803525" cy="1979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1.png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9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矩形 2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26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960563" y="1812925"/>
            <a:ext cx="2039938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219" name="矩形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229225" y="2717800"/>
            <a:ext cx="2039938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8" name="组合 7"/>
          <p:cNvGrpSpPr/>
          <p:nvPr/>
        </p:nvGrpSpPr>
        <p:grpSpPr>
          <a:xfrm>
            <a:off x="722313" y="1220788"/>
            <a:ext cx="836612" cy="850900"/>
            <a:chOff x="2437" y="2032"/>
            <a:chExt cx="1244" cy="1264"/>
          </a:xfrm>
        </p:grpSpPr>
        <p:sp>
          <p:nvSpPr>
            <p:cNvPr id="1947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47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47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9459" name="文本框 64"/>
          <p:cNvSpPr txBox="1"/>
          <p:nvPr/>
        </p:nvSpPr>
        <p:spPr>
          <a:xfrm>
            <a:off x="736600" y="1223963"/>
            <a:ext cx="811213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艇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460" name="组合 7"/>
          <p:cNvGrpSpPr/>
          <p:nvPr/>
        </p:nvGrpSpPr>
        <p:grpSpPr>
          <a:xfrm>
            <a:off x="722313" y="2317750"/>
            <a:ext cx="836612" cy="850900"/>
            <a:chOff x="2437" y="2032"/>
            <a:chExt cx="1244" cy="1264"/>
          </a:xfrm>
        </p:grpSpPr>
        <p:sp>
          <p:nvSpPr>
            <p:cNvPr id="1947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47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47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9461" name="文本框 64"/>
          <p:cNvSpPr txBox="1"/>
          <p:nvPr/>
        </p:nvSpPr>
        <p:spPr>
          <a:xfrm>
            <a:off x="736600" y="2320925"/>
            <a:ext cx="811213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翘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462" name="组合 7"/>
          <p:cNvGrpSpPr/>
          <p:nvPr/>
        </p:nvGrpSpPr>
        <p:grpSpPr>
          <a:xfrm>
            <a:off x="722313" y="3422650"/>
            <a:ext cx="836612" cy="850900"/>
            <a:chOff x="2437" y="2032"/>
            <a:chExt cx="1244" cy="1264"/>
          </a:xfrm>
        </p:grpSpPr>
        <p:sp>
          <p:nvSpPr>
            <p:cNvPr id="1946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46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47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9463" name="文本框 64"/>
          <p:cNvSpPr txBox="1"/>
          <p:nvPr/>
        </p:nvSpPr>
        <p:spPr>
          <a:xfrm>
            <a:off x="736600" y="3425825"/>
            <a:ext cx="811213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祷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矩形 4"/>
          <p:cNvSpPr>
            <a:spLocks noChangeArrowheads="1"/>
          </p:cNvSpPr>
          <p:nvPr/>
        </p:nvSpPr>
        <p:spPr bwMode="auto">
          <a:xfrm>
            <a:off x="288925" y="166688"/>
            <a:ext cx="1831975" cy="585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指导书写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" name="矩形 9"/>
          <p:cNvSpPr/>
          <p:nvPr/>
        </p:nvSpPr>
        <p:spPr>
          <a:xfrm>
            <a:off x="1651000" y="1258888"/>
            <a:ext cx="68230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右边是“廷”字，不要写成“延”字。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9"/>
          <p:cNvSpPr/>
          <p:nvPr/>
        </p:nvSpPr>
        <p:spPr>
          <a:xfrm>
            <a:off x="1522413" y="2328863"/>
            <a:ext cx="55483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“尧”上面不要多写一点。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9"/>
          <p:cNvSpPr/>
          <p:nvPr/>
        </p:nvSpPr>
        <p:spPr>
          <a:xfrm>
            <a:off x="1595438" y="3435350"/>
            <a:ext cx="6729412" cy="1109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是“礻”字旁，多与祭祀有关，不要写成“衤”字旁。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74663" y="1163638"/>
            <a:ext cx="8174038" cy="34353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）：交待了小艇是威尼斯的主要交通工具。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2—3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）：介绍了小艇独特的构造特点。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）：讲了船夫高超的驾驶技术。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5—6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详细介绍了小艇与人们的日常生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  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活息息相关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4663" y="577850"/>
            <a:ext cx="765492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宋体" panose="02010600030101010101" pitchFamily="2" charset="-122"/>
              </a:rPr>
              <a:t>默读课文，想一想每个自然段写了什么？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74700" y="696913"/>
            <a:ext cx="76549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连起来说说课文围绕小艇写了哪几个方面的内容？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849313" y="1893888"/>
            <a:ext cx="7654925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课文围绕小艇写了小艇是威尼斯的主要交通工具、小艇独特的构造特点、船夫高超的驾驶技术和小艇与人们的日常生活息息相关。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69925" y="192088"/>
            <a:ext cx="1073150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小结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812800" y="1436688"/>
            <a:ext cx="7654925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课文通过介绍威尼斯小艇的重要作用、小艇的样子、船夫驾驶小艇的高超技术，为我们展示了威尼斯这座水上名城特有的风光。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4"/>
          <p:cNvSpPr>
            <a:spLocks noChangeArrowheads="1"/>
          </p:cNvSpPr>
          <p:nvPr/>
        </p:nvSpPr>
        <p:spPr bwMode="auto">
          <a:xfrm>
            <a:off x="247650" y="146050"/>
            <a:ext cx="18319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品味表达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22300" y="1525588"/>
            <a:ext cx="7956550" cy="2378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当我们置身于诗情画意的威尼斯时，坐上一只小艇，会有一种“舟行碧波上，人在画中游”的感觉，那么就先让我们来看一看这些造型别致、乘坐舒适的小艇吧。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8"/>
          <p:cNvSpPr txBox="1">
            <a:spLocks noChangeArrowheads="1"/>
          </p:cNvSpPr>
          <p:nvPr/>
        </p:nvSpPr>
        <p:spPr bwMode="auto">
          <a:xfrm>
            <a:off x="628650" y="731838"/>
            <a:ext cx="8020050" cy="23780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威尼斯的小艇有二三十英尺长，又窄又深，有点儿像独木舟。船头和船艄向上翘起，像挂在天边的新月；行动轻快灵活，仿佛田沟里的水蛇。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Text Box 18"/>
          <p:cNvSpPr txBox="1"/>
          <p:nvPr/>
        </p:nvSpPr>
        <p:spPr>
          <a:xfrm>
            <a:off x="628650" y="3194050"/>
            <a:ext cx="6107113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请你说说小艇的特点是怎样的？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1481138" y="3797300"/>
            <a:ext cx="2608262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精巧、奇特。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8"/>
          <p:cNvSpPr txBox="1"/>
          <p:nvPr/>
        </p:nvSpPr>
        <p:spPr>
          <a:xfrm>
            <a:off x="628650" y="366713"/>
            <a:ext cx="22780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比较句子。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18"/>
          <p:cNvSpPr txBox="1">
            <a:spLocks noChangeArrowheads="1"/>
          </p:cNvSpPr>
          <p:nvPr/>
        </p:nvSpPr>
        <p:spPr bwMode="auto">
          <a:xfrm>
            <a:off x="542925" y="1074738"/>
            <a:ext cx="8020050" cy="356076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威尼斯的小艇又窄又深；船头和船艄向上翘起；行动起来轻快灵活。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威尼斯的小艇有二三十英尺长，又窄又深，有点儿像独木舟。船头和船艄向上翘起，像挂在天边的新月；行动轻快灵活，仿佛田沟里的水蛇。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577850" y="904875"/>
            <a:ext cx="7175500" cy="642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这两段话，哪段写得更好？好在哪？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1000125" y="1636713"/>
            <a:ext cx="7667625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段话更好。它描写得更加生动、形象。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77850" y="2279650"/>
            <a:ext cx="8248650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谈一谈：作者用了什么方法使我们感到第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段话描写得更生动、形象？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9"/>
          <p:cNvSpPr/>
          <p:nvPr/>
        </p:nvSpPr>
        <p:spPr>
          <a:xfrm>
            <a:off x="1000125" y="3565525"/>
            <a:ext cx="46815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连用三个比喻句。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635000" y="641350"/>
            <a:ext cx="7175500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边读边想象，哪个比喻特别形象？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825500" y="1420813"/>
            <a:ext cx="7862888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把小艇比作“独木舟”特别形象，突出了小艇“长、窄”的特点；把小艇比作“挂在天边的新月”特别形象，富有美感和诗意；把小艇比作“田沟里的水蛇”特点形象，突出了小艇的灵活，随心所欲。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矩形 4"/>
          <p:cNvSpPr>
            <a:spLocks noChangeArrowheads="1"/>
          </p:cNvSpPr>
          <p:nvPr/>
        </p:nvSpPr>
        <p:spPr bwMode="auto">
          <a:xfrm>
            <a:off x="266700" y="174625"/>
            <a:ext cx="18319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激趣导入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660400" y="1055688"/>
            <a:ext cx="7956550" cy="35591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离开罗马刚刚一个小时，道格拉斯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G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型客机就缓缓地向低空俯冲，我从舷窗向外眺望，一片蔚蓝色的世界：天，是蓝的；地，也是蓝的。水天连接的远处，耸立着几处高楼和尖顶教堂，仿佛在蓝色的盆景里点缀着一簇簇的村落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3719513" y="390525"/>
            <a:ext cx="20383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ransition spd="slow">
    <p:circl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03250" y="201613"/>
            <a:ext cx="1073150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小结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679450" y="1350963"/>
            <a:ext cx="7974013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课文用了这三个比喻句，使我们眼前浮现了小艇的样子、造型，以及它行动起来轻巧、灵活的特点。今后我们也要学习这些描写方法，使我们的文章更生动、形象。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4"/>
          <p:cNvSpPr>
            <a:spLocks noChangeArrowheads="1"/>
          </p:cNvSpPr>
          <p:nvPr/>
        </p:nvSpPr>
        <p:spPr bwMode="auto">
          <a:xfrm>
            <a:off x="238125" y="138113"/>
            <a:ext cx="18319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感受情趣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0723" name="文本框 3"/>
          <p:cNvSpPr txBox="1"/>
          <p:nvPr/>
        </p:nvSpPr>
        <p:spPr>
          <a:xfrm>
            <a:off x="2178050" y="430213"/>
            <a:ext cx="31289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90550" y="1225550"/>
            <a:ext cx="8058150" cy="2455863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我们坐在船舱里，皮垫子软软的像沙发一般。小艇穿过一座座形式不同的石桥。我们打开窗帘，望望耸立在两岸的古建筑，跟来往的船只打招呼，有说不完的情趣。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362700" y="3094038"/>
            <a:ext cx="927100" cy="56038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7572375" y="3094038"/>
            <a:ext cx="1071563" cy="1109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情调趣味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590550" y="3883025"/>
            <a:ext cx="73977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讨论交流：你从哪里感受到了“情趣”？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9"/>
          <p:cNvSpPr/>
          <p:nvPr/>
        </p:nvSpPr>
        <p:spPr>
          <a:xfrm>
            <a:off x="650875" y="709613"/>
            <a:ext cx="7975600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威尼斯位于意大利东北部，是世界著名的旅游胜地。威尼斯有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401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座姿态各异的桥梁横跨在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177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条水道上，连接着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118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个小岛。因此，有“水城、百岛城、桥城”之称。威尼斯水道是城市的马路，市内没有汽车和自行车，也没有交通指挥灯，小艇是市内唯一的交通工具。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404813" y="1328738"/>
            <a:ext cx="8224838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再读读课文第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自然段，看看你知道了什么？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962025" y="2184400"/>
            <a:ext cx="766762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威尼斯是世界闻名的水上城市，河道纵横交叉，小艇成了主要的交通工具，等于大街上的汽车。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522288" y="158750"/>
            <a:ext cx="4662488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读完你知道了什么？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990600" y="790575"/>
            <a:ext cx="76676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我知道了小艇对威尼斯的重要性，小艇是威尼斯主要的交通工具。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22288" y="1924050"/>
            <a:ext cx="8174038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为什么小艇成了威尼斯主要的交通工具？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9"/>
          <p:cNvSpPr/>
          <p:nvPr/>
        </p:nvSpPr>
        <p:spPr>
          <a:xfrm>
            <a:off x="990600" y="2484438"/>
            <a:ext cx="7453313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因为威尼斯是世界闻名的水上城市，河道纵横交叉，威尼斯的大街就是河道，威尼斯的汽车就是小艇，这就使得小艇成了主要的交通工具。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69925" y="220663"/>
            <a:ext cx="1073150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小结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669925" y="1285875"/>
            <a:ext cx="7974013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一百多年前，美国作家马克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吐温来到威尼斯旅游，他跟你们一样敏锐地发现威尼斯最与众不同的地方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小艇。所以他激动地拿起了笔，写下了这篇文章。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3519488" y="228600"/>
            <a:ext cx="2039938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8675" name="矩形 4"/>
          <p:cNvSpPr>
            <a:spLocks noChangeArrowheads="1"/>
          </p:cNvSpPr>
          <p:nvPr/>
        </p:nvSpPr>
        <p:spPr bwMode="auto">
          <a:xfrm>
            <a:off x="266700" y="141288"/>
            <a:ext cx="18319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品读课文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5844" name="文本框 3"/>
          <p:cNvSpPr txBox="1"/>
          <p:nvPr/>
        </p:nvSpPr>
        <p:spPr>
          <a:xfrm>
            <a:off x="481013" y="1104900"/>
            <a:ext cx="803592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自由读课文第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自然段，拿笔画出描写船夫的驾驶技术特别好的句子。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81013" y="2670175"/>
            <a:ext cx="8035925" cy="178752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船夫的驾驶技术特别好。行船的速度极快，来往船只很多，他操纵自如，毫不手忙脚乱。不管怎么拥挤，他总能左拐右拐地挤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904163" y="2714625"/>
            <a:ext cx="506413" cy="56038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6021388" y="1641475"/>
            <a:ext cx="3170237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速度特别快，快得不能再快了。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663575" y="1382713"/>
            <a:ext cx="8037513" cy="237807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过去。遇到极窄的地方，他总能平稳地穿过，而且速度非常快，还能急转弯。两边的建筑飞一般地倒退，我们的眼睛忙极了，不知看哪一处好。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43" name="Text Box 3"/>
          <p:cNvSpPr txBox="1"/>
          <p:nvPr/>
        </p:nvSpPr>
        <p:spPr>
          <a:xfrm>
            <a:off x="509588" y="317500"/>
            <a:ext cx="800100" cy="33147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船多  速快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44" name="Text Box 4"/>
          <p:cNvSpPr txBox="1">
            <a:spLocks noChangeArrowheads="1"/>
          </p:cNvSpPr>
          <p:nvPr/>
        </p:nvSpPr>
        <p:spPr bwMode="auto">
          <a:xfrm>
            <a:off x="7586544" y="1374775"/>
            <a:ext cx="800219" cy="2195513"/>
          </a:xfrm>
          <a:prstGeom prst="rect">
            <a:avLst/>
          </a:prstGeom>
          <a:noFill/>
          <a:ln>
            <a:noFill/>
          </a:ln>
          <a:effectLst/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操纵自如</a:t>
            </a:r>
            <a:endParaRPr kumimoji="1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图片 1"/>
          <p:cNvPicPr>
            <a:picLocks noChangeAspect="1"/>
          </p:cNvPicPr>
          <p:nvPr/>
        </p:nvPicPr>
        <p:blipFill>
          <a:blip r:embed="rId1"/>
          <a:srcRect t="10399" b="4738"/>
          <a:stretch>
            <a:fillRect/>
          </a:stretch>
        </p:blipFill>
        <p:spPr>
          <a:xfrm>
            <a:off x="-14287" y="0"/>
            <a:ext cx="9144000" cy="513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866" name="Text Box 2"/>
          <p:cNvSpPr txBox="1"/>
          <p:nvPr/>
        </p:nvSpPr>
        <p:spPr>
          <a:xfrm>
            <a:off x="1203325" y="461963"/>
            <a:ext cx="738188" cy="1092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拥挤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4868" name="Text Box 4"/>
          <p:cNvSpPr txBox="1">
            <a:spLocks noChangeArrowheads="1"/>
          </p:cNvSpPr>
          <p:nvPr/>
        </p:nvSpPr>
        <p:spPr bwMode="auto">
          <a:xfrm>
            <a:off x="7409617" y="461963"/>
            <a:ext cx="677108" cy="3330575"/>
          </a:xfrm>
          <a:prstGeom prst="rect">
            <a:avLst/>
          </a:prstGeom>
          <a:noFill/>
          <a:ln>
            <a:noFill/>
          </a:ln>
          <a:effectLst/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左拐右拐 挤过去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1687513" y="1125538"/>
            <a:ext cx="4418013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这段话写的是哪里？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2200275" y="1771650"/>
            <a:ext cx="14414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威尼斯。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687513" y="2413000"/>
            <a:ext cx="6477000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你读出了一个怎样的威尼斯？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9"/>
          <p:cNvSpPr/>
          <p:nvPr/>
        </p:nvSpPr>
        <p:spPr>
          <a:xfrm>
            <a:off x="2200275" y="3178175"/>
            <a:ext cx="54657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水天一色的、蓝蓝的威尼斯。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5890" name="Text Box 2"/>
          <p:cNvSpPr txBox="1"/>
          <p:nvPr/>
        </p:nvSpPr>
        <p:spPr>
          <a:xfrm>
            <a:off x="473075" y="1004888"/>
            <a:ext cx="738188" cy="11493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河窄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5891" name="Text Box 3"/>
          <p:cNvSpPr txBox="1">
            <a:spLocks noChangeArrowheads="1"/>
          </p:cNvSpPr>
          <p:nvPr/>
        </p:nvSpPr>
        <p:spPr bwMode="auto">
          <a:xfrm>
            <a:off x="7993817" y="808037"/>
            <a:ext cx="677108" cy="3684941"/>
          </a:xfrm>
          <a:prstGeom prst="rect">
            <a:avLst/>
          </a:prstGeom>
          <a:noFill/>
          <a:ln>
            <a:noFill/>
          </a:ln>
          <a:effectLst/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平稳穿过 急速转弯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5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9"/>
          <p:cNvSpPr/>
          <p:nvPr/>
        </p:nvSpPr>
        <p:spPr>
          <a:xfrm>
            <a:off x="804863" y="1363663"/>
            <a:ext cx="766762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作者就是抓住了这三个特写镜头来进行描写的，而且这三个特写镜头一个比一个惊险，层层递进，船夫高超的驾驶技术仿佛就在眼前。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519113" y="1014413"/>
            <a:ext cx="8105775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你就置身于这样的小艇里，有什么感受？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1109663" y="1836738"/>
            <a:ext cx="6881812" cy="606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很刺激、惊险，有说不完的情趣。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95313" y="2540000"/>
            <a:ext cx="7083425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作者又有怎样的感受呢？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9"/>
          <p:cNvSpPr/>
          <p:nvPr/>
        </p:nvSpPr>
        <p:spPr>
          <a:xfrm>
            <a:off x="1109663" y="3279775"/>
            <a:ext cx="75914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两边的建筑飞一般地倒退，我们的眼睛忙极了，不知看哪一处好。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77813" y="1171575"/>
            <a:ext cx="9072563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前面的描写已经很充分了，这一部分多余吗？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709613" y="2019300"/>
            <a:ext cx="7983537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不多余。作者在以自己的感受唤醒读者的感受，让人有身临其境之感！如果去掉就不能唤起我们这样的感受了。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9"/>
          <p:cNvSpPr/>
          <p:nvPr/>
        </p:nvSpPr>
        <p:spPr>
          <a:xfrm>
            <a:off x="852488" y="703263"/>
            <a:ext cx="766762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如果说前面几句是正面的直接地对船夫的驾驶技术进行描写，那么这一句就是以自己的感受侧面地、间接地来写，衬托船夫高超的驾驶技术。二者结合起来，更具说服力！我们在写作文的时候，也可以借鉴这种方法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50900" y="827088"/>
            <a:ext cx="5699125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模拟体育节目主持人选拔赛。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850900" y="1652588"/>
            <a:ext cx="7732713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这一部分写得很精彩，同学们能不能像体育节目主持人那样进行一次现场直播呢？下面咱们就来模拟体育节目主持人选拔赛，内容是直播船夫如何驾驶小艇。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1"/>
          <p:cNvSpPr>
            <a:spLocks noChangeArrowheads="1"/>
          </p:cNvSpPr>
          <p:nvPr/>
        </p:nvSpPr>
        <p:spPr bwMode="auto">
          <a:xfrm>
            <a:off x="266700" y="155575"/>
            <a:ext cx="18319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体会语言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19125" y="1539875"/>
            <a:ext cx="8186738" cy="12827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默读第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5—6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自然段，想一想：威尼斯人和小艇有怎样的关系？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9"/>
          <p:cNvSpPr/>
          <p:nvPr/>
        </p:nvSpPr>
        <p:spPr>
          <a:xfrm>
            <a:off x="1423988" y="3049588"/>
            <a:ext cx="53371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息息相关，人离不开小艇。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39725" y="409575"/>
            <a:ext cx="5926138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谁乘小艇做什么？请完成表格。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aphicFrame>
        <p:nvGraphicFramePr>
          <p:cNvPr id="5" name="表格 5"/>
          <p:cNvGraphicFramePr>
            <a:graphicFrameLocks noGrp="1"/>
          </p:cNvGraphicFramePr>
          <p:nvPr/>
        </p:nvGraphicFramePr>
        <p:xfrm>
          <a:off x="303213" y="1163638"/>
          <a:ext cx="8594725" cy="3622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8681"/>
                <a:gridCol w="1614388"/>
                <a:gridCol w="2267756"/>
                <a:gridCol w="2563900"/>
              </a:tblGrid>
              <a:tr h="60377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/>
                        <a:t>谁</a:t>
                      </a:r>
                      <a:endParaRPr lang="zh-CN" altLang="en-US" sz="3200" dirty="0"/>
                    </a:p>
                  </a:txBody>
                  <a:tcPr marL="91442" marR="91442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/>
                        <a:t>交通工具</a:t>
                      </a:r>
                      <a:endParaRPr lang="zh-CN" altLang="en-US" sz="2800" dirty="0"/>
                    </a:p>
                  </a:txBody>
                  <a:tcPr marL="91442" marR="91442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/>
                        <a:t>做什么</a:t>
                      </a:r>
                      <a:endParaRPr lang="zh-CN" altLang="en-US" sz="3200" dirty="0"/>
                    </a:p>
                  </a:txBody>
                  <a:tcPr marL="91442" marR="91442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/>
                        <a:t>怎么乘坐</a:t>
                      </a:r>
                      <a:endParaRPr lang="zh-CN" altLang="en-US" sz="3200" dirty="0"/>
                    </a:p>
                  </a:txBody>
                  <a:tcPr marL="91442" marR="91442" marT="45714" marB="45714" anchor="ctr"/>
                </a:tc>
              </a:tr>
              <a:tr h="603779">
                <a:tc>
                  <a:txBody>
                    <a:bodyPr/>
                    <a:lstStyle/>
                    <a:p>
                      <a:pPr algn="ctr"/>
                      <a:endParaRPr lang="zh-CN" altLang="en-US" sz="3200"/>
                    </a:p>
                  </a:txBody>
                  <a:tcPr marL="91442" marR="91442" marT="45714" marB="45714" anchor="ctr"/>
                </a:tc>
                <a:tc rowSpan="5"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 marL="91442" marR="91442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/>
                    </a:p>
                  </a:txBody>
                  <a:tcPr marL="91442" marR="91442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/>
                    </a:p>
                  </a:txBody>
                  <a:tcPr marL="91442" marR="91442" marT="45714" marB="45714" anchor="ctr"/>
                </a:tc>
              </a:tr>
              <a:tr h="603779">
                <a:tc>
                  <a:txBody>
                    <a:bodyPr/>
                    <a:lstStyle/>
                    <a:p>
                      <a:pPr algn="ctr"/>
                      <a:endParaRPr lang="zh-CN" altLang="en-US" sz="3200"/>
                    </a:p>
                  </a:txBody>
                  <a:tcPr marL="91442" marR="91442" marT="45714" marB="45714" anchor="ctr"/>
                </a:tc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 marL="91442" marR="91442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/>
                    </a:p>
                  </a:txBody>
                  <a:tcPr marL="91442" marR="91442" marT="45714" marB="45714" anchor="ctr"/>
                </a:tc>
              </a:tr>
              <a:tr h="603779">
                <a:tc>
                  <a:txBody>
                    <a:bodyPr/>
                    <a:lstStyle/>
                    <a:p>
                      <a:pPr algn="ctr"/>
                      <a:endParaRPr lang="zh-CN" altLang="en-US" sz="3200"/>
                    </a:p>
                  </a:txBody>
                  <a:tcPr marL="91442" marR="91442" marT="45714" marB="45714" anchor="ctr"/>
                </a:tc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/>
                    </a:p>
                  </a:txBody>
                  <a:tcPr marL="91442" marR="91442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/>
                    </a:p>
                  </a:txBody>
                  <a:tcPr marL="91442" marR="91442" marT="45714" marB="45714" anchor="ctr"/>
                </a:tc>
              </a:tr>
              <a:tr h="603779">
                <a:tc>
                  <a:txBody>
                    <a:bodyPr/>
                    <a:lstStyle/>
                    <a:p>
                      <a:pPr algn="ctr"/>
                      <a:endParaRPr lang="zh-CN" altLang="en-US" sz="3200"/>
                    </a:p>
                  </a:txBody>
                  <a:tcPr marL="91442" marR="91442" marT="45714" marB="45714" anchor="ctr"/>
                </a:tc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/>
                    </a:p>
                  </a:txBody>
                  <a:tcPr marL="91442" marR="91442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 marL="91442" marR="91442" marT="45714" marB="45714" anchor="ctr"/>
                </a:tc>
              </a:tr>
              <a:tr h="603779">
                <a:tc>
                  <a:txBody>
                    <a:bodyPr/>
                    <a:lstStyle/>
                    <a:p>
                      <a:pPr algn="ctr"/>
                      <a:endParaRPr lang="zh-CN" altLang="en-US" sz="3200"/>
                    </a:p>
                  </a:txBody>
                  <a:tcPr marL="91442" marR="91442" marT="45714" marB="45714" anchor="ctr"/>
                </a:tc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/>
                    </a:p>
                  </a:txBody>
                  <a:tcPr marL="91442" marR="91442" marT="45714" marB="45714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 marL="91442" marR="91442" marT="45714" marB="45714" anchor="ctr"/>
                </a:tc>
              </a:tr>
            </a:tbl>
          </a:graphicData>
        </a:graphic>
      </p:graphicFrame>
      <p:sp>
        <p:nvSpPr>
          <p:cNvPr id="7" name="Rectangle 58"/>
          <p:cNvSpPr/>
          <p:nvPr/>
        </p:nvSpPr>
        <p:spPr>
          <a:xfrm>
            <a:off x="903288" y="1808163"/>
            <a:ext cx="990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商人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60"/>
          <p:cNvSpPr/>
          <p:nvPr/>
        </p:nvSpPr>
        <p:spPr>
          <a:xfrm>
            <a:off x="525463" y="2392363"/>
            <a:ext cx="17462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青年妇女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60"/>
          <p:cNvSpPr/>
          <p:nvPr/>
        </p:nvSpPr>
        <p:spPr>
          <a:xfrm>
            <a:off x="349250" y="3016250"/>
            <a:ext cx="20034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孩子、保姆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60"/>
          <p:cNvSpPr/>
          <p:nvPr/>
        </p:nvSpPr>
        <p:spPr>
          <a:xfrm>
            <a:off x="230188" y="3619500"/>
            <a:ext cx="2336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老人带着全家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60"/>
          <p:cNvSpPr/>
          <p:nvPr/>
        </p:nvSpPr>
        <p:spPr>
          <a:xfrm>
            <a:off x="388938" y="4219575"/>
            <a:ext cx="20193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看戏的人们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60"/>
          <p:cNvSpPr/>
          <p:nvPr/>
        </p:nvSpPr>
        <p:spPr>
          <a:xfrm>
            <a:off x="2979738" y="2422525"/>
            <a:ext cx="646112" cy="138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坐小艇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58"/>
          <p:cNvSpPr/>
          <p:nvPr/>
        </p:nvSpPr>
        <p:spPr>
          <a:xfrm>
            <a:off x="4457700" y="1795463"/>
            <a:ext cx="13684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做生意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60"/>
          <p:cNvSpPr/>
          <p:nvPr/>
        </p:nvSpPr>
        <p:spPr>
          <a:xfrm>
            <a:off x="4332288" y="2379663"/>
            <a:ext cx="17462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高声谈笑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60"/>
          <p:cNvSpPr/>
          <p:nvPr/>
        </p:nvSpPr>
        <p:spPr>
          <a:xfrm>
            <a:off x="4457700" y="3016250"/>
            <a:ext cx="13684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去郊外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60"/>
          <p:cNvSpPr/>
          <p:nvPr/>
        </p:nvSpPr>
        <p:spPr>
          <a:xfrm>
            <a:off x="3994150" y="3644900"/>
            <a:ext cx="2336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上教堂作祷告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60"/>
          <p:cNvSpPr/>
          <p:nvPr/>
        </p:nvSpPr>
        <p:spPr>
          <a:xfrm>
            <a:off x="4645025" y="4191000"/>
            <a:ext cx="10080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回家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8"/>
          <p:cNvSpPr/>
          <p:nvPr/>
        </p:nvSpPr>
        <p:spPr>
          <a:xfrm>
            <a:off x="6807200" y="1808163"/>
            <a:ext cx="168116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（走下）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60"/>
          <p:cNvSpPr/>
          <p:nvPr/>
        </p:nvSpPr>
        <p:spPr>
          <a:xfrm>
            <a:off x="6584950" y="2392363"/>
            <a:ext cx="199866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（在小艇里）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60"/>
          <p:cNvSpPr/>
          <p:nvPr/>
        </p:nvSpPr>
        <p:spPr>
          <a:xfrm>
            <a:off x="6807200" y="3006725"/>
            <a:ext cx="13684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（坐着）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60"/>
          <p:cNvSpPr/>
          <p:nvPr/>
        </p:nvSpPr>
        <p:spPr>
          <a:xfrm>
            <a:off x="6807200" y="4191000"/>
            <a:ext cx="12890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（雇定）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60"/>
          <p:cNvSpPr/>
          <p:nvPr/>
        </p:nvSpPr>
        <p:spPr>
          <a:xfrm>
            <a:off x="6807200" y="3589338"/>
            <a:ext cx="13684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（坐着）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641350" y="639763"/>
            <a:ext cx="8051800" cy="1281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课文没写青年妇女乘小艇是去干什么，谁能展开想象说一说？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1157288" y="1920875"/>
            <a:ext cx="6880225" cy="606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去看戏、走亲戚、购物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41350" y="2527300"/>
            <a:ext cx="8051800" cy="1281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还有哪些人也要用小艇做交通工具去工作、学习？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9"/>
          <p:cNvSpPr/>
          <p:nvPr/>
        </p:nvSpPr>
        <p:spPr>
          <a:xfrm>
            <a:off x="1157288" y="3808413"/>
            <a:ext cx="68802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邮递员、医生、学生、市长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622300" y="554038"/>
            <a:ext cx="8161338" cy="23764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白天，当小艇一出动，城市就喧闹起来，充满生机活力；夜晚，当小艇一停泊，威尼斯就沉寂、安静，入睡了。作者运用了什么手法？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1081088" y="2930525"/>
            <a:ext cx="770255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对比的手法，一静一动的描写形成对比，更衬托出了小艇在人们生活中的重要作用。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741363" y="709613"/>
            <a:ext cx="8161338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小艇与威尼斯之间有什么密切关系？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1130300" y="1465263"/>
            <a:ext cx="76168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艇停城静，艇动城闹，威尼斯古城的热闹与静寂是与小艇的动与静密切相关的。艇不动了，人们也就停止了活动，所以这一优美的夜景描写也说明小艇是小城重要的交通工具。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492125" y="1087438"/>
            <a:ext cx="8159750" cy="2968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有感情地朗读课文第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5—6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自然段，你会感觉到这部分文字如同音乐一般，有活泼、明快的部分，也有柔和、细腻、温婉的部分。请选择你感受最深的部分读一读，你觉得该给这部分文字配怎样的乐曲？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692150" y="547688"/>
            <a:ext cx="7797800" cy="414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第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6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自然段，先动后静，读的时候，先明快后舒缓。男女生合作读第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6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自然段，男生读动的部分，女生读静的部分。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如果你生活在威尼斯，结合课文内容，想象你一天中生活的情景。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讨论交流：想象在威尼斯一天中生活的情景。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矩形 1"/>
          <p:cNvSpPr>
            <a:spLocks noChangeArrowheads="1"/>
          </p:cNvSpPr>
          <p:nvPr/>
        </p:nvSpPr>
        <p:spPr bwMode="auto">
          <a:xfrm>
            <a:off x="238125" y="157163"/>
            <a:ext cx="18319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拓展阅读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82600" y="1171575"/>
            <a:ext cx="8159750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回顾全文，威尼斯给你留下了怎样的印象？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9"/>
          <p:cNvSpPr/>
          <p:nvPr/>
        </p:nvSpPr>
        <p:spPr>
          <a:xfrm>
            <a:off x="909638" y="1776413"/>
            <a:ext cx="7539037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一个词、一句话肯定不能表达清楚我们此时的内心，但是在我们心中却充满了对威尼斯的向往和憧憬。作者也同样回味无穷，因而用了“说不完的情趣”来表达自己的情感。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73100" y="1373188"/>
            <a:ext cx="7689850" cy="2455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威尼斯很神奇，但凡去过的人都像着了魔似的，对它念念不忘。读读课本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P96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页“阅读链接”，想想在介绍威尼斯时，三位作家在表达上有什么相似之处。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9"/>
          <p:cNvSpPr/>
          <p:nvPr/>
        </p:nvSpPr>
        <p:spPr>
          <a:xfrm>
            <a:off x="849313" y="1360488"/>
            <a:ext cx="754062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三位作家都从不同侧面介绍了威尼斯这座水上名城的独特风情，都用优美、生动、形象的语言写出了景物的静态美和动态美。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矩形 16"/>
          <p:cNvSpPr>
            <a:spLocks noChangeArrowheads="1"/>
          </p:cNvSpPr>
          <p:nvPr/>
        </p:nvSpPr>
        <p:spPr bwMode="auto">
          <a:xfrm>
            <a:off x="284163" y="150813"/>
            <a:ext cx="1831975" cy="585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板书设计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7" name="AutoShape 2"/>
          <p:cNvSpPr/>
          <p:nvPr/>
        </p:nvSpPr>
        <p:spPr>
          <a:xfrm>
            <a:off x="2038350" y="755650"/>
            <a:ext cx="328613" cy="3533775"/>
          </a:xfrm>
          <a:prstGeom prst="leftBrace">
            <a:avLst>
              <a:gd name="adj1" fmla="val 34252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57348" name="Rectangle 9"/>
          <p:cNvSpPr/>
          <p:nvPr/>
        </p:nvSpPr>
        <p:spPr>
          <a:xfrm>
            <a:off x="5086350" y="3209925"/>
            <a:ext cx="1841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endParaRPr lang="zh-CN" altLang="zh-CN" sz="28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" name="Text Box 11"/>
          <p:cNvSpPr txBox="1"/>
          <p:nvPr/>
        </p:nvSpPr>
        <p:spPr>
          <a:xfrm>
            <a:off x="2230438" y="1506538"/>
            <a:ext cx="1989137" cy="522287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pPr eaLnBrk="1" hangingPunct="1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样子、特点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27"/>
          <p:cNvSpPr txBox="1"/>
          <p:nvPr/>
        </p:nvSpPr>
        <p:spPr>
          <a:xfrm>
            <a:off x="2228850" y="2686050"/>
            <a:ext cx="30702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船夫驾驶技术高超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"/>
          <p:cNvSpPr txBox="1"/>
          <p:nvPr/>
        </p:nvSpPr>
        <p:spPr>
          <a:xfrm>
            <a:off x="725488" y="1987550"/>
            <a:ext cx="1312862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威尼斯的小艇</a:t>
            </a:r>
            <a:endParaRPr lang="en-US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27"/>
          <p:cNvSpPr txBox="1"/>
          <p:nvPr/>
        </p:nvSpPr>
        <p:spPr>
          <a:xfrm>
            <a:off x="2281238" y="3581400"/>
            <a:ext cx="1987550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与人们生活息息相关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2"/>
          <p:cNvSpPr txBox="1"/>
          <p:nvPr/>
        </p:nvSpPr>
        <p:spPr>
          <a:xfrm>
            <a:off x="2449513" y="555625"/>
            <a:ext cx="2455863" cy="5222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主要交通工具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7" name="TextBox 17"/>
          <p:cNvSpPr txBox="1"/>
          <p:nvPr/>
        </p:nvSpPr>
        <p:spPr>
          <a:xfrm>
            <a:off x="4219575" y="1160463"/>
            <a:ext cx="2112963" cy="13858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长、窄、深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两头翘起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轻快灵活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8" name="TextBox 18"/>
          <p:cNvSpPr txBox="1"/>
          <p:nvPr/>
        </p:nvSpPr>
        <p:spPr>
          <a:xfrm>
            <a:off x="5270500" y="2686050"/>
            <a:ext cx="3516313" cy="523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操纵自如、速度极快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9" name="TextBox 19"/>
          <p:cNvSpPr txBox="1"/>
          <p:nvPr/>
        </p:nvSpPr>
        <p:spPr>
          <a:xfrm>
            <a:off x="4268788" y="3581400"/>
            <a:ext cx="4518025" cy="9540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白天，人们出行，艇动城闹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半夜，戏院散场，艇停城静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2" grpId="0"/>
      <p:bldP spid="33" grpId="0"/>
      <p:bldP spid="34" grpId="0"/>
      <p:bldP spid="35" grpId="0"/>
      <p:bldP spid="36" grpId="0" animBg="1"/>
      <p:bldP spid="37" grpId="0" animBg="1"/>
      <p:bldP spid="38" grpId="0" animBg="1"/>
      <p:bldP spid="3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1524000" y="1527175"/>
            <a:ext cx="6854825" cy="1281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仔细观察这幅图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,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说一说威尼斯有什么特点？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2012950" y="2978150"/>
            <a:ext cx="5622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没有街道，是一座水城。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650875" y="1036638"/>
            <a:ext cx="7956550" cy="2968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威尼斯的意思是“海中的城”。它是意大利著名的旅游城市，意大利就像一只长筒靴，而威尼斯就是这只长筒靴靴腰上的一颗明珠。今天，让我们一起走进美国著名作家马克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·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吐温的文章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威尼斯的小艇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》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椭圆 5"/>
          <p:cNvSpPr/>
          <p:nvPr/>
        </p:nvSpPr>
        <p:spPr>
          <a:xfrm>
            <a:off x="2411413" y="1851025"/>
            <a:ext cx="720725" cy="720725"/>
          </a:xfrm>
          <a:prstGeom prst="ellipse">
            <a:avLst/>
          </a:prstGeom>
          <a:solidFill>
            <a:srgbClr val="02A0E9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87" name="标题 1"/>
          <p:cNvSpPr txBox="1"/>
          <p:nvPr/>
        </p:nvSpPr>
        <p:spPr>
          <a:xfrm>
            <a:off x="1285875" y="1816100"/>
            <a:ext cx="6572250" cy="7556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defTabSz="850900" eaLnBrk="1" hangingPunct="1"/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18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威尼斯的小艇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8" name="图片 2"/>
          <p:cNvPicPr>
            <a:picLocks noChangeAspect="1"/>
          </p:cNvPicPr>
          <p:nvPr/>
        </p:nvPicPr>
        <p:blipFill>
          <a:blip r:embed="rId2"/>
          <a:srcRect l="36086" t="-75"/>
          <a:stretch>
            <a:fillRect/>
          </a:stretch>
        </p:blipFill>
        <p:spPr>
          <a:xfrm>
            <a:off x="476250" y="195263"/>
            <a:ext cx="2295525" cy="46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030538" y="2768600"/>
            <a:ext cx="4572000" cy="1920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威尼斯在哪儿？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小艇的样子怎样？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小艇的作用如何？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641350" y="1049338"/>
            <a:ext cx="7956550" cy="6064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自由朗读课文，达到正确、流利地朗读。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243" name="矩形 4"/>
          <p:cNvSpPr>
            <a:spLocks noChangeArrowheads="1"/>
          </p:cNvSpPr>
          <p:nvPr/>
        </p:nvSpPr>
        <p:spPr bwMode="auto">
          <a:xfrm>
            <a:off x="266700" y="138113"/>
            <a:ext cx="1831975" cy="585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初读课文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790575" y="1568450"/>
            <a:ext cx="748665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威尼斯  船艄  翘起  保姆   祷告  雇定  哗笑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纵横交叉   操纵自如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790575" y="3016250"/>
            <a:ext cx="6770688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纵横交叉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：写的是河道交叉在一起。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790575" y="3621088"/>
            <a:ext cx="7807325" cy="1196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操纵自如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：写的是船夫驾驶小船熟练灵活，得心应手。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3"/>
          <p:cNvSpPr txBox="1">
            <a:spLocks noChangeArrowheads="1"/>
          </p:cNvSpPr>
          <p:nvPr/>
        </p:nvSpPr>
        <p:spPr bwMode="auto">
          <a:xfrm>
            <a:off x="776288" y="1279525"/>
            <a:ext cx="5734050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两个“纵”字的意思一样吗？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267" name="文本框 4"/>
          <p:cNvSpPr txBox="1"/>
          <p:nvPr/>
        </p:nvSpPr>
        <p:spPr>
          <a:xfrm>
            <a:off x="630238" y="1973263"/>
            <a:ext cx="823277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不一样，“纵横交叉”的“纵”指竖、直，南北的方向，与“横”相对。“操纵自如”的“纵”指放。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wrap="square">
        <a:spAutoFit/>
      </a:bodyPr>
      <a:lstStyle>
        <a:defPPr>
          <a:lnSpc>
            <a:spcPct val="150000"/>
          </a:lnSpc>
          <a:defRPr sz="3200" b="1" i="0" dirty="0" smtClean="0">
            <a:solidFill>
              <a:srgbClr val="000000"/>
            </a:solidFill>
            <a:effectLst/>
            <a:latin typeface="+mn-ea"/>
            <a:ea typeface="+mn-ea"/>
          </a:defRPr>
        </a:defPPr>
      </a:lstStyle>
    </a:spDef>
    <a:txDef>
      <a:spPr bwMode="auto">
        <a:noFill/>
        <a:ln>
          <a:noFill/>
        </a:ln>
      </a:spPr>
      <a:bodyPr wrap="square" rtlCol="0">
        <a:spAutoFit/>
      </a:bodyPr>
      <a:lstStyle>
        <a:defPPr eaLnBrk="1" hangingPunct="1">
          <a:lnSpc>
            <a:spcPct val="130000"/>
          </a:lnSpc>
          <a:defRPr kumimoji="1"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3395</Words>
  <Application>WPS 演示</Application>
  <PresentationFormat/>
  <Paragraphs>282</Paragraphs>
  <Slides>47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47</vt:i4>
      </vt:variant>
    </vt:vector>
  </HeadingPairs>
  <TitlesOfParts>
    <vt:vector size="61" baseType="lpstr">
      <vt:lpstr>Arial</vt:lpstr>
      <vt:lpstr>宋体</vt:lpstr>
      <vt:lpstr>Wingdings</vt:lpstr>
      <vt:lpstr>楷体</vt:lpstr>
      <vt:lpstr>Times New Roman</vt:lpstr>
      <vt:lpstr>黑体</vt:lpstr>
      <vt:lpstr>微软雅黑</vt:lpstr>
      <vt:lpstr>Arial Unicode MS</vt:lpstr>
      <vt:lpstr>Calibri</vt:lpstr>
      <vt:lpstr>Cambria</vt:lpstr>
      <vt:lpstr>Arial</vt:lpstr>
      <vt:lpstr>等线</vt:lpstr>
      <vt:lpstr>2_Office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1982</cp:revision>
  <dcterms:created xsi:type="dcterms:W3CDTF">2016-01-14T05:53:00Z</dcterms:created>
  <dcterms:modified xsi:type="dcterms:W3CDTF">2023-11-13T12:16:15Z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9CDE1014F3244E419B29DA242743FCEE_13</vt:lpwstr>
  </property>
  <property fmtid="{D5CDD505-2E9C-101B-9397-08002B2CF9AE}" pid="3" name="KSOProductBuildVer">
    <vt:lpwstr>2052-12.1.0.15374</vt:lpwstr>
  </property>
</Properties>
</file>