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9"/>
  </p:notesMasterIdLst>
  <p:handoutMasterIdLst>
    <p:handoutMasterId r:id="rId42"/>
  </p:handoutMasterIdLst>
  <p:sldIdLst>
    <p:sldId id="256" r:id="rId4"/>
    <p:sldId id="357" r:id="rId5"/>
    <p:sldId id="375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85" r:id="rId14"/>
    <p:sldId id="384" r:id="rId15"/>
    <p:sldId id="383" r:id="rId16"/>
    <p:sldId id="386" r:id="rId17"/>
    <p:sldId id="308" r:id="rId18"/>
    <p:sldId id="339" r:id="rId20"/>
    <p:sldId id="387" r:id="rId21"/>
    <p:sldId id="388" r:id="rId22"/>
    <p:sldId id="389" r:id="rId23"/>
    <p:sldId id="390" r:id="rId24"/>
    <p:sldId id="368" r:id="rId25"/>
    <p:sldId id="354" r:id="rId26"/>
    <p:sldId id="369" r:id="rId27"/>
    <p:sldId id="391" r:id="rId28"/>
    <p:sldId id="392" r:id="rId29"/>
    <p:sldId id="371" r:id="rId30"/>
    <p:sldId id="372" r:id="rId31"/>
    <p:sldId id="373" r:id="rId32"/>
    <p:sldId id="393" r:id="rId33"/>
    <p:sldId id="402" r:id="rId34"/>
    <p:sldId id="396" r:id="rId35"/>
    <p:sldId id="397" r:id="rId36"/>
    <p:sldId id="370" r:id="rId37"/>
    <p:sldId id="398" r:id="rId38"/>
    <p:sldId id="399" r:id="rId39"/>
    <p:sldId id="400" r:id="rId40"/>
    <p:sldId id="411" r:id="rId41"/>
  </p:sldIdLst>
  <p:sldSz cx="9144000" cy="5143500"/>
  <p:notesSz cx="6858000" cy="9144000"/>
  <p:custDataLst>
    <p:tags r:id="rId4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9" autoAdjust="0"/>
    <p:restoredTop sz="96256" autoAdjust="0"/>
  </p:normalViewPr>
  <p:slideViewPr>
    <p:cSldViewPr>
      <p:cViewPr varScale="1">
        <p:scale>
          <a:sx n="137" d="100"/>
          <a:sy n="137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911F227F-8851-4213-97FA-B834357388C7}" type="datetime1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0C6FF0F-9643-43C4-AA03-1E6F4A82A255}" type="slidenum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8C2243-2664-42FF-AA69-13A871106CAE}" type="datetime1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ea typeface="楷体" panose="02010609060101010101" pitchFamily="49" charset="-122"/>
              </a:rPr>
              <a:t>状元成才路</a:t>
            </a:r>
            <a:endParaRPr lang="zh-CN" altLang="en-US" sz="1200">
              <a:ea typeface="楷体" panose="02010609060101010101" pitchFamily="49" charset="-122"/>
            </a:endParaRPr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CE8A62E3-CD0D-4B8A-944C-718C3CF5155E}" type="slidenum">
              <a:rPr lang="zh-CN" altLang="en-US" sz="1200">
                <a:ea typeface="楷体" panose="02010609060101010101" pitchFamily="49" charset="-122"/>
              </a:rPr>
            </a:fld>
            <a:endParaRPr lang="zh-CN" altLang="en-US" sz="1200"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Calibri" panose="020F0502020204030204" pitchFamily="34" charset="0"/>
                <a:ea typeface="楷体" panose="02010609060101010101" pitchFamily="49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3556" name="页眉占位符 5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Calibri" panose="020F0502020204030204" pitchFamily="34" charset="0"/>
                <a:ea typeface="楷体" panose="02010609060101010101" pitchFamily="49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993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Calibri" panose="020F0502020204030204" pitchFamily="34" charset="0"/>
                <a:ea typeface="楷体" panose="02010609060101010101" pitchFamily="49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994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Calibri" panose="020F0502020204030204" pitchFamily="34" charset="0"/>
                <a:ea typeface="楷体" panose="02010609060101010101" pitchFamily="49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6" descr="图形用户界面, 应用程序, Word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7938"/>
            <a:ext cx="9128125" cy="5135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6" descr="图形用户界面, 应用程序, Word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6" descr="图形用户界面, 应用程序, Word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矩形 2"/>
          <p:cNvSpPr/>
          <p:nvPr/>
        </p:nvSpPr>
        <p:spPr>
          <a:xfrm>
            <a:off x="539750" y="268288"/>
            <a:ext cx="8064500" cy="4535488"/>
          </a:xfrm>
          <a:prstGeom prst="rect">
            <a:avLst/>
          </a:prstGeom>
          <a:solidFill>
            <a:srgbClr val="F2F5FC"/>
          </a:solidFill>
          <a:ln>
            <a:solidFill>
              <a:srgbClr val="F2F5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6" descr="图形用户界面, 应用程序, Word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62" y="0"/>
            <a:ext cx="9148762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audio" Target="NULL" TargetMode="External"/><Relationship Id="rId2" Type="http://schemas.openxmlformats.org/officeDocument/2006/relationships/hyperlink" Target="&#35828;&#21809;&#33080;&#35889;.wmv" TargetMode="Externa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2339975" y="2500313"/>
            <a:ext cx="4176713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6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语文园地七</a:t>
            </a:r>
            <a:endParaRPr lang="zh-CN" altLang="en-US" sz="6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909763"/>
            <a:ext cx="2228850" cy="46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圆角矩形 15"/>
          <p:cNvSpPr/>
          <p:nvPr/>
        </p:nvSpPr>
        <p:spPr>
          <a:xfrm rot="16200000">
            <a:off x="4411663" y="-1550987"/>
            <a:ext cx="552450" cy="3952875"/>
          </a:xfrm>
          <a:prstGeom prst="roundRect">
            <a:avLst>
              <a:gd name="adj" fmla="val 50000"/>
            </a:avLst>
          </a:prstGeom>
          <a:solidFill>
            <a:srgbClr val="F6CD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17410" name="组合 6"/>
          <p:cNvGrpSpPr/>
          <p:nvPr/>
        </p:nvGrpSpPr>
        <p:grpSpPr>
          <a:xfrm>
            <a:off x="971550" y="992188"/>
            <a:ext cx="8421688" cy="2520950"/>
            <a:chOff x="540333" y="3075686"/>
            <a:chExt cx="8423563" cy="2521668"/>
          </a:xfrm>
        </p:grpSpPr>
        <p:sp>
          <p:nvSpPr>
            <p:cNvPr id="17411" name="矩形: 圆角 7"/>
            <p:cNvSpPr/>
            <p:nvPr/>
          </p:nvSpPr>
          <p:spPr>
            <a:xfrm>
              <a:off x="540333" y="3075686"/>
              <a:ext cx="7316829" cy="2521668"/>
            </a:xfrm>
            <a:prstGeom prst="roundRect">
              <a:avLst/>
            </a:prstGeom>
            <a:solidFill>
              <a:srgbClr val="FCEFDF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12" name="TextBox 1"/>
            <p:cNvSpPr txBox="1"/>
            <p:nvPr/>
          </p:nvSpPr>
          <p:spPr>
            <a:xfrm>
              <a:off x="755657" y="3507973"/>
              <a:ext cx="8208239" cy="16938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亮相      行当      压轴      行头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跑龙套    唱白脸    花架子    对台戏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粉墨登场  字正腔圆  有板有眼  科班出身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3" name="文本框 3"/>
          <p:cNvSpPr txBox="1"/>
          <p:nvPr/>
        </p:nvSpPr>
        <p:spPr>
          <a:xfrm>
            <a:off x="2970213" y="1470025"/>
            <a:ext cx="5381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3"/>
          <p:cNvSpPr txBox="1"/>
          <p:nvPr/>
        </p:nvSpPr>
        <p:spPr>
          <a:xfrm>
            <a:off x="2965450" y="1054100"/>
            <a:ext cx="16525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5" name="文本框 3"/>
          <p:cNvSpPr txBox="1"/>
          <p:nvPr/>
        </p:nvSpPr>
        <p:spPr>
          <a:xfrm>
            <a:off x="1187450" y="1074738"/>
            <a:ext cx="186848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6" name="文本框 3"/>
          <p:cNvSpPr txBox="1"/>
          <p:nvPr/>
        </p:nvSpPr>
        <p:spPr>
          <a:xfrm>
            <a:off x="1539875" y="1474788"/>
            <a:ext cx="5381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文本框 3"/>
          <p:cNvSpPr txBox="1"/>
          <p:nvPr/>
        </p:nvSpPr>
        <p:spPr>
          <a:xfrm>
            <a:off x="4724400" y="1074738"/>
            <a:ext cx="16541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ò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u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8" name="文本框 3"/>
          <p:cNvSpPr txBox="1"/>
          <p:nvPr/>
        </p:nvSpPr>
        <p:spPr>
          <a:xfrm>
            <a:off x="5113338" y="1470025"/>
            <a:ext cx="5381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矩形 6"/>
          <p:cNvSpPr/>
          <p:nvPr/>
        </p:nvSpPr>
        <p:spPr>
          <a:xfrm>
            <a:off x="827088" y="3513138"/>
            <a:ext cx="61944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读着这些词语，你有什么发现？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7420" name="矩形 6"/>
          <p:cNvSpPr/>
          <p:nvPr/>
        </p:nvSpPr>
        <p:spPr>
          <a:xfrm>
            <a:off x="877888" y="4098925"/>
            <a:ext cx="28082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都与戏曲有关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1" name="矩形 1"/>
          <p:cNvSpPr/>
          <p:nvPr/>
        </p:nvSpPr>
        <p:spPr>
          <a:xfrm>
            <a:off x="2767013" y="115888"/>
            <a:ext cx="44053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理解词语，选词说话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5" grpId="0"/>
      <p:bldP spid="17416" grpId="0"/>
      <p:bldP spid="17417" grpId="0"/>
      <p:bldP spid="17418" grpId="0"/>
      <p:bldP spid="174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Box 1"/>
          <p:cNvSpPr txBox="1"/>
          <p:nvPr/>
        </p:nvSpPr>
        <p:spPr>
          <a:xfrm>
            <a:off x="539750" y="771525"/>
            <a:ext cx="8243888" cy="3201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过去戏曲盛行的年代，人们喜爱看戏、听戏，就像大家今天喜欢流行歌曲一样，所以，戏曲中使用的一些专有名词在今天也常常被我们所使用。大家不信？我先来问问大家，在你们家中，爸爸妈妈教育你们时，是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Box 1"/>
          <p:cNvSpPr txBox="1"/>
          <p:nvPr/>
        </p:nvSpPr>
        <p:spPr>
          <a:xfrm>
            <a:off x="827088" y="1276350"/>
            <a:ext cx="774065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不是往往一个唱红脸，一个唱白脸？而爷爷奶奶又往往过来打圆场？这里的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唱红脸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唱白脸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打圆场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可都是戏曲中的用语。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Box 1"/>
          <p:cNvSpPr txBox="1"/>
          <p:nvPr/>
        </p:nvSpPr>
        <p:spPr>
          <a:xfrm>
            <a:off x="971550" y="1492250"/>
            <a:ext cx="4932363" cy="2652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同学们知道这些词语的意思吗？小组内互相交流词语的意思，圈出不理解的词语。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1492250"/>
            <a:ext cx="3376612" cy="3376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3011488"/>
            <a:ext cx="2024063" cy="151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06" name="图片 2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681038"/>
            <a:ext cx="1636712" cy="21812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07" name="图片 1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500" y="2876550"/>
            <a:ext cx="1789113" cy="1787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08" name="图片 16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575" y="785813"/>
            <a:ext cx="2439988" cy="15605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1509" name="组合 1"/>
          <p:cNvGrpSpPr/>
          <p:nvPr/>
        </p:nvGrpSpPr>
        <p:grpSpPr>
          <a:xfrm>
            <a:off x="2266950" y="1203325"/>
            <a:ext cx="2171700" cy="849313"/>
            <a:chOff x="2266950" y="1203325"/>
            <a:chExt cx="2171700" cy="849313"/>
          </a:xfrm>
        </p:grpSpPr>
        <p:pic>
          <p:nvPicPr>
            <p:cNvPr id="21510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66950" y="1203325"/>
              <a:ext cx="2171700" cy="8493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11" name="TextBox 1"/>
            <p:cNvSpPr txBox="1"/>
            <p:nvPr/>
          </p:nvSpPr>
          <p:spPr>
            <a:xfrm>
              <a:off x="3065463" y="1311275"/>
              <a:ext cx="1223962" cy="641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行头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2" name="组合 4"/>
          <p:cNvGrpSpPr/>
          <p:nvPr/>
        </p:nvGrpSpPr>
        <p:grpSpPr>
          <a:xfrm>
            <a:off x="2206625" y="3581400"/>
            <a:ext cx="2171700" cy="847725"/>
            <a:chOff x="2206625" y="3581400"/>
            <a:chExt cx="2171700" cy="847725"/>
          </a:xfrm>
        </p:grpSpPr>
        <p:pic>
          <p:nvPicPr>
            <p:cNvPr id="215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06625" y="3581400"/>
              <a:ext cx="2171700" cy="8477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14" name="TextBox 1"/>
            <p:cNvSpPr txBox="1"/>
            <p:nvPr/>
          </p:nvSpPr>
          <p:spPr>
            <a:xfrm>
              <a:off x="3025775" y="3684588"/>
              <a:ext cx="1185863" cy="641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行当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5" name="组合 3"/>
          <p:cNvGrpSpPr/>
          <p:nvPr/>
        </p:nvGrpSpPr>
        <p:grpSpPr>
          <a:xfrm>
            <a:off x="6227763" y="1522413"/>
            <a:ext cx="2171700" cy="849312"/>
            <a:chOff x="6227763" y="1522413"/>
            <a:chExt cx="2171700" cy="849312"/>
          </a:xfrm>
        </p:grpSpPr>
        <p:pic>
          <p:nvPicPr>
            <p:cNvPr id="21516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27763" y="1522413"/>
              <a:ext cx="2171700" cy="8493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17" name="TextBox 1"/>
            <p:cNvSpPr txBox="1"/>
            <p:nvPr/>
          </p:nvSpPr>
          <p:spPr>
            <a:xfrm>
              <a:off x="7027863" y="1665288"/>
              <a:ext cx="1185862" cy="641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亮相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8" name="组合 5"/>
          <p:cNvGrpSpPr/>
          <p:nvPr/>
        </p:nvGrpSpPr>
        <p:grpSpPr>
          <a:xfrm>
            <a:off x="6003925" y="3689350"/>
            <a:ext cx="2171700" cy="849313"/>
            <a:chOff x="6003925" y="3689350"/>
            <a:chExt cx="2171700" cy="849313"/>
          </a:xfrm>
        </p:grpSpPr>
        <p:pic>
          <p:nvPicPr>
            <p:cNvPr id="21519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03925" y="3689350"/>
              <a:ext cx="2171700" cy="8493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20" name="TextBox 1"/>
            <p:cNvSpPr txBox="1"/>
            <p:nvPr/>
          </p:nvSpPr>
          <p:spPr>
            <a:xfrm>
              <a:off x="6654800" y="3836988"/>
              <a:ext cx="1490663" cy="641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跑龙套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组合 1"/>
          <p:cNvGrpSpPr/>
          <p:nvPr/>
        </p:nvGrpSpPr>
        <p:grpSpPr>
          <a:xfrm>
            <a:off x="2268538" y="2500313"/>
            <a:ext cx="4662487" cy="1646237"/>
            <a:chOff x="2268538" y="2500313"/>
            <a:chExt cx="4662487" cy="1646237"/>
          </a:xfrm>
        </p:grpSpPr>
        <p:pic>
          <p:nvPicPr>
            <p:cNvPr id="22530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68538" y="2500313"/>
              <a:ext cx="4662487" cy="16462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31" name="TextBox 1">
              <a:hlinkClick r:id="rId2" action="ppaction://hlinkfile"/>
            </p:cNvPr>
            <p:cNvSpPr txBox="1"/>
            <p:nvPr/>
          </p:nvSpPr>
          <p:spPr>
            <a:xfrm>
              <a:off x="2898775" y="3219450"/>
              <a:ext cx="4032250" cy="641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字正腔圆、有板有眼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2" name="矩形 6"/>
          <p:cNvSpPr/>
          <p:nvPr/>
        </p:nvSpPr>
        <p:spPr>
          <a:xfrm>
            <a:off x="827088" y="987425"/>
            <a:ext cx="7812087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听了这段唱腔，你认为可以用哪两个词来形容？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22533" name="黄梅戏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1116013" y="8429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Box 1"/>
          <p:cNvSpPr txBox="1"/>
          <p:nvPr/>
        </p:nvSpPr>
        <p:spPr>
          <a:xfrm>
            <a:off x="684213" y="1058863"/>
            <a:ext cx="24844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选词填空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TextBox 1"/>
          <p:cNvSpPr txBox="1"/>
          <p:nvPr/>
        </p:nvSpPr>
        <p:spPr>
          <a:xfrm>
            <a:off x="684213" y="1706563"/>
            <a:ext cx="7827962" cy="2678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）我们班的节目是这场演出的（     ）大戏，虽然时间已经很晚了，但捧场的观众还是相当多。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）我的小弟弟正学着妈妈拖地，那（       ）的样子真可爱！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带形: 上凸 7"/>
          <p:cNvSpPr/>
          <p:nvPr/>
        </p:nvSpPr>
        <p:spPr>
          <a:xfrm>
            <a:off x="2684463" y="361950"/>
            <a:ext cx="3743325" cy="792163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11"/>
          <p:cNvSpPr txBox="1"/>
          <p:nvPr/>
        </p:nvSpPr>
        <p:spPr>
          <a:xfrm>
            <a:off x="6351588" y="1779588"/>
            <a:ext cx="10795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压轴</a:t>
            </a:r>
            <a:endParaRPr lang="zh-CN" altLang="en-US" sz="2800">
              <a:solidFill>
                <a:srgbClr val="C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4581" name="文本框 13"/>
          <p:cNvSpPr txBox="1"/>
          <p:nvPr/>
        </p:nvSpPr>
        <p:spPr>
          <a:xfrm>
            <a:off x="6854825" y="3109913"/>
            <a:ext cx="20161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有板有眼</a:t>
            </a:r>
            <a:endParaRPr lang="zh-CN" altLang="en-US" sz="2800">
              <a:solidFill>
                <a:srgbClr val="C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pic>
        <p:nvPicPr>
          <p:cNvPr id="2458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Box 1"/>
          <p:cNvSpPr txBox="1"/>
          <p:nvPr/>
        </p:nvSpPr>
        <p:spPr>
          <a:xfrm>
            <a:off x="971550" y="3076575"/>
            <a:ext cx="58324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任选一两个词语造句子。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TextBox 1"/>
          <p:cNvSpPr txBox="1"/>
          <p:nvPr/>
        </p:nvSpPr>
        <p:spPr>
          <a:xfrm>
            <a:off x="817563" y="1601788"/>
            <a:ext cx="7993062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）他那一身（    ）都相当讲究，要花不少钱吧！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10"/>
          <p:cNvSpPr txBox="1"/>
          <p:nvPr/>
        </p:nvSpPr>
        <p:spPr>
          <a:xfrm>
            <a:off x="3887788" y="1666875"/>
            <a:ext cx="10636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行头</a:t>
            </a:r>
            <a:endParaRPr lang="zh-CN" altLang="en-US" sz="3200">
              <a:solidFill>
                <a:srgbClr val="C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5604" name="带形: 上凸 7"/>
          <p:cNvSpPr/>
          <p:nvPr/>
        </p:nvSpPr>
        <p:spPr>
          <a:xfrm>
            <a:off x="2684463" y="361950"/>
            <a:ext cx="3743325" cy="792163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带形: 上凸 2"/>
          <p:cNvSpPr/>
          <p:nvPr/>
        </p:nvSpPr>
        <p:spPr>
          <a:xfrm>
            <a:off x="2843213" y="293688"/>
            <a:ext cx="3743325" cy="792162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左大括号 10"/>
          <p:cNvSpPr/>
          <p:nvPr/>
        </p:nvSpPr>
        <p:spPr>
          <a:xfrm>
            <a:off x="2339975" y="1920875"/>
            <a:ext cx="458788" cy="2087563"/>
          </a:xfrm>
          <a:prstGeom prst="leftBrace">
            <a:avLst>
              <a:gd name="adj1" fmla="val 68569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6627" name="矩形 6"/>
          <p:cNvSpPr/>
          <p:nvPr/>
        </p:nvSpPr>
        <p:spPr>
          <a:xfrm>
            <a:off x="403225" y="2455863"/>
            <a:ext cx="228123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课堂笔记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矩形 6"/>
          <p:cNvSpPr/>
          <p:nvPr/>
        </p:nvSpPr>
        <p:spPr>
          <a:xfrm>
            <a:off x="2744788" y="2546350"/>
            <a:ext cx="352901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听课时产生的想法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矩形 6"/>
          <p:cNvSpPr/>
          <p:nvPr/>
        </p:nvSpPr>
        <p:spPr>
          <a:xfrm>
            <a:off x="2743200" y="3416300"/>
            <a:ext cx="3527425" cy="985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有疑问或者需要查找的资料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矩形 6"/>
          <p:cNvSpPr/>
          <p:nvPr/>
        </p:nvSpPr>
        <p:spPr>
          <a:xfrm>
            <a:off x="2760663" y="1655763"/>
            <a:ext cx="287178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老师讲的重要内容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1" name="矩形 6"/>
          <p:cNvSpPr>
            <a:spLocks noChangeArrowheads="1"/>
          </p:cNvSpPr>
          <p:nvPr/>
        </p:nvSpPr>
        <p:spPr bwMode="auto">
          <a:xfrm>
            <a:off x="730250" y="1082675"/>
            <a:ext cx="2185988" cy="6524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语文园地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2" name="矩形 6"/>
          <p:cNvSpPr/>
          <p:nvPr/>
        </p:nvSpPr>
        <p:spPr>
          <a:xfrm>
            <a:off x="5514975" y="2455863"/>
            <a:ext cx="13604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字词句运用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3" name="左大括号 18"/>
          <p:cNvSpPr/>
          <p:nvPr/>
        </p:nvSpPr>
        <p:spPr>
          <a:xfrm>
            <a:off x="6664325" y="1857375"/>
            <a:ext cx="457200" cy="2087563"/>
          </a:xfrm>
          <a:prstGeom prst="leftBrace">
            <a:avLst>
              <a:gd name="adj1" fmla="val 68574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6634" name="矩形 6"/>
          <p:cNvSpPr/>
          <p:nvPr/>
        </p:nvSpPr>
        <p:spPr>
          <a:xfrm>
            <a:off x="6964363" y="1595438"/>
            <a:ext cx="13589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读准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5" name="矩形 6"/>
          <p:cNvSpPr/>
          <p:nvPr/>
        </p:nvSpPr>
        <p:spPr>
          <a:xfrm>
            <a:off x="7000875" y="2536825"/>
            <a:ext cx="13589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6" name="矩形 6"/>
          <p:cNvSpPr/>
          <p:nvPr/>
        </p:nvSpPr>
        <p:spPr>
          <a:xfrm>
            <a:off x="7007225" y="3549650"/>
            <a:ext cx="1360488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7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8" name="图片 14"/>
          <p:cNvPicPr>
            <a:picLocks noChangeAspect="1"/>
          </p:cNvPicPr>
          <p:nvPr/>
        </p:nvPicPr>
        <p:blipFill>
          <a:blip r:embed="rId2"/>
          <a:srcRect l="33599" t="28000" r="28602" b="30001"/>
          <a:stretch>
            <a:fillRect/>
          </a:stretch>
        </p:blipFill>
        <p:spPr>
          <a:xfrm>
            <a:off x="650875" y="1052513"/>
            <a:ext cx="641350" cy="711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带形: 上凸 1"/>
          <p:cNvSpPr/>
          <p:nvPr/>
        </p:nvSpPr>
        <p:spPr>
          <a:xfrm>
            <a:off x="2627313" y="293688"/>
            <a:ext cx="3743325" cy="792162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2376488" y="1081088"/>
            <a:ext cx="44275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7C411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图文对照，修改说明书</a:t>
            </a:r>
            <a:endParaRPr lang="en-US" altLang="zh-CN" sz="3200" b="1">
              <a:solidFill>
                <a:srgbClr val="7C411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26"/>
          <p:cNvSpPr/>
          <p:nvPr/>
        </p:nvSpPr>
        <p:spPr>
          <a:xfrm>
            <a:off x="755650" y="1779588"/>
            <a:ext cx="770413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请同学们回忆一下，你们有没有制作或拼装过一些玩具呢？如果我们要制作或拼装玩具，必须要阅读什么？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矩形 26"/>
          <p:cNvSpPr/>
          <p:nvPr/>
        </p:nvSpPr>
        <p:spPr>
          <a:xfrm>
            <a:off x="755650" y="3065463"/>
            <a:ext cx="770413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对，它就是说明书。今天，我们就来读一份玩具制作说明书，看看根据这份说明书能制作出什么样的玩具。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箭头: 右 16"/>
          <p:cNvSpPr/>
          <p:nvPr/>
        </p:nvSpPr>
        <p:spPr>
          <a:xfrm>
            <a:off x="4319588" y="2822575"/>
            <a:ext cx="2484437" cy="954088"/>
          </a:xfrm>
          <a:prstGeom prst="rightArrow">
            <a:avLst>
              <a:gd name="adj1" fmla="val 51426"/>
              <a:gd name="adj2" fmla="val 72176"/>
            </a:avLst>
          </a:prstGeom>
          <a:solidFill>
            <a:srgbClr val="5E68D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9218" name="箭头: 右 16"/>
          <p:cNvSpPr/>
          <p:nvPr/>
        </p:nvSpPr>
        <p:spPr>
          <a:xfrm>
            <a:off x="1835150" y="1784350"/>
            <a:ext cx="2484438" cy="952500"/>
          </a:xfrm>
          <a:prstGeom prst="rightArrow">
            <a:avLst>
              <a:gd name="adj1" fmla="val 51426"/>
              <a:gd name="adj2" fmla="val 72176"/>
            </a:avLst>
          </a:prstGeom>
          <a:solidFill>
            <a:srgbClr val="5E68D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9219" name="带形: 上凸 1">
            <a:hlinkClick r:id="rId1" action="ppaction://hlinksldjump"/>
          </p:cNvPr>
          <p:cNvSpPr/>
          <p:nvPr/>
        </p:nvSpPr>
        <p:spPr>
          <a:xfrm>
            <a:off x="3433763" y="2957513"/>
            <a:ext cx="3743325" cy="792162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带形: 上凸 2">
            <a:hlinkClick r:id="rId2" action="ppaction://hlinksldjump"/>
          </p:cNvPr>
          <p:cNvSpPr/>
          <p:nvPr/>
        </p:nvSpPr>
        <p:spPr>
          <a:xfrm>
            <a:off x="933450" y="1908175"/>
            <a:ext cx="3743325" cy="790575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Box 1"/>
          <p:cNvSpPr txBox="1"/>
          <p:nvPr/>
        </p:nvSpPr>
        <p:spPr>
          <a:xfrm>
            <a:off x="608013" y="442913"/>
            <a:ext cx="33829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制作玩具台灯。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矩形 26"/>
          <p:cNvSpPr/>
          <p:nvPr/>
        </p:nvSpPr>
        <p:spPr>
          <a:xfrm>
            <a:off x="-107950" y="1254125"/>
            <a:ext cx="53244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玩具小台灯制作说明书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文本框 8"/>
          <p:cNvSpPr txBox="1"/>
          <p:nvPr/>
        </p:nvSpPr>
        <p:spPr>
          <a:xfrm>
            <a:off x="539750" y="1827213"/>
            <a:ext cx="8064500" cy="2522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）自学提示。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①说明书从（    ）和（    ）两个方面     告诉我们小台灯的制作过程。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文本框 5"/>
          <p:cNvSpPr txBox="1"/>
          <p:nvPr/>
        </p:nvSpPr>
        <p:spPr>
          <a:xfrm>
            <a:off x="3059113" y="2951163"/>
            <a:ext cx="11509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endParaRPr lang="zh-CN" altLang="en-US" sz="2800">
              <a:solidFill>
                <a:srgbClr val="C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8677" name="文本框 7"/>
          <p:cNvSpPr txBox="1"/>
          <p:nvPr/>
        </p:nvSpPr>
        <p:spPr>
          <a:xfrm>
            <a:off x="4795838" y="2903538"/>
            <a:ext cx="11160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步骤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4725" y="195263"/>
            <a:ext cx="4660900" cy="4660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3"/>
          <p:cNvSpPr txBox="1"/>
          <p:nvPr/>
        </p:nvSpPr>
        <p:spPr>
          <a:xfrm>
            <a:off x="827088" y="268288"/>
            <a:ext cx="7483475" cy="4819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②材料用途。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半个乒乓球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）一个瓶盖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）一段铅丝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）一块橡皮泥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    ）红橡皮泥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③制作步骤。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做灯罩→（      ）→（      ）→做灯泡</a:t>
            </a:r>
            <a:endParaRPr lang="zh-CN" altLang="en-US" sz="26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9698" name="文本框 5"/>
          <p:cNvSpPr txBox="1"/>
          <p:nvPr/>
        </p:nvSpPr>
        <p:spPr>
          <a:xfrm>
            <a:off x="4098925" y="855663"/>
            <a:ext cx="1174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灯罩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7"/>
          <p:cNvSpPr txBox="1"/>
          <p:nvPr/>
        </p:nvSpPr>
        <p:spPr>
          <a:xfrm>
            <a:off x="1222375" y="1447800"/>
            <a:ext cx="10445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底座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文本框 9"/>
          <p:cNvSpPr txBox="1"/>
          <p:nvPr/>
        </p:nvSpPr>
        <p:spPr>
          <a:xfrm>
            <a:off x="5435600" y="1436688"/>
            <a:ext cx="10779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灯架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文本框 11"/>
          <p:cNvSpPr txBox="1"/>
          <p:nvPr/>
        </p:nvSpPr>
        <p:spPr>
          <a:xfrm>
            <a:off x="3055938" y="2041525"/>
            <a:ext cx="21002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粘牢铅丝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文本框 13"/>
          <p:cNvSpPr txBox="1"/>
          <p:nvPr/>
        </p:nvSpPr>
        <p:spPr>
          <a:xfrm>
            <a:off x="1247775" y="2625725"/>
            <a:ext cx="11731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灯泡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文本框 15"/>
          <p:cNvSpPr txBox="1"/>
          <p:nvPr/>
        </p:nvSpPr>
        <p:spPr>
          <a:xfrm>
            <a:off x="2849563" y="3784600"/>
            <a:ext cx="15684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做灯架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文本框 17"/>
          <p:cNvSpPr txBox="1"/>
          <p:nvPr/>
        </p:nvSpPr>
        <p:spPr>
          <a:xfrm>
            <a:off x="5324475" y="3776663"/>
            <a:ext cx="19224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做底座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  <p:bldP spid="29699" grpId="0"/>
      <p:bldP spid="29700" grpId="0"/>
      <p:bldP spid="29701" grpId="0"/>
      <p:bldP spid="29702" grpId="0"/>
      <p:bldP spid="29703" grpId="0"/>
      <p:bldP spid="297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TextBox 1"/>
          <p:cNvSpPr txBox="1"/>
          <p:nvPr/>
        </p:nvSpPr>
        <p:spPr>
          <a:xfrm>
            <a:off x="468313" y="555625"/>
            <a:ext cx="79930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展示玩具台灯。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2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270000"/>
            <a:ext cx="2133600" cy="31321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0723" name="TextBox 1"/>
          <p:cNvSpPr txBox="1"/>
          <p:nvPr/>
        </p:nvSpPr>
        <p:spPr>
          <a:xfrm>
            <a:off x="3727450" y="2784475"/>
            <a:ext cx="4824413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小台灯有一处做错了，你发现了吗？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0724" name="组合 13"/>
          <p:cNvGrpSpPr/>
          <p:nvPr/>
        </p:nvGrpSpPr>
        <p:grpSpPr>
          <a:xfrm>
            <a:off x="2425700" y="1347788"/>
            <a:ext cx="1392238" cy="641350"/>
            <a:chOff x="2531451" y="1707654"/>
            <a:chExt cx="1392477" cy="641714"/>
          </a:xfrm>
        </p:grpSpPr>
        <p:sp>
          <p:nvSpPr>
            <p:cNvPr id="30725" name="椭圆 5"/>
            <p:cNvSpPr/>
            <p:nvPr/>
          </p:nvSpPr>
          <p:spPr>
            <a:xfrm>
              <a:off x="2531451" y="1707654"/>
              <a:ext cx="744666" cy="641714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26" name="直接连接符 7"/>
            <p:cNvCxnSpPr>
              <a:stCxn id="30725" idx="6"/>
            </p:cNvCxnSpPr>
            <p:nvPr/>
          </p:nvCxnSpPr>
          <p:spPr>
            <a:xfrm>
              <a:off x="3276117" y="2028511"/>
              <a:ext cx="647811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27" name="TextBox 1"/>
          <p:cNvSpPr txBox="1"/>
          <p:nvPr/>
        </p:nvSpPr>
        <p:spPr>
          <a:xfrm>
            <a:off x="3817938" y="1027113"/>
            <a:ext cx="4983162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灯泡不应安在灯罩外面，灯泡应安在灯罩里面。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Box 1"/>
          <p:cNvSpPr txBox="1"/>
          <p:nvPr/>
        </p:nvSpPr>
        <p:spPr>
          <a:xfrm>
            <a:off x="-217487" y="1058863"/>
            <a:ext cx="799306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为什么会发生这样的错误呢？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46" name="TextBox 1"/>
          <p:cNvSpPr txBox="1"/>
          <p:nvPr/>
        </p:nvSpPr>
        <p:spPr>
          <a:xfrm>
            <a:off x="533400" y="2800350"/>
            <a:ext cx="799306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请再读读说明书，把写得不清楚的地方画出来，再改一改。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7" name="TextBox 1"/>
          <p:cNvSpPr txBox="1"/>
          <p:nvPr/>
        </p:nvSpPr>
        <p:spPr>
          <a:xfrm>
            <a:off x="533400" y="1795463"/>
            <a:ext cx="79930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原来，跟说明书写得不够清楚有关系。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411163"/>
            <a:ext cx="4660900" cy="4660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Box 1"/>
          <p:cNvSpPr txBox="1"/>
          <p:nvPr/>
        </p:nvSpPr>
        <p:spPr>
          <a:xfrm>
            <a:off x="574675" y="268288"/>
            <a:ext cx="79930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修改说明书。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0" name="TextBox 1"/>
          <p:cNvSpPr txBox="1"/>
          <p:nvPr/>
        </p:nvSpPr>
        <p:spPr>
          <a:xfrm>
            <a:off x="574675" y="893763"/>
            <a:ext cx="7381875" cy="1208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铅丝的头上用红橡皮泥做一个小灯泡。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改为：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1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0" y="2524125"/>
            <a:ext cx="2336800" cy="17287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2772" name="TextBox 1"/>
          <p:cNvSpPr txBox="1"/>
          <p:nvPr/>
        </p:nvSpPr>
        <p:spPr>
          <a:xfrm>
            <a:off x="574675" y="2106613"/>
            <a:ext cx="5545138" cy="2406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①在乒乓球内侧铅丝的头上用红橡皮泥做一个小灯泡。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②用红橡皮泥做一个小灯泡，安在乒乓球内侧靠近顶部的地方。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TextBox 1"/>
          <p:cNvSpPr txBox="1"/>
          <p:nvPr/>
        </p:nvSpPr>
        <p:spPr>
          <a:xfrm>
            <a:off x="1042988" y="1779588"/>
            <a:ext cx="4608512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说明书的语言一定要准确而严谨，否则就会闹出把灯泡装在灯罩外的笑话。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文本框 3"/>
          <p:cNvSpPr txBox="1"/>
          <p:nvPr/>
        </p:nvSpPr>
        <p:spPr>
          <a:xfrm>
            <a:off x="3779838" y="411163"/>
            <a:ext cx="12065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2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pic>
        <p:nvPicPr>
          <p:cNvPr id="3379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1279525"/>
            <a:ext cx="3941762" cy="3652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Box 1"/>
          <p:cNvSpPr txBox="1"/>
          <p:nvPr/>
        </p:nvSpPr>
        <p:spPr>
          <a:xfrm>
            <a:off x="576263" y="484188"/>
            <a:ext cx="79930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修改后的说明书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范例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8" name="矩形 26"/>
          <p:cNvSpPr/>
          <p:nvPr/>
        </p:nvSpPr>
        <p:spPr>
          <a:xfrm>
            <a:off x="611188" y="1347788"/>
            <a:ext cx="7991475" cy="3292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玩具小台灯制作说明书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材料：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小钢锯、乒乓球、一个直径约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厘米的瓶盖、针锥、一段长约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厘米的铅丝、一块橡皮泥。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26"/>
          <p:cNvSpPr/>
          <p:nvPr/>
        </p:nvSpPr>
        <p:spPr>
          <a:xfrm>
            <a:off x="755650" y="555625"/>
            <a:ext cx="7991475" cy="393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做法：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①用小钢锯将乒乓球锯成两半。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②在半个乒乓球的中间用针锥钻个小洞，洞口的大小与铅丝的粗细相当，用它做灯罩。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③在瓶盖中间钻个小洞，从盖面的洞中穿进铅丝，铅丝头弯一点儿，钩住盖底。在靠近洞的盖面和盖底处用橡皮泥把铅丝粘牢。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26"/>
          <p:cNvSpPr/>
          <p:nvPr/>
        </p:nvSpPr>
        <p:spPr>
          <a:xfrm>
            <a:off x="1042988" y="1131888"/>
            <a:ext cx="7058025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④把铅丝的另一端从半个乒乓球的外面插入乒乓球的小洞里。把洞的两边粘牢。在乒乓球内、铅丝的头上用红橡皮泥做一个小灯泡。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26"/>
          <p:cNvSpPr/>
          <p:nvPr/>
        </p:nvSpPr>
        <p:spPr>
          <a:xfrm>
            <a:off x="576263" y="969963"/>
            <a:ext cx="799147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请同学们讨论交流如何把说明书写清楚，让别人看明白？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7890" name="矩形 26"/>
          <p:cNvSpPr/>
          <p:nvPr/>
        </p:nvSpPr>
        <p:spPr>
          <a:xfrm>
            <a:off x="755650" y="3003550"/>
            <a:ext cx="453707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步骤清楚，用词准确。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TextBox 1"/>
          <p:cNvSpPr txBox="1"/>
          <p:nvPr/>
        </p:nvSpPr>
        <p:spPr>
          <a:xfrm>
            <a:off x="827088" y="2139950"/>
            <a:ext cx="770572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俗话说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好记性不如烂笔头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。做好课堂笔记，是一个非常好的学习习惯，不仅能帮助我们记忆，还能促使我们积极思考。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带形: 上凸 8"/>
          <p:cNvSpPr/>
          <p:nvPr/>
        </p:nvSpPr>
        <p:spPr>
          <a:xfrm>
            <a:off x="2627313" y="339725"/>
            <a:ext cx="3743325" cy="792163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1"/>
          <p:cNvSpPr/>
          <p:nvPr/>
        </p:nvSpPr>
        <p:spPr>
          <a:xfrm>
            <a:off x="827088" y="1276350"/>
            <a:ext cx="44053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9BA0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r>
              <a:rPr lang="en-US" altLang="zh-CN" sz="3200" b="1">
                <a:solidFill>
                  <a:srgbClr val="9BA0E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lang="zh-CN" altLang="en-US" sz="3200" b="1">
                <a:solidFill>
                  <a:srgbClr val="9BA0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做课堂笔记</a:t>
            </a:r>
            <a:endParaRPr lang="en-US" altLang="zh-CN" sz="3200" b="1">
              <a:solidFill>
                <a:srgbClr val="9BA0E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1"/>
          <p:cNvSpPr/>
          <p:nvPr/>
        </p:nvSpPr>
        <p:spPr>
          <a:xfrm>
            <a:off x="3546475" y="484188"/>
            <a:ext cx="20510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600"/>
              </a:spcBef>
            </a:pPr>
            <a:r>
              <a:rPr lang="zh-CN" altLang="en-US" sz="3200" b="1">
                <a:solidFill>
                  <a:srgbClr val="7C411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3200" b="1">
              <a:solidFill>
                <a:srgbClr val="7C411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4" name="组合 2"/>
          <p:cNvGrpSpPr/>
          <p:nvPr/>
        </p:nvGrpSpPr>
        <p:grpSpPr>
          <a:xfrm>
            <a:off x="755650" y="1203325"/>
            <a:ext cx="8496300" cy="3097213"/>
            <a:chOff x="682820" y="3291830"/>
            <a:chExt cx="8498686" cy="3094367"/>
          </a:xfrm>
        </p:grpSpPr>
        <p:sp>
          <p:nvSpPr>
            <p:cNvPr id="38915" name="矩形: 圆角 3"/>
            <p:cNvSpPr/>
            <p:nvPr/>
          </p:nvSpPr>
          <p:spPr>
            <a:xfrm>
              <a:off x="682820" y="3291830"/>
              <a:ext cx="7706302" cy="3094367"/>
            </a:xfrm>
            <a:prstGeom prst="roundRect">
              <a:avLst/>
            </a:prstGeom>
            <a:solidFill>
              <a:srgbClr val="FCEFDF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916" name="TextBox 1"/>
            <p:cNvSpPr txBox="1"/>
            <p:nvPr/>
          </p:nvSpPr>
          <p:spPr>
            <a:xfrm>
              <a:off x="1115074" y="3546020"/>
              <a:ext cx="8066432" cy="25606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高山流水    天籁之音    余音绕梁  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黄钟大吕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轻歌曼舞    行云流水  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巧夺天工    惟妙惟肖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画龙点睛  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笔走龙蛇    妙笔生花    栩栩如生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917" name="组合 8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1913"/>
            <a:ext cx="4306887" cy="23256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8918" name="椭圆 1"/>
          <p:cNvSpPr/>
          <p:nvPr/>
        </p:nvSpPr>
        <p:spPr>
          <a:xfrm>
            <a:off x="1187450" y="2139950"/>
            <a:ext cx="1800225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26"/>
          <p:cNvSpPr/>
          <p:nvPr/>
        </p:nvSpPr>
        <p:spPr>
          <a:xfrm>
            <a:off x="3762375" y="887413"/>
            <a:ext cx="4319588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高山流水    天籁之音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余音绕梁    黄钟大吕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2" name="矩形 26"/>
          <p:cNvSpPr/>
          <p:nvPr/>
        </p:nvSpPr>
        <p:spPr>
          <a:xfrm>
            <a:off x="3803650" y="2371725"/>
            <a:ext cx="18811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轻歌曼舞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26"/>
          <p:cNvSpPr/>
          <p:nvPr/>
        </p:nvSpPr>
        <p:spPr>
          <a:xfrm>
            <a:off x="3779838" y="3508375"/>
            <a:ext cx="43211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行云流水    笔走龙蛇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64" name="组合 1"/>
          <p:cNvGrpSpPr/>
          <p:nvPr/>
        </p:nvGrpSpPr>
        <p:grpSpPr>
          <a:xfrm>
            <a:off x="412750" y="1168400"/>
            <a:ext cx="3230563" cy="727075"/>
            <a:chOff x="412750" y="1168400"/>
            <a:chExt cx="3230563" cy="727075"/>
          </a:xfrm>
        </p:grpSpPr>
        <p:sp>
          <p:nvSpPr>
            <p:cNvPr id="40965" name="矩形: 圆角 2"/>
            <p:cNvSpPr/>
            <p:nvPr/>
          </p:nvSpPr>
          <p:spPr>
            <a:xfrm>
              <a:off x="841375" y="1168400"/>
              <a:ext cx="2801938" cy="720725"/>
            </a:xfrm>
            <a:prstGeom prst="roundRect">
              <a:avLst/>
            </a:prstGeom>
            <a:solidFill>
              <a:srgbClr val="FCEBE0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r>
                <a:rPr lang="zh-CN" altLang="en-US" sz="3200" b="1" spc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与音乐有关：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66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2750" y="1195388"/>
              <a:ext cx="700088" cy="7000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40967" name="组合 3"/>
          <p:cNvGrpSpPr/>
          <p:nvPr/>
        </p:nvGrpSpPr>
        <p:grpSpPr>
          <a:xfrm>
            <a:off x="690563" y="2338388"/>
            <a:ext cx="2957512" cy="720725"/>
            <a:chOff x="690563" y="2338388"/>
            <a:chExt cx="2957512" cy="720725"/>
          </a:xfrm>
        </p:grpSpPr>
        <p:sp>
          <p:nvSpPr>
            <p:cNvPr id="40968" name="矩形: 圆角 7"/>
            <p:cNvSpPr/>
            <p:nvPr/>
          </p:nvSpPr>
          <p:spPr>
            <a:xfrm>
              <a:off x="690563" y="2338388"/>
              <a:ext cx="2801937" cy="720725"/>
            </a:xfrm>
            <a:prstGeom prst="roundRect">
              <a:avLst/>
            </a:prstGeom>
            <a:solidFill>
              <a:srgbClr val="FCEBE0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r>
                <a:rPr lang="zh-CN" altLang="en-US" sz="3200" b="1" spc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与舞蹈有关：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69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2913" y="2393950"/>
              <a:ext cx="665162" cy="6651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40970" name="组合 4"/>
          <p:cNvGrpSpPr/>
          <p:nvPr/>
        </p:nvGrpSpPr>
        <p:grpSpPr>
          <a:xfrm>
            <a:off x="417513" y="3508375"/>
            <a:ext cx="3233737" cy="736600"/>
            <a:chOff x="417513" y="3508375"/>
            <a:chExt cx="3233737" cy="736600"/>
          </a:xfrm>
        </p:grpSpPr>
        <p:sp>
          <p:nvSpPr>
            <p:cNvPr id="40971" name="矩形: 圆角 9"/>
            <p:cNvSpPr/>
            <p:nvPr/>
          </p:nvSpPr>
          <p:spPr>
            <a:xfrm>
              <a:off x="849313" y="3508375"/>
              <a:ext cx="2801937" cy="720725"/>
            </a:xfrm>
            <a:prstGeom prst="roundRect">
              <a:avLst/>
            </a:prstGeom>
            <a:solidFill>
              <a:srgbClr val="FCEBE0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r>
                <a:rPr lang="zh-CN" altLang="en-US" sz="3200" b="1" spc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与书法有关：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72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513" y="3508375"/>
              <a:ext cx="736600" cy="736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/>
      <p:bldP spid="409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26"/>
          <p:cNvSpPr/>
          <p:nvPr/>
        </p:nvSpPr>
        <p:spPr>
          <a:xfrm>
            <a:off x="3924300" y="942975"/>
            <a:ext cx="4319588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巧夺天工    惟妙惟肖栩栩如生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6" name="矩形 26"/>
          <p:cNvSpPr/>
          <p:nvPr/>
        </p:nvSpPr>
        <p:spPr>
          <a:xfrm>
            <a:off x="3924300" y="2787650"/>
            <a:ext cx="4459288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惟妙惟肖    画龙点睛妙笔生花    栩栩如生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987" name="组合 3"/>
          <p:cNvGrpSpPr/>
          <p:nvPr/>
        </p:nvGrpSpPr>
        <p:grpSpPr>
          <a:xfrm>
            <a:off x="863600" y="3068638"/>
            <a:ext cx="3148013" cy="817562"/>
            <a:chOff x="863600" y="3068638"/>
            <a:chExt cx="3148013" cy="817562"/>
          </a:xfrm>
        </p:grpSpPr>
        <p:sp>
          <p:nvSpPr>
            <p:cNvPr id="41988" name="矩形: 圆角 7"/>
            <p:cNvSpPr/>
            <p:nvPr/>
          </p:nvSpPr>
          <p:spPr>
            <a:xfrm>
              <a:off x="863600" y="3068638"/>
              <a:ext cx="2801938" cy="720725"/>
            </a:xfrm>
            <a:prstGeom prst="roundRect">
              <a:avLst/>
            </a:prstGeom>
            <a:solidFill>
              <a:srgbClr val="FCEBE0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r>
                <a:rPr lang="zh-CN" altLang="en-US" sz="3200" b="1" spc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与绘画有关：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98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03575" y="3076575"/>
              <a:ext cx="808038" cy="8096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41990" name="组合 1"/>
          <p:cNvGrpSpPr/>
          <p:nvPr/>
        </p:nvGrpSpPr>
        <p:grpSpPr>
          <a:xfrm>
            <a:off x="604838" y="1223963"/>
            <a:ext cx="3060700" cy="720725"/>
            <a:chOff x="604838" y="1223963"/>
            <a:chExt cx="3060700" cy="720725"/>
          </a:xfrm>
        </p:grpSpPr>
        <p:sp>
          <p:nvSpPr>
            <p:cNvPr id="41991" name="矩形: 圆角 2"/>
            <p:cNvSpPr/>
            <p:nvPr/>
          </p:nvSpPr>
          <p:spPr>
            <a:xfrm>
              <a:off x="863600" y="1223963"/>
              <a:ext cx="2801938" cy="720725"/>
            </a:xfrm>
            <a:prstGeom prst="roundRect">
              <a:avLst/>
            </a:prstGeom>
            <a:solidFill>
              <a:srgbClr val="FCEBE0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r>
                <a:rPr lang="zh-CN" altLang="en-US" sz="3200" b="1" spc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与技艺有关：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992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4838" y="1339850"/>
              <a:ext cx="490537" cy="4905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圆角矩形 9"/>
          <p:cNvSpPr/>
          <p:nvPr/>
        </p:nvSpPr>
        <p:spPr>
          <a:xfrm rot="5400000">
            <a:off x="4037806" y="-350044"/>
            <a:ext cx="841375" cy="2941638"/>
          </a:xfrm>
          <a:prstGeom prst="roundRect">
            <a:avLst>
              <a:gd name="adj" fmla="val 50000"/>
            </a:avLst>
          </a:prstGeom>
          <a:solidFill>
            <a:srgbClr val="F4A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3010" name="TextBox 1"/>
          <p:cNvSpPr txBox="1"/>
          <p:nvPr/>
        </p:nvSpPr>
        <p:spPr>
          <a:xfrm>
            <a:off x="468313" y="1708150"/>
            <a:ext cx="8488362" cy="2652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）拓展相关典故，趣猜成语。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①昔韩娥东之齐，匮粮，过雍门，鬻歌假食。既去，而余音绕梁，三日不绝，左右以其人弗去。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列子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汤问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011" name="组合 1"/>
          <p:cNvGrpSpPr/>
          <p:nvPr/>
        </p:nvGrpSpPr>
        <p:grpSpPr>
          <a:xfrm>
            <a:off x="3052763" y="758825"/>
            <a:ext cx="2811462" cy="723900"/>
            <a:chOff x="3129557" y="623565"/>
            <a:chExt cx="2810595" cy="724049"/>
          </a:xfrm>
        </p:grpSpPr>
        <p:sp>
          <p:nvSpPr>
            <p:cNvPr id="43012" name="任意多边形: 形状 3"/>
            <p:cNvSpPr/>
            <p:nvPr/>
          </p:nvSpPr>
          <p:spPr>
            <a:xfrm>
              <a:off x="3129557" y="623565"/>
              <a:ext cx="2810595" cy="724049"/>
            </a:xfrm>
            <a:custGeom>
              <a:avLst/>
              <a:gdLst>
                <a:gd name="connsiteX0" fmla="*/ 5088 w 7164001"/>
                <a:gd name="connsiteY0" fmla="*/ 974920 h 3864232"/>
                <a:gd name="connsiteX1" fmla="*/ 264396 w 7164001"/>
                <a:gd name="connsiteY1" fmla="*/ 292532 h 3864232"/>
                <a:gd name="connsiteX2" fmla="*/ 1526814 w 7164001"/>
                <a:gd name="connsiteY2" fmla="*/ 5929 h 3864232"/>
                <a:gd name="connsiteX3" fmla="*/ 3744575 w 7164001"/>
                <a:gd name="connsiteY3" fmla="*/ 101463 h 3864232"/>
                <a:gd name="connsiteX4" fmla="*/ 5846330 w 7164001"/>
                <a:gd name="connsiteY4" fmla="*/ 135582 h 3864232"/>
                <a:gd name="connsiteX5" fmla="*/ 6753906 w 7164001"/>
                <a:gd name="connsiteY5" fmla="*/ 217469 h 3864232"/>
                <a:gd name="connsiteX6" fmla="*/ 7074629 w 7164001"/>
                <a:gd name="connsiteY6" fmla="*/ 783851 h 3864232"/>
                <a:gd name="connsiteX7" fmla="*/ 7156515 w 7164001"/>
                <a:gd name="connsiteY7" fmla="*/ 2537588 h 3864232"/>
                <a:gd name="connsiteX8" fmla="*/ 7122396 w 7164001"/>
                <a:gd name="connsiteY8" fmla="*/ 3363278 h 3864232"/>
                <a:gd name="connsiteX9" fmla="*/ 6822145 w 7164001"/>
                <a:gd name="connsiteY9" fmla="*/ 3690824 h 3864232"/>
                <a:gd name="connsiteX10" fmla="*/ 5716676 w 7164001"/>
                <a:gd name="connsiteY10" fmla="*/ 3779535 h 3864232"/>
                <a:gd name="connsiteX11" fmla="*/ 4147184 w 7164001"/>
                <a:gd name="connsiteY11" fmla="*/ 3813654 h 3864232"/>
                <a:gd name="connsiteX12" fmla="*/ 2666402 w 7164001"/>
                <a:gd name="connsiteY12" fmla="*/ 3786358 h 3864232"/>
                <a:gd name="connsiteX13" fmla="*/ 1267506 w 7164001"/>
                <a:gd name="connsiteY13" fmla="*/ 3793182 h 3864232"/>
                <a:gd name="connsiteX14" fmla="*/ 196157 w 7164001"/>
                <a:gd name="connsiteY14" fmla="*/ 3772711 h 3864232"/>
                <a:gd name="connsiteX15" fmla="*/ 100623 w 7164001"/>
                <a:gd name="connsiteY15" fmla="*/ 2626299 h 3864232"/>
                <a:gd name="connsiteX16" fmla="*/ 5088 w 7164001"/>
                <a:gd name="connsiteY16" fmla="*/ 974920 h 3864232"/>
                <a:gd name="connsiteX0-1" fmla="*/ 2938 w 7257386"/>
                <a:gd name="connsiteY0-2" fmla="*/ 1179636 h 3864232"/>
                <a:gd name="connsiteX1-3" fmla="*/ 357781 w 7257386"/>
                <a:gd name="connsiteY1-4" fmla="*/ 292532 h 3864232"/>
                <a:gd name="connsiteX2-5" fmla="*/ 1620199 w 7257386"/>
                <a:gd name="connsiteY2-6" fmla="*/ 5929 h 3864232"/>
                <a:gd name="connsiteX3-7" fmla="*/ 3837960 w 7257386"/>
                <a:gd name="connsiteY3-8" fmla="*/ 101463 h 3864232"/>
                <a:gd name="connsiteX4-9" fmla="*/ 5939715 w 7257386"/>
                <a:gd name="connsiteY4-10" fmla="*/ 135582 h 3864232"/>
                <a:gd name="connsiteX5-11" fmla="*/ 6847291 w 7257386"/>
                <a:gd name="connsiteY5-12" fmla="*/ 217469 h 3864232"/>
                <a:gd name="connsiteX6-13" fmla="*/ 7168014 w 7257386"/>
                <a:gd name="connsiteY6-14" fmla="*/ 783851 h 3864232"/>
                <a:gd name="connsiteX7-15" fmla="*/ 7249900 w 7257386"/>
                <a:gd name="connsiteY7-16" fmla="*/ 2537588 h 3864232"/>
                <a:gd name="connsiteX8-17" fmla="*/ 7215781 w 7257386"/>
                <a:gd name="connsiteY8-18" fmla="*/ 3363278 h 3864232"/>
                <a:gd name="connsiteX9-19" fmla="*/ 6915530 w 7257386"/>
                <a:gd name="connsiteY9-20" fmla="*/ 3690824 h 3864232"/>
                <a:gd name="connsiteX10-21" fmla="*/ 5810061 w 7257386"/>
                <a:gd name="connsiteY10-22" fmla="*/ 3779535 h 3864232"/>
                <a:gd name="connsiteX11-23" fmla="*/ 4240569 w 7257386"/>
                <a:gd name="connsiteY11-24" fmla="*/ 3813654 h 3864232"/>
                <a:gd name="connsiteX12-25" fmla="*/ 2759787 w 7257386"/>
                <a:gd name="connsiteY12-26" fmla="*/ 3786358 h 3864232"/>
                <a:gd name="connsiteX13-27" fmla="*/ 1360891 w 7257386"/>
                <a:gd name="connsiteY13-28" fmla="*/ 3793182 h 3864232"/>
                <a:gd name="connsiteX14-29" fmla="*/ 289542 w 7257386"/>
                <a:gd name="connsiteY14-30" fmla="*/ 3772711 h 3864232"/>
                <a:gd name="connsiteX15-31" fmla="*/ 194008 w 7257386"/>
                <a:gd name="connsiteY15-32" fmla="*/ 2626299 h 3864232"/>
                <a:gd name="connsiteX16-33" fmla="*/ 2938 w 7257386"/>
                <a:gd name="connsiteY16-34" fmla="*/ 1179636 h 3864232"/>
                <a:gd name="connsiteX0-35" fmla="*/ 11330 w 7265778"/>
                <a:gd name="connsiteY0-36" fmla="*/ 1179636 h 3864232"/>
                <a:gd name="connsiteX1-37" fmla="*/ 366173 w 7265778"/>
                <a:gd name="connsiteY1-38" fmla="*/ 292532 h 3864232"/>
                <a:gd name="connsiteX2-39" fmla="*/ 1628591 w 7265778"/>
                <a:gd name="connsiteY2-40" fmla="*/ 5929 h 3864232"/>
                <a:gd name="connsiteX3-41" fmla="*/ 3846352 w 7265778"/>
                <a:gd name="connsiteY3-42" fmla="*/ 101463 h 3864232"/>
                <a:gd name="connsiteX4-43" fmla="*/ 5948107 w 7265778"/>
                <a:gd name="connsiteY4-44" fmla="*/ 135582 h 3864232"/>
                <a:gd name="connsiteX5-45" fmla="*/ 6855683 w 7265778"/>
                <a:gd name="connsiteY5-46" fmla="*/ 217469 h 3864232"/>
                <a:gd name="connsiteX6-47" fmla="*/ 7176406 w 7265778"/>
                <a:gd name="connsiteY6-48" fmla="*/ 783851 h 3864232"/>
                <a:gd name="connsiteX7-49" fmla="*/ 7258292 w 7265778"/>
                <a:gd name="connsiteY7-50" fmla="*/ 2537588 h 3864232"/>
                <a:gd name="connsiteX8-51" fmla="*/ 7224173 w 7265778"/>
                <a:gd name="connsiteY8-52" fmla="*/ 3363278 h 3864232"/>
                <a:gd name="connsiteX9-53" fmla="*/ 6923922 w 7265778"/>
                <a:gd name="connsiteY9-54" fmla="*/ 3690824 h 3864232"/>
                <a:gd name="connsiteX10-55" fmla="*/ 5818453 w 7265778"/>
                <a:gd name="connsiteY10-56" fmla="*/ 3779535 h 3864232"/>
                <a:gd name="connsiteX11-57" fmla="*/ 4248961 w 7265778"/>
                <a:gd name="connsiteY11-58" fmla="*/ 3813654 h 3864232"/>
                <a:gd name="connsiteX12-59" fmla="*/ 2768179 w 7265778"/>
                <a:gd name="connsiteY12-60" fmla="*/ 3786358 h 3864232"/>
                <a:gd name="connsiteX13-61" fmla="*/ 1369283 w 7265778"/>
                <a:gd name="connsiteY13-62" fmla="*/ 3793182 h 3864232"/>
                <a:gd name="connsiteX14-63" fmla="*/ 297934 w 7265778"/>
                <a:gd name="connsiteY14-64" fmla="*/ 3772711 h 3864232"/>
                <a:gd name="connsiteX15-65" fmla="*/ 106866 w 7265778"/>
                <a:gd name="connsiteY15-66" fmla="*/ 2680890 h 3864232"/>
                <a:gd name="connsiteX16-67" fmla="*/ 11330 w 7265778"/>
                <a:gd name="connsiteY16-68" fmla="*/ 1179636 h 3864232"/>
                <a:gd name="connsiteX0-69" fmla="*/ 11330 w 7365517"/>
                <a:gd name="connsiteY0-70" fmla="*/ 1179636 h 3864232"/>
                <a:gd name="connsiteX1-71" fmla="*/ 366173 w 7365517"/>
                <a:gd name="connsiteY1-72" fmla="*/ 292532 h 3864232"/>
                <a:gd name="connsiteX2-73" fmla="*/ 1628591 w 7365517"/>
                <a:gd name="connsiteY2-74" fmla="*/ 5929 h 3864232"/>
                <a:gd name="connsiteX3-75" fmla="*/ 3846352 w 7365517"/>
                <a:gd name="connsiteY3-76" fmla="*/ 101463 h 3864232"/>
                <a:gd name="connsiteX4-77" fmla="*/ 5948107 w 7365517"/>
                <a:gd name="connsiteY4-78" fmla="*/ 135582 h 3864232"/>
                <a:gd name="connsiteX5-79" fmla="*/ 6855683 w 7365517"/>
                <a:gd name="connsiteY5-80" fmla="*/ 217469 h 3864232"/>
                <a:gd name="connsiteX6-81" fmla="*/ 7347003 w 7365517"/>
                <a:gd name="connsiteY6-82" fmla="*/ 1268346 h 3864232"/>
                <a:gd name="connsiteX7-83" fmla="*/ 7258292 w 7365517"/>
                <a:gd name="connsiteY7-84" fmla="*/ 2537588 h 3864232"/>
                <a:gd name="connsiteX8-85" fmla="*/ 7224173 w 7365517"/>
                <a:gd name="connsiteY8-86" fmla="*/ 3363278 h 3864232"/>
                <a:gd name="connsiteX9-87" fmla="*/ 6923922 w 7365517"/>
                <a:gd name="connsiteY9-88" fmla="*/ 3690824 h 3864232"/>
                <a:gd name="connsiteX10-89" fmla="*/ 5818453 w 7365517"/>
                <a:gd name="connsiteY10-90" fmla="*/ 3779535 h 3864232"/>
                <a:gd name="connsiteX11-91" fmla="*/ 4248961 w 7365517"/>
                <a:gd name="connsiteY11-92" fmla="*/ 3813654 h 3864232"/>
                <a:gd name="connsiteX12-93" fmla="*/ 2768179 w 7365517"/>
                <a:gd name="connsiteY12-94" fmla="*/ 3786358 h 3864232"/>
                <a:gd name="connsiteX13-95" fmla="*/ 1369283 w 7365517"/>
                <a:gd name="connsiteY13-96" fmla="*/ 3793182 h 3864232"/>
                <a:gd name="connsiteX14-97" fmla="*/ 297934 w 7365517"/>
                <a:gd name="connsiteY14-98" fmla="*/ 3772711 h 3864232"/>
                <a:gd name="connsiteX15-99" fmla="*/ 106866 w 7365517"/>
                <a:gd name="connsiteY15-100" fmla="*/ 2680890 h 3864232"/>
                <a:gd name="connsiteX16-101" fmla="*/ 11330 w 7365517"/>
                <a:gd name="connsiteY16-102" fmla="*/ 1179636 h 3864232"/>
                <a:gd name="connsiteX0-103" fmla="*/ 11330 w 7370579"/>
                <a:gd name="connsiteY0-104" fmla="*/ 1179636 h 3864232"/>
                <a:gd name="connsiteX1-105" fmla="*/ 366173 w 7370579"/>
                <a:gd name="connsiteY1-106" fmla="*/ 292532 h 3864232"/>
                <a:gd name="connsiteX2-107" fmla="*/ 1628591 w 7370579"/>
                <a:gd name="connsiteY2-108" fmla="*/ 5929 h 3864232"/>
                <a:gd name="connsiteX3-109" fmla="*/ 3846352 w 7370579"/>
                <a:gd name="connsiteY3-110" fmla="*/ 101463 h 3864232"/>
                <a:gd name="connsiteX4-111" fmla="*/ 5948107 w 7370579"/>
                <a:gd name="connsiteY4-112" fmla="*/ 135582 h 3864232"/>
                <a:gd name="connsiteX5-113" fmla="*/ 6855683 w 7370579"/>
                <a:gd name="connsiteY5-114" fmla="*/ 217469 h 3864232"/>
                <a:gd name="connsiteX6-115" fmla="*/ 7347003 w 7370579"/>
                <a:gd name="connsiteY6-116" fmla="*/ 1268346 h 3864232"/>
                <a:gd name="connsiteX7-117" fmla="*/ 7285588 w 7370579"/>
                <a:gd name="connsiteY7-118" fmla="*/ 2564883 h 3864232"/>
                <a:gd name="connsiteX8-119" fmla="*/ 7224173 w 7370579"/>
                <a:gd name="connsiteY8-120" fmla="*/ 3363278 h 3864232"/>
                <a:gd name="connsiteX9-121" fmla="*/ 6923922 w 7370579"/>
                <a:gd name="connsiteY9-122" fmla="*/ 3690824 h 3864232"/>
                <a:gd name="connsiteX10-123" fmla="*/ 5818453 w 7370579"/>
                <a:gd name="connsiteY10-124" fmla="*/ 3779535 h 3864232"/>
                <a:gd name="connsiteX11-125" fmla="*/ 4248961 w 7370579"/>
                <a:gd name="connsiteY11-126" fmla="*/ 3813654 h 3864232"/>
                <a:gd name="connsiteX12-127" fmla="*/ 2768179 w 7370579"/>
                <a:gd name="connsiteY12-128" fmla="*/ 3786358 h 3864232"/>
                <a:gd name="connsiteX13-129" fmla="*/ 1369283 w 7370579"/>
                <a:gd name="connsiteY13-130" fmla="*/ 3793182 h 3864232"/>
                <a:gd name="connsiteX14-131" fmla="*/ 297934 w 7370579"/>
                <a:gd name="connsiteY14-132" fmla="*/ 3772711 h 3864232"/>
                <a:gd name="connsiteX15-133" fmla="*/ 106866 w 7370579"/>
                <a:gd name="connsiteY15-134" fmla="*/ 2680890 h 3864232"/>
                <a:gd name="connsiteX16-135" fmla="*/ 11330 w 7370579"/>
                <a:gd name="connsiteY16-136" fmla="*/ 1179636 h 386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7370578" h="3864232">
                  <a:moveTo>
                    <a:pt x="11330" y="1179636"/>
                  </a:moveTo>
                  <a:cubicBezTo>
                    <a:pt x="54548" y="781576"/>
                    <a:pt x="96629" y="488150"/>
                    <a:pt x="366173" y="292532"/>
                  </a:cubicBezTo>
                  <a:cubicBezTo>
                    <a:pt x="635717" y="96914"/>
                    <a:pt x="1048561" y="37774"/>
                    <a:pt x="1628591" y="5929"/>
                  </a:cubicBezTo>
                  <a:cubicBezTo>
                    <a:pt x="2208621" y="-25916"/>
                    <a:pt x="3126433" y="79854"/>
                    <a:pt x="3846352" y="101463"/>
                  </a:cubicBezTo>
                  <a:cubicBezTo>
                    <a:pt x="4566271" y="123072"/>
                    <a:pt x="5446552" y="116248"/>
                    <a:pt x="5948107" y="135582"/>
                  </a:cubicBezTo>
                  <a:cubicBezTo>
                    <a:pt x="6449662" y="154916"/>
                    <a:pt x="6622534" y="28675"/>
                    <a:pt x="6855683" y="217469"/>
                  </a:cubicBezTo>
                  <a:cubicBezTo>
                    <a:pt x="7088832" y="406263"/>
                    <a:pt x="7275352" y="877110"/>
                    <a:pt x="7347003" y="1268346"/>
                  </a:cubicBezTo>
                  <a:cubicBezTo>
                    <a:pt x="7418654" y="1659582"/>
                    <a:pt x="7306060" y="2215728"/>
                    <a:pt x="7285588" y="2564883"/>
                  </a:cubicBezTo>
                  <a:cubicBezTo>
                    <a:pt x="7265116" y="2914038"/>
                    <a:pt x="7284451" y="3175621"/>
                    <a:pt x="7224173" y="3363278"/>
                  </a:cubicBezTo>
                  <a:cubicBezTo>
                    <a:pt x="7163895" y="3550935"/>
                    <a:pt x="7158209" y="3621448"/>
                    <a:pt x="6923922" y="3690824"/>
                  </a:cubicBezTo>
                  <a:cubicBezTo>
                    <a:pt x="6689635" y="3760200"/>
                    <a:pt x="6264280" y="3759063"/>
                    <a:pt x="5818453" y="3779535"/>
                  </a:cubicBezTo>
                  <a:cubicBezTo>
                    <a:pt x="5372626" y="3800007"/>
                    <a:pt x="4757340" y="3812517"/>
                    <a:pt x="4248961" y="3813654"/>
                  </a:cubicBezTo>
                  <a:cubicBezTo>
                    <a:pt x="3740582" y="3814791"/>
                    <a:pt x="2768179" y="3786358"/>
                    <a:pt x="2768179" y="3786358"/>
                  </a:cubicBezTo>
                  <a:lnTo>
                    <a:pt x="1369283" y="3793182"/>
                  </a:lnTo>
                  <a:cubicBezTo>
                    <a:pt x="957576" y="3790908"/>
                    <a:pt x="492414" y="3967191"/>
                    <a:pt x="297934" y="3772711"/>
                  </a:cubicBezTo>
                  <a:cubicBezTo>
                    <a:pt x="103454" y="3578231"/>
                    <a:pt x="154633" y="3113069"/>
                    <a:pt x="106866" y="2680890"/>
                  </a:cubicBezTo>
                  <a:cubicBezTo>
                    <a:pt x="59099" y="2248711"/>
                    <a:pt x="-31888" y="1577696"/>
                    <a:pt x="11330" y="1179636"/>
                  </a:cubicBezTo>
                  <a:close/>
                </a:path>
              </a:pathLst>
            </a:custGeom>
            <a:noFill/>
            <a:ln w="38100">
              <a:solidFill>
                <a:srgbClr val="C0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013" name="TextBox 1"/>
            <p:cNvSpPr txBox="1"/>
            <p:nvPr/>
          </p:nvSpPr>
          <p:spPr>
            <a:xfrm>
              <a:off x="3578522" y="623565"/>
              <a:ext cx="1912664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拓展提升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014" name="TextBox 1"/>
          <p:cNvSpPr txBox="1"/>
          <p:nvPr/>
        </p:nvSpPr>
        <p:spPr>
          <a:xfrm>
            <a:off x="5364163" y="3625850"/>
            <a:ext cx="19129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余音绕梁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Box 1"/>
          <p:cNvSpPr txBox="1"/>
          <p:nvPr/>
        </p:nvSpPr>
        <p:spPr>
          <a:xfrm>
            <a:off x="325438" y="969963"/>
            <a:ext cx="8488362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②多命僧繇画之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金陵安乐寺四白龙不点眼睛，每云：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点睛即飞去。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人以为妄诞，固请点之。须臾，雷电破壁，两龙乘云腾去上天，二龙未点眼者见在。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历代名画记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张僧繇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4" name="TextBox 1"/>
          <p:cNvSpPr txBox="1"/>
          <p:nvPr/>
        </p:nvSpPr>
        <p:spPr>
          <a:xfrm>
            <a:off x="1547813" y="3495675"/>
            <a:ext cx="1912937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画龙点睛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TextBox 1"/>
          <p:cNvSpPr txBox="1"/>
          <p:nvPr/>
        </p:nvSpPr>
        <p:spPr>
          <a:xfrm>
            <a:off x="325438" y="1131888"/>
            <a:ext cx="8488362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③李太白少时，梦所用之笔头上生花后天才赡逸，名闻天下。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开元天宝遗事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梦笔头生花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）你还知道哪些成语的典故？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8" name="TextBox 1"/>
          <p:cNvSpPr txBox="1"/>
          <p:nvPr/>
        </p:nvSpPr>
        <p:spPr>
          <a:xfrm>
            <a:off x="1935163" y="2386013"/>
            <a:ext cx="19129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妙笔生花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带形: 上凸 2"/>
          <p:cNvSpPr/>
          <p:nvPr/>
        </p:nvSpPr>
        <p:spPr>
          <a:xfrm>
            <a:off x="2749550" y="276225"/>
            <a:ext cx="3743325" cy="792163"/>
          </a:xfrm>
          <a:prstGeom prst="ribbon2">
            <a:avLst>
              <a:gd name="adj1" fmla="val 16667"/>
              <a:gd name="adj2" fmla="val 50000"/>
            </a:avLst>
          </a:prstGeom>
          <a:noFill/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2" name="左大括号 10"/>
          <p:cNvSpPr/>
          <p:nvPr/>
        </p:nvSpPr>
        <p:spPr>
          <a:xfrm>
            <a:off x="2735263" y="1751013"/>
            <a:ext cx="458787" cy="2089150"/>
          </a:xfrm>
          <a:prstGeom prst="leftBrace">
            <a:avLst>
              <a:gd name="adj1" fmla="val 68558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6083" name="矩形 6"/>
          <p:cNvSpPr/>
          <p:nvPr/>
        </p:nvSpPr>
        <p:spPr>
          <a:xfrm>
            <a:off x="611188" y="2557463"/>
            <a:ext cx="22796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修改说明书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4" name="矩形 6"/>
          <p:cNvSpPr/>
          <p:nvPr/>
        </p:nvSpPr>
        <p:spPr>
          <a:xfrm>
            <a:off x="3138488" y="3248025"/>
            <a:ext cx="35274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用词准确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5" name="矩形 6"/>
          <p:cNvSpPr/>
          <p:nvPr/>
        </p:nvSpPr>
        <p:spPr>
          <a:xfrm>
            <a:off x="3155950" y="1487488"/>
            <a:ext cx="23288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步骤清楚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6" name="矩形 6"/>
          <p:cNvSpPr/>
          <p:nvPr/>
        </p:nvSpPr>
        <p:spPr>
          <a:xfrm>
            <a:off x="1992313" y="4019550"/>
            <a:ext cx="2290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日积月累：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7" name="矩形 6"/>
          <p:cNvSpPr/>
          <p:nvPr/>
        </p:nvSpPr>
        <p:spPr>
          <a:xfrm>
            <a:off x="3678238" y="4029075"/>
            <a:ext cx="13604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8" name="矩形 6"/>
          <p:cNvSpPr/>
          <p:nvPr/>
        </p:nvSpPr>
        <p:spPr>
          <a:xfrm>
            <a:off x="4879975" y="4029075"/>
            <a:ext cx="1360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9" name="矩形 6"/>
          <p:cNvSpPr/>
          <p:nvPr/>
        </p:nvSpPr>
        <p:spPr>
          <a:xfrm>
            <a:off x="6157913" y="4029075"/>
            <a:ext cx="13604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积累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090" name="直接连接符 4"/>
          <p:cNvCxnSpPr/>
          <p:nvPr/>
        </p:nvCxnSpPr>
        <p:spPr>
          <a:xfrm flipV="1">
            <a:off x="4719638" y="4324350"/>
            <a:ext cx="504825" cy="9525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46091" name="直接连接符 22"/>
          <p:cNvCxnSpPr/>
          <p:nvPr/>
        </p:nvCxnSpPr>
        <p:spPr>
          <a:xfrm flipV="1">
            <a:off x="5970588" y="4319588"/>
            <a:ext cx="503237" cy="9525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pic>
        <p:nvPicPr>
          <p:cNvPr id="4609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93" name="矩形 6"/>
          <p:cNvSpPr>
            <a:spLocks noChangeArrowheads="1"/>
          </p:cNvSpPr>
          <p:nvPr/>
        </p:nvSpPr>
        <p:spPr bwMode="auto">
          <a:xfrm>
            <a:off x="730250" y="1082675"/>
            <a:ext cx="2185988" cy="6524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语文园地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94" name="图片 15"/>
          <p:cNvPicPr>
            <a:picLocks noChangeAspect="1"/>
          </p:cNvPicPr>
          <p:nvPr/>
        </p:nvPicPr>
        <p:blipFill>
          <a:blip r:embed="rId2"/>
          <a:srcRect l="33599" t="28000" r="28602" b="30001"/>
          <a:stretch>
            <a:fillRect/>
          </a:stretch>
        </p:blipFill>
        <p:spPr>
          <a:xfrm>
            <a:off x="650875" y="1052513"/>
            <a:ext cx="641350" cy="711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Box 1"/>
          <p:cNvSpPr txBox="1"/>
          <p:nvPr/>
        </p:nvSpPr>
        <p:spPr>
          <a:xfrm>
            <a:off x="684213" y="1274763"/>
            <a:ext cx="7993062" cy="322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通过观察同学们做的课堂笔记，大家会发现，他们的笔记做得非常工整，有详有略，囊括的内容也比较多。有了这样的课堂笔记，课后复习才会事半功倍。今天，我们就来学习如何做好课堂笔记。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TextBox 1"/>
          <p:cNvSpPr txBox="1"/>
          <p:nvPr/>
        </p:nvSpPr>
        <p:spPr>
          <a:xfrm>
            <a:off x="3563938" y="339725"/>
            <a:ext cx="22336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课堂笔记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1187450" y="290513"/>
            <a:ext cx="6734175" cy="3979862"/>
            <a:chOff x="1187996" y="290856"/>
            <a:chExt cx="6733431" cy="3979310"/>
          </a:xfrm>
        </p:grpSpPr>
        <p:sp>
          <p:nvSpPr>
            <p:cNvPr id="12290" name="TextBox 1"/>
            <p:cNvSpPr txBox="1"/>
            <p:nvPr/>
          </p:nvSpPr>
          <p:spPr>
            <a:xfrm>
              <a:off x="1187996" y="1400282"/>
              <a:ext cx="6733431" cy="28698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20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    请同学们拿出自己的课堂笔记本，说一说：平时是怎么做课堂笔记的？这样做有什么好处？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291" name="TextBox 1"/>
            <p:cNvSpPr txBox="1"/>
            <p:nvPr/>
          </p:nvSpPr>
          <p:spPr>
            <a:xfrm>
              <a:off x="3738275" y="290856"/>
              <a:ext cx="2232248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小组交流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29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038"/>
            <a:ext cx="1131887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3" name="表格 5"/>
          <p:cNvGraphicFramePr>
            <a:graphicFrameLocks noGrp="1"/>
          </p:cNvGraphicFramePr>
          <p:nvPr/>
        </p:nvGraphicFramePr>
        <p:xfrm>
          <a:off x="755650" y="842962"/>
          <a:ext cx="6288088" cy="3327400"/>
        </p:xfrm>
        <a:graphic>
          <a:graphicData uri="http://schemas.openxmlformats.org/drawingml/2006/table">
            <a:tbl>
              <a:tblPr/>
              <a:tblGrid>
                <a:gridCol w="6288088"/>
              </a:tblGrid>
              <a:tr h="8318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 b="1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36" marR="91436" marT="45710" marB="4571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8318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36" marR="91436" marT="45710" marB="4571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</a:tr>
              <a:tr h="8318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36" marR="91436" marT="45710" marB="4571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8318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36" marR="91436" marT="45710" marB="4571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325" name="TextBox 1"/>
          <p:cNvSpPr txBox="1"/>
          <p:nvPr/>
        </p:nvSpPr>
        <p:spPr>
          <a:xfrm>
            <a:off x="2640013" y="881063"/>
            <a:ext cx="273685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6" name="TextBox 1"/>
          <p:cNvSpPr txBox="1"/>
          <p:nvPr/>
        </p:nvSpPr>
        <p:spPr>
          <a:xfrm>
            <a:off x="760413" y="1782763"/>
            <a:ext cx="6575425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群众入场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典礼开始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宣布新中国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7" name="TextBox 1"/>
          <p:cNvSpPr txBox="1"/>
          <p:nvPr/>
        </p:nvSpPr>
        <p:spPr>
          <a:xfrm>
            <a:off x="755650" y="2693988"/>
            <a:ext cx="650557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成立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升国旗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宣读公告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阅兵盛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8" name="TextBox 1"/>
          <p:cNvSpPr txBox="1"/>
          <p:nvPr/>
        </p:nvSpPr>
        <p:spPr>
          <a:xfrm>
            <a:off x="755650" y="3455988"/>
            <a:ext cx="2800350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群众游行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9" name="组合 15"/>
          <p:cNvGrpSpPr/>
          <p:nvPr/>
        </p:nvGrpSpPr>
        <p:grpSpPr>
          <a:xfrm>
            <a:off x="4511675" y="3511550"/>
            <a:ext cx="4646613" cy="1579563"/>
            <a:chOff x="4319252" y="3163590"/>
            <a:chExt cx="4646204" cy="1579678"/>
          </a:xfrm>
        </p:grpSpPr>
        <p:grpSp>
          <p:nvGrpSpPr>
            <p:cNvPr id="13330" name="组合 14"/>
            <p:cNvGrpSpPr/>
            <p:nvPr/>
          </p:nvGrpSpPr>
          <p:grpSpPr>
            <a:xfrm>
              <a:off x="4319252" y="3163590"/>
              <a:ext cx="3781093" cy="1579678"/>
              <a:chOff x="4319252" y="3435846"/>
              <a:chExt cx="3781093" cy="1579678"/>
            </a:xfrm>
          </p:grpSpPr>
          <p:sp>
            <p:nvSpPr>
              <p:cNvPr id="13331" name="思想气泡: 云 10"/>
              <p:cNvSpPr/>
              <p:nvPr/>
            </p:nvSpPr>
            <p:spPr>
              <a:xfrm>
                <a:off x="4319252" y="3435846"/>
                <a:ext cx="3781092" cy="1579678"/>
              </a:xfrm>
              <a:prstGeom prst="cloudCallout">
                <a:avLst>
                  <a:gd name="adj1" fmla="val -58982"/>
                  <a:gd name="adj2" fmla="val -77613"/>
                </a:avLst>
              </a:prstGeom>
              <a:solidFill>
                <a:srgbClr val="9BA0E0"/>
              </a:solidFill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latin typeface="等线" pitchFamily="2" charset="-122"/>
                  <a:ea typeface="等线" pitchFamily="2" charset="-122"/>
                </a:endParaRPr>
              </a:p>
            </p:txBody>
          </p:sp>
          <p:sp>
            <p:nvSpPr>
              <p:cNvPr id="13332" name="TextBox 1"/>
              <p:cNvSpPr txBox="1"/>
              <p:nvPr/>
            </p:nvSpPr>
            <p:spPr>
              <a:xfrm>
                <a:off x="5028115" y="3625477"/>
                <a:ext cx="2898099" cy="120041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   我在课堂笔记本上，记录了老师讲的重要内容。</a:t>
                </a:r>
                <a:endPara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333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08168" y="3181110"/>
              <a:ext cx="1157288" cy="15446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7" name="表格 3"/>
          <p:cNvGraphicFramePr>
            <a:graphicFrameLocks noGrp="1"/>
          </p:cNvGraphicFramePr>
          <p:nvPr/>
        </p:nvGraphicFramePr>
        <p:xfrm>
          <a:off x="1403350" y="1200150"/>
          <a:ext cx="6697663" cy="2955926"/>
        </p:xfrm>
        <a:graphic>
          <a:graphicData uri="http://schemas.openxmlformats.org/drawingml/2006/table">
            <a:tbl>
              <a:tblPr/>
              <a:tblGrid>
                <a:gridCol w="2447925"/>
                <a:gridCol w="4249738"/>
              </a:tblGrid>
              <a:tr h="590550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 b="1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</a:tcPr>
                </a:tc>
              </a:tr>
              <a:tr h="592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</a:tr>
              <a:tr h="590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 u="sng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592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</a:tr>
              <a:tr h="590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30" marB="45730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356" name="TextBox 1"/>
          <p:cNvSpPr txBox="1"/>
          <p:nvPr/>
        </p:nvSpPr>
        <p:spPr>
          <a:xfrm>
            <a:off x="3248025" y="1114425"/>
            <a:ext cx="2736850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23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月光曲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7" name="TextBox 1"/>
          <p:cNvSpPr txBox="1"/>
          <p:nvPr/>
        </p:nvSpPr>
        <p:spPr>
          <a:xfrm>
            <a:off x="1452563" y="2333625"/>
            <a:ext cx="2335212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传说是这样谱成的。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58" name="组合 22"/>
          <p:cNvGrpSpPr/>
          <p:nvPr/>
        </p:nvGrpSpPr>
        <p:grpSpPr>
          <a:xfrm>
            <a:off x="3795713" y="1657350"/>
            <a:ext cx="4322762" cy="2505075"/>
            <a:chOff x="3561718" y="1221448"/>
            <a:chExt cx="4322650" cy="2504484"/>
          </a:xfrm>
        </p:grpSpPr>
        <p:sp>
          <p:nvSpPr>
            <p:cNvPr id="14359" name="TextBox 1"/>
            <p:cNvSpPr txBox="1"/>
            <p:nvPr/>
          </p:nvSpPr>
          <p:spPr>
            <a:xfrm>
              <a:off x="3618108" y="1221448"/>
              <a:ext cx="4266260" cy="73229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传说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？看来这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60" name="TextBox 1"/>
            <p:cNvSpPr txBox="1"/>
            <p:nvPr/>
          </p:nvSpPr>
          <p:spPr>
            <a:xfrm>
              <a:off x="3561718" y="1813969"/>
              <a:ext cx="4266260" cy="73229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首曲子的创作过程不一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61" name="TextBox 1"/>
            <p:cNvSpPr txBox="1"/>
            <p:nvPr/>
          </p:nvSpPr>
          <p:spPr>
            <a:xfrm>
              <a:off x="3583177" y="2405770"/>
              <a:ext cx="4266260" cy="73229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定是这样。查资料了解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62" name="TextBox 1"/>
            <p:cNvSpPr txBox="1"/>
            <p:nvPr/>
          </p:nvSpPr>
          <p:spPr>
            <a:xfrm>
              <a:off x="3612642" y="2993633"/>
              <a:ext cx="1366634" cy="73229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一下。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63" name="组合 29"/>
          <p:cNvGrpSpPr/>
          <p:nvPr/>
        </p:nvGrpSpPr>
        <p:grpSpPr>
          <a:xfrm>
            <a:off x="288925" y="323850"/>
            <a:ext cx="4021138" cy="3349625"/>
            <a:chOff x="12700" y="51471"/>
            <a:chExt cx="4021739" cy="3348466"/>
          </a:xfrm>
        </p:grpSpPr>
        <p:grpSp>
          <p:nvGrpSpPr>
            <p:cNvPr id="14364" name="组合 24"/>
            <p:cNvGrpSpPr/>
            <p:nvPr/>
          </p:nvGrpSpPr>
          <p:grpSpPr>
            <a:xfrm>
              <a:off x="107964" y="51471"/>
              <a:ext cx="3926475" cy="1901168"/>
              <a:chOff x="4320055" y="3435846"/>
              <a:chExt cx="3782818" cy="1579132"/>
            </a:xfrm>
          </p:grpSpPr>
          <p:sp>
            <p:nvSpPr>
              <p:cNvPr id="14365" name="思想气泡: 云 25"/>
              <p:cNvSpPr/>
              <p:nvPr/>
            </p:nvSpPr>
            <p:spPr>
              <a:xfrm>
                <a:off x="4320055" y="3435846"/>
                <a:ext cx="3779759" cy="1579131"/>
              </a:xfrm>
              <a:prstGeom prst="cloudCallout">
                <a:avLst>
                  <a:gd name="adj1" fmla="val 53212"/>
                  <a:gd name="adj2" fmla="val 80767"/>
                </a:avLst>
              </a:prstGeom>
              <a:solidFill>
                <a:srgbClr val="9BA0E0"/>
              </a:solidFill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latin typeface="等线" pitchFamily="2" charset="-122"/>
                  <a:ea typeface="等线" pitchFamily="2" charset="-122"/>
                </a:endParaRPr>
              </a:p>
            </p:txBody>
          </p:sp>
          <p:sp>
            <p:nvSpPr>
              <p:cNvPr id="14366" name="TextBox 1"/>
              <p:cNvSpPr txBox="1"/>
              <p:nvPr/>
            </p:nvSpPr>
            <p:spPr>
              <a:xfrm>
                <a:off x="4502473" y="3545500"/>
                <a:ext cx="3600400" cy="127266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30000"/>
                  </a:lnSpc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   有了疑问，需要继续思考，或者查找资料，我会认真记下来。</a:t>
                </a:r>
                <a:endPara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4367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700" y="1498112"/>
              <a:ext cx="998746" cy="19018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1" name="表格 3"/>
          <p:cNvGraphicFramePr>
            <a:graphicFrameLocks noGrp="1"/>
          </p:cNvGraphicFramePr>
          <p:nvPr/>
        </p:nvGraphicFramePr>
        <p:xfrm>
          <a:off x="1187450" y="846138"/>
          <a:ext cx="6697663" cy="2363788"/>
        </p:xfrm>
        <a:graphic>
          <a:graphicData uri="http://schemas.openxmlformats.org/drawingml/2006/table">
            <a:tbl>
              <a:tblPr/>
              <a:tblGrid>
                <a:gridCol w="2447925"/>
                <a:gridCol w="4249738"/>
              </a:tblGrid>
              <a:tr h="590550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 b="1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12" marB="45712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</a:tcPr>
                </a:tc>
              </a:tr>
              <a:tr h="590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12" marB="45712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12" marB="45712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</a:tr>
              <a:tr h="592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12" marB="45712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 u="sng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12" marB="45712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590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12" marB="45712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53" marR="91453" marT="45712" marB="45712" anchor="t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5377" name="TextBox 1"/>
          <p:cNvSpPr txBox="1"/>
          <p:nvPr/>
        </p:nvSpPr>
        <p:spPr>
          <a:xfrm>
            <a:off x="1220788" y="1385888"/>
            <a:ext cx="2325687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您就是贝多芬先生吧？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78" name="组合 22"/>
          <p:cNvGrpSpPr/>
          <p:nvPr/>
        </p:nvGrpSpPr>
        <p:grpSpPr>
          <a:xfrm>
            <a:off x="3562350" y="1360488"/>
            <a:ext cx="4322763" cy="1825625"/>
            <a:chOff x="3561718" y="1221448"/>
            <a:chExt cx="4322650" cy="1826036"/>
          </a:xfrm>
        </p:grpSpPr>
        <p:sp>
          <p:nvSpPr>
            <p:cNvPr id="15379" name="TextBox 1"/>
            <p:cNvSpPr txBox="1"/>
            <p:nvPr/>
          </p:nvSpPr>
          <p:spPr>
            <a:xfrm>
              <a:off x="3618108" y="1221448"/>
              <a:ext cx="4266260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盲姑娘听琴声猜出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0" name="TextBox 1"/>
            <p:cNvSpPr txBox="1"/>
            <p:nvPr/>
          </p:nvSpPr>
          <p:spPr>
            <a:xfrm>
              <a:off x="3561718" y="1813969"/>
              <a:ext cx="4266260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了贝多芬，这是说贝多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1" name="TextBox 1"/>
            <p:cNvSpPr txBox="1"/>
            <p:nvPr/>
          </p:nvSpPr>
          <p:spPr>
            <a:xfrm>
              <a:off x="3583177" y="2405770"/>
              <a:ext cx="4266260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芬遇到了知音吧？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82" name="TextBox 1"/>
          <p:cNvSpPr txBox="1"/>
          <p:nvPr/>
        </p:nvSpPr>
        <p:spPr>
          <a:xfrm>
            <a:off x="3348038" y="771525"/>
            <a:ext cx="27368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23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月光曲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83" name="组合 3"/>
          <p:cNvGrpSpPr/>
          <p:nvPr/>
        </p:nvGrpSpPr>
        <p:grpSpPr>
          <a:xfrm>
            <a:off x="684213" y="3076575"/>
            <a:ext cx="4443412" cy="1901825"/>
            <a:chOff x="1629038" y="3118197"/>
            <a:chExt cx="4443623" cy="1901825"/>
          </a:xfrm>
        </p:grpSpPr>
        <p:grpSp>
          <p:nvGrpSpPr>
            <p:cNvPr id="15384" name="组合 24"/>
            <p:cNvGrpSpPr/>
            <p:nvPr/>
          </p:nvGrpSpPr>
          <p:grpSpPr>
            <a:xfrm>
              <a:off x="2522843" y="3132484"/>
              <a:ext cx="3549818" cy="1827212"/>
              <a:chOff x="4319907" y="3436487"/>
              <a:chExt cx="3780485" cy="1578670"/>
            </a:xfrm>
          </p:grpSpPr>
          <p:sp>
            <p:nvSpPr>
              <p:cNvPr id="15385" name="思想气泡: 云 25"/>
              <p:cNvSpPr/>
              <p:nvPr/>
            </p:nvSpPr>
            <p:spPr>
              <a:xfrm>
                <a:off x="4319906" y="3436488"/>
                <a:ext cx="3780486" cy="1578670"/>
              </a:xfrm>
              <a:prstGeom prst="cloudCallout">
                <a:avLst>
                  <a:gd name="adj1" fmla="val 31490"/>
                  <a:gd name="adj2" fmla="val -84138"/>
                </a:avLst>
              </a:prstGeom>
              <a:solidFill>
                <a:srgbClr val="9BA0E0"/>
              </a:solidFill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latin typeface="等线" pitchFamily="2" charset="-122"/>
                  <a:ea typeface="等线" pitchFamily="2" charset="-122"/>
                </a:endParaRPr>
              </a:p>
            </p:txBody>
          </p:sp>
          <p:sp>
            <p:nvSpPr>
              <p:cNvPr id="15386" name="TextBox 1"/>
              <p:cNvSpPr txBox="1"/>
              <p:nvPr/>
            </p:nvSpPr>
            <p:spPr>
              <a:xfrm>
                <a:off x="4792518" y="3567865"/>
                <a:ext cx="3127491" cy="126540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30000"/>
                  </a:lnSpc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   我会把听课过程中产生的想法记录下来。</a:t>
                </a:r>
                <a:endPara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5387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29038" y="3118197"/>
              <a:ext cx="998746" cy="19018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7"/>
          <p:cNvSpPr/>
          <p:nvPr/>
        </p:nvSpPr>
        <p:spPr>
          <a:xfrm>
            <a:off x="728663" y="3179763"/>
            <a:ext cx="7848600" cy="1447800"/>
          </a:xfrm>
          <a:prstGeom prst="rect">
            <a:avLst/>
          </a:prstGeom>
          <a:solidFill>
            <a:srgbClr val="D3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16386" name="TextBox 1"/>
          <p:cNvSpPr txBox="1"/>
          <p:nvPr/>
        </p:nvSpPr>
        <p:spPr>
          <a:xfrm>
            <a:off x="547688" y="627063"/>
            <a:ext cx="8345487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看了两个小伙伴的笔记以及对话，你发现他们的课堂笔记记录了什么？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除了以上几点以外，做课堂笔记时还可以记录什么？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可采用哪些方法来做记录？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4"/>
          <p:cNvSpPr txBox="1"/>
          <p:nvPr/>
        </p:nvSpPr>
        <p:spPr>
          <a:xfrm>
            <a:off x="468313" y="2568575"/>
            <a:ext cx="9136062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摘抄、思维导图、表格、圈点勾画法、符号法等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16388" name="TextBox 1"/>
          <p:cNvSpPr txBox="1"/>
          <p:nvPr/>
        </p:nvSpPr>
        <p:spPr>
          <a:xfrm>
            <a:off x="1911350" y="3263900"/>
            <a:ext cx="6772275" cy="1363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小结：课堂笔记要注意记录重点、难点、疑点、自己的观点。在今后的学习中要养成做课堂笔记的好习惯。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9" name="图片 1"/>
          <p:cNvPicPr>
            <a:picLocks noChangeAspect="1"/>
          </p:cNvPicPr>
          <p:nvPr/>
        </p:nvPicPr>
        <p:blipFill>
          <a:blip r:embed="rId1"/>
          <a:srcRect l="33599" t="28000" r="28602" b="30001"/>
          <a:stretch>
            <a:fillRect/>
          </a:stretch>
        </p:blipFill>
        <p:spPr>
          <a:xfrm>
            <a:off x="528638" y="3106738"/>
            <a:ext cx="1382712" cy="1536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  <p:bldP spid="1638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2515</Words>
  <Application>WPS 演示</Application>
  <PresentationFormat>全屏显示(16:9)</PresentationFormat>
  <Paragraphs>289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等线 Light</vt:lpstr>
      <vt:lpstr>等线</vt:lpstr>
      <vt:lpstr>楷体</vt:lpstr>
      <vt:lpstr>思源黑体 CN Medium</vt:lpstr>
      <vt:lpstr>仿宋</vt:lpstr>
      <vt:lpstr>微软雅黑</vt:lpstr>
      <vt:lpstr>Arial Unicode MS</vt:lpstr>
      <vt:lpstr>黑体</vt:lpstr>
      <vt:lpstr>Cambria</vt:lpstr>
      <vt:lpstr>Arial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D534D8C54BB1443BB8EECD147B50E207_12</vt:lpwstr>
  </property>
</Properties>
</file>